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10693400" cy="7556500"/>
  <p:notesSz cx="10693400" cy="75565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9" d="100"/>
          <a:sy n="99" d="100"/>
        </p:scale>
        <p:origin x="1464" y="72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802005" y="2342515"/>
            <a:ext cx="9089390" cy="158686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604010" y="4231640"/>
            <a:ext cx="7485380" cy="188912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11/3/2023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00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11/3/2023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00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534670" y="1737995"/>
            <a:ext cx="4651629" cy="498729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5507101" y="1737995"/>
            <a:ext cx="4651629" cy="498729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11/3/2023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00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11/3/2023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190" y="5721857"/>
            <a:ext cx="10692130" cy="1689735"/>
          </a:xfrm>
          <a:custGeom>
            <a:avLst/>
            <a:gdLst/>
            <a:ahLst/>
            <a:cxnLst/>
            <a:rect l="l" t="t" r="r" b="b"/>
            <a:pathLst>
              <a:path w="10692130" h="1689734">
                <a:moveTo>
                  <a:pt x="10692010" y="1689110"/>
                </a:moveTo>
                <a:lnTo>
                  <a:pt x="10692010" y="0"/>
                </a:lnTo>
                <a:lnTo>
                  <a:pt x="0" y="0"/>
                </a:lnTo>
                <a:lnTo>
                  <a:pt x="0" y="1689110"/>
                </a:lnTo>
                <a:lnTo>
                  <a:pt x="10692010" y="1689110"/>
                </a:lnTo>
                <a:close/>
              </a:path>
            </a:pathLst>
          </a:custGeom>
          <a:solidFill>
            <a:srgbClr val="E0E0E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g object 17"/>
          <p:cNvSpPr/>
          <p:nvPr/>
        </p:nvSpPr>
        <p:spPr>
          <a:xfrm>
            <a:off x="190" y="567534"/>
            <a:ext cx="10692130" cy="459740"/>
          </a:xfrm>
          <a:custGeom>
            <a:avLst/>
            <a:gdLst/>
            <a:ahLst/>
            <a:cxnLst/>
            <a:rect l="l" t="t" r="r" b="b"/>
            <a:pathLst>
              <a:path w="10692130" h="459740">
                <a:moveTo>
                  <a:pt x="10692010" y="459723"/>
                </a:moveTo>
                <a:lnTo>
                  <a:pt x="10692010" y="0"/>
                </a:lnTo>
                <a:lnTo>
                  <a:pt x="0" y="0"/>
                </a:lnTo>
                <a:lnTo>
                  <a:pt x="0" y="459723"/>
                </a:lnTo>
                <a:lnTo>
                  <a:pt x="10692010" y="459723"/>
                </a:lnTo>
                <a:close/>
              </a:path>
            </a:pathLst>
          </a:custGeom>
          <a:solidFill>
            <a:srgbClr val="E3174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11/3/2023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2533305" y="621247"/>
            <a:ext cx="5626789" cy="3302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00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2434169" y="2937446"/>
            <a:ext cx="5542915" cy="178181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635756" y="7027545"/>
            <a:ext cx="3421888" cy="37782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534670" y="7027545"/>
            <a:ext cx="2459482" cy="37782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11/3/2023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7699248" y="7027545"/>
            <a:ext cx="2459482" cy="37782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1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11" Type="http://schemas.openxmlformats.org/officeDocument/2006/relationships/image" Target="../media/image9.png"/><Relationship Id="rId5" Type="http://schemas.openxmlformats.org/officeDocument/2006/relationships/image" Target="../media/image4.png"/><Relationship Id="rId10" Type="http://schemas.openxmlformats.org/officeDocument/2006/relationships/image" Target="../media/image8.png"/><Relationship Id="rId4" Type="http://schemas.openxmlformats.org/officeDocument/2006/relationships/image" Target="../media/image3.png"/><Relationship Id="rId9" Type="http://schemas.openxmlformats.org/officeDocument/2006/relationships/hyperlink" Target="mailto:magnezit.kz@gmail.com" TargetMode="External"/><Relationship Id="rId14" Type="http://schemas.openxmlformats.org/officeDocument/2006/relationships/image" Target="../media/image12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19.png"/><Relationship Id="rId7" Type="http://schemas.openxmlformats.org/officeDocument/2006/relationships/image" Target="../media/image23.pn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90" y="1141820"/>
            <a:ext cx="10692910" cy="6014935"/>
            <a:chOff x="190" y="1141820"/>
            <a:chExt cx="10692910" cy="6014935"/>
          </a:xfrm>
        </p:grpSpPr>
        <p:sp>
          <p:nvSpPr>
            <p:cNvPr id="3" name="object 3"/>
            <p:cNvSpPr/>
            <p:nvPr/>
          </p:nvSpPr>
          <p:spPr>
            <a:xfrm>
              <a:off x="190" y="6731385"/>
              <a:ext cx="3004820" cy="291465"/>
            </a:xfrm>
            <a:custGeom>
              <a:avLst/>
              <a:gdLst/>
              <a:ahLst/>
              <a:cxnLst/>
              <a:rect l="l" t="t" r="r" b="b"/>
              <a:pathLst>
                <a:path w="3004820" h="291465">
                  <a:moveTo>
                    <a:pt x="3004436" y="291358"/>
                  </a:moveTo>
                  <a:lnTo>
                    <a:pt x="2710292" y="0"/>
                  </a:lnTo>
                  <a:lnTo>
                    <a:pt x="0" y="0"/>
                  </a:lnTo>
                  <a:lnTo>
                    <a:pt x="0" y="291358"/>
                  </a:lnTo>
                  <a:lnTo>
                    <a:pt x="3004436" y="291358"/>
                  </a:lnTo>
                  <a:close/>
                </a:path>
              </a:pathLst>
            </a:custGeom>
            <a:solidFill>
              <a:srgbClr val="77787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872931" y="1141820"/>
              <a:ext cx="9819451" cy="6014935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7529992" y="1295875"/>
              <a:ext cx="3162300" cy="291465"/>
            </a:xfrm>
            <a:custGeom>
              <a:avLst/>
              <a:gdLst/>
              <a:ahLst/>
              <a:cxnLst/>
              <a:rect l="l" t="t" r="r" b="b"/>
              <a:pathLst>
                <a:path w="3162300" h="291465">
                  <a:moveTo>
                    <a:pt x="3162117" y="291358"/>
                  </a:moveTo>
                  <a:lnTo>
                    <a:pt x="3162117" y="0"/>
                  </a:lnTo>
                  <a:lnTo>
                    <a:pt x="0" y="0"/>
                  </a:lnTo>
                  <a:lnTo>
                    <a:pt x="294131" y="291358"/>
                  </a:lnTo>
                  <a:lnTo>
                    <a:pt x="3162117" y="291358"/>
                  </a:lnTo>
                  <a:close/>
                </a:path>
              </a:pathLst>
            </a:custGeom>
            <a:solidFill>
              <a:srgbClr val="E3174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76227" y="2582555"/>
              <a:ext cx="5115111" cy="3939355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0570006" y="6904024"/>
              <a:ext cx="122376" cy="6811"/>
            </a:xfrm>
            <a:prstGeom prst="rect">
              <a:avLst/>
            </a:prstGeom>
          </p:spPr>
        </p:pic>
        <p:sp>
          <p:nvSpPr>
            <p:cNvPr id="8" name="object 8"/>
            <p:cNvSpPr/>
            <p:nvPr/>
          </p:nvSpPr>
          <p:spPr>
            <a:xfrm>
              <a:off x="10566959" y="6902861"/>
              <a:ext cx="125730" cy="0"/>
            </a:xfrm>
            <a:custGeom>
              <a:avLst/>
              <a:gdLst/>
              <a:ahLst/>
              <a:cxnLst/>
              <a:rect l="l" t="t" r="r" b="b"/>
              <a:pathLst>
                <a:path w="125729">
                  <a:moveTo>
                    <a:pt x="0" y="0"/>
                  </a:moveTo>
                  <a:lnTo>
                    <a:pt x="125526" y="0"/>
                  </a:lnTo>
                </a:path>
              </a:pathLst>
            </a:custGeom>
            <a:ln w="3769">
              <a:solidFill>
                <a:srgbClr val="F6F6F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10563911" y="6899813"/>
              <a:ext cx="128905" cy="0"/>
            </a:xfrm>
            <a:custGeom>
              <a:avLst/>
              <a:gdLst/>
              <a:ahLst/>
              <a:cxnLst/>
              <a:rect l="l" t="t" r="r" b="b"/>
              <a:pathLst>
                <a:path w="128904">
                  <a:moveTo>
                    <a:pt x="0" y="0"/>
                  </a:moveTo>
                  <a:lnTo>
                    <a:pt x="128568" y="0"/>
                  </a:lnTo>
                </a:path>
              </a:pathLst>
            </a:custGeom>
            <a:ln w="3769">
              <a:solidFill>
                <a:srgbClr val="F6F6F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10560862" y="6896795"/>
              <a:ext cx="132080" cy="0"/>
            </a:xfrm>
            <a:custGeom>
              <a:avLst/>
              <a:gdLst/>
              <a:ahLst/>
              <a:cxnLst/>
              <a:rect l="l" t="t" r="r" b="b"/>
              <a:pathLst>
                <a:path w="132079">
                  <a:moveTo>
                    <a:pt x="0" y="0"/>
                  </a:moveTo>
                  <a:lnTo>
                    <a:pt x="131613" y="0"/>
                  </a:lnTo>
                </a:path>
              </a:pathLst>
            </a:custGeom>
            <a:ln w="3769">
              <a:solidFill>
                <a:srgbClr val="F6F6F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10557845" y="6893748"/>
              <a:ext cx="135255" cy="0"/>
            </a:xfrm>
            <a:custGeom>
              <a:avLst/>
              <a:gdLst/>
              <a:ahLst/>
              <a:cxnLst/>
              <a:rect l="l" t="t" r="r" b="b"/>
              <a:pathLst>
                <a:path w="135254">
                  <a:moveTo>
                    <a:pt x="0" y="0"/>
                  </a:moveTo>
                  <a:lnTo>
                    <a:pt x="134655" y="0"/>
                  </a:lnTo>
                </a:path>
              </a:pathLst>
            </a:custGeom>
            <a:ln w="3769">
              <a:solidFill>
                <a:srgbClr val="F6F6F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10554796" y="6890699"/>
              <a:ext cx="137795" cy="0"/>
            </a:xfrm>
            <a:custGeom>
              <a:avLst/>
              <a:gdLst/>
              <a:ahLst/>
              <a:cxnLst/>
              <a:rect l="l" t="t" r="r" b="b"/>
              <a:pathLst>
                <a:path w="137795">
                  <a:moveTo>
                    <a:pt x="0" y="0"/>
                  </a:moveTo>
                  <a:lnTo>
                    <a:pt x="137701" y="0"/>
                  </a:lnTo>
                </a:path>
              </a:pathLst>
            </a:custGeom>
            <a:ln w="3769">
              <a:solidFill>
                <a:srgbClr val="F6F6F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10551749" y="6887651"/>
              <a:ext cx="140970" cy="0"/>
            </a:xfrm>
            <a:custGeom>
              <a:avLst/>
              <a:gdLst/>
              <a:ahLst/>
              <a:cxnLst/>
              <a:rect l="l" t="t" r="r" b="b"/>
              <a:pathLst>
                <a:path w="140970">
                  <a:moveTo>
                    <a:pt x="0" y="0"/>
                  </a:moveTo>
                  <a:lnTo>
                    <a:pt x="140746" y="0"/>
                  </a:lnTo>
                </a:path>
              </a:pathLst>
            </a:custGeom>
            <a:ln w="3769">
              <a:solidFill>
                <a:srgbClr val="F6F6F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10548701" y="6884603"/>
              <a:ext cx="144145" cy="0"/>
            </a:xfrm>
            <a:custGeom>
              <a:avLst/>
              <a:gdLst/>
              <a:ahLst/>
              <a:cxnLst/>
              <a:rect l="l" t="t" r="r" b="b"/>
              <a:pathLst>
                <a:path w="144145">
                  <a:moveTo>
                    <a:pt x="0" y="0"/>
                  </a:moveTo>
                  <a:lnTo>
                    <a:pt x="143788" y="0"/>
                  </a:lnTo>
                </a:path>
              </a:pathLst>
            </a:custGeom>
            <a:ln w="3769">
              <a:solidFill>
                <a:srgbClr val="F6F6F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10545653" y="6881555"/>
              <a:ext cx="147320" cy="0"/>
            </a:xfrm>
            <a:custGeom>
              <a:avLst/>
              <a:gdLst/>
              <a:ahLst/>
              <a:cxnLst/>
              <a:rect l="l" t="t" r="r" b="b"/>
              <a:pathLst>
                <a:path w="147320">
                  <a:moveTo>
                    <a:pt x="0" y="0"/>
                  </a:moveTo>
                  <a:lnTo>
                    <a:pt x="146834" y="0"/>
                  </a:lnTo>
                </a:path>
              </a:pathLst>
            </a:custGeom>
            <a:ln w="3769">
              <a:solidFill>
                <a:srgbClr val="F6F6F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10542605" y="6878507"/>
              <a:ext cx="150495" cy="0"/>
            </a:xfrm>
            <a:custGeom>
              <a:avLst/>
              <a:gdLst/>
              <a:ahLst/>
              <a:cxnLst/>
              <a:rect l="l" t="t" r="r" b="b"/>
              <a:pathLst>
                <a:path w="150495">
                  <a:moveTo>
                    <a:pt x="0" y="0"/>
                  </a:moveTo>
                  <a:lnTo>
                    <a:pt x="149876" y="0"/>
                  </a:lnTo>
                </a:path>
              </a:pathLst>
            </a:custGeom>
            <a:ln w="3769">
              <a:solidFill>
                <a:srgbClr val="F6F6F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10539557" y="6875459"/>
              <a:ext cx="153035" cy="0"/>
            </a:xfrm>
            <a:custGeom>
              <a:avLst/>
              <a:gdLst/>
              <a:ahLst/>
              <a:cxnLst/>
              <a:rect l="l" t="t" r="r" b="b"/>
              <a:pathLst>
                <a:path w="153034">
                  <a:moveTo>
                    <a:pt x="0" y="0"/>
                  </a:moveTo>
                  <a:lnTo>
                    <a:pt x="152921" y="0"/>
                  </a:lnTo>
                </a:path>
              </a:pathLst>
            </a:custGeom>
            <a:ln w="3769">
              <a:solidFill>
                <a:srgbClr val="F6F6F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10536508" y="6872411"/>
              <a:ext cx="156210" cy="0"/>
            </a:xfrm>
            <a:custGeom>
              <a:avLst/>
              <a:gdLst/>
              <a:ahLst/>
              <a:cxnLst/>
              <a:rect l="l" t="t" r="r" b="b"/>
              <a:pathLst>
                <a:path w="156209">
                  <a:moveTo>
                    <a:pt x="0" y="0"/>
                  </a:moveTo>
                  <a:lnTo>
                    <a:pt x="155964" y="0"/>
                  </a:lnTo>
                </a:path>
              </a:pathLst>
            </a:custGeom>
            <a:ln w="3769">
              <a:solidFill>
                <a:srgbClr val="F6F6F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10533492" y="6869394"/>
              <a:ext cx="159385" cy="0"/>
            </a:xfrm>
            <a:custGeom>
              <a:avLst/>
              <a:gdLst/>
              <a:ahLst/>
              <a:cxnLst/>
              <a:rect l="l" t="t" r="r" b="b"/>
              <a:pathLst>
                <a:path w="159384">
                  <a:moveTo>
                    <a:pt x="0" y="0"/>
                  </a:moveTo>
                  <a:lnTo>
                    <a:pt x="159009" y="0"/>
                  </a:lnTo>
                </a:path>
              </a:pathLst>
            </a:custGeom>
            <a:ln w="3769">
              <a:solidFill>
                <a:srgbClr val="F6F6F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10530443" y="6866346"/>
              <a:ext cx="162560" cy="0"/>
            </a:xfrm>
            <a:custGeom>
              <a:avLst/>
              <a:gdLst/>
              <a:ahLst/>
              <a:cxnLst/>
              <a:rect l="l" t="t" r="r" b="b"/>
              <a:pathLst>
                <a:path w="162559">
                  <a:moveTo>
                    <a:pt x="0" y="0"/>
                  </a:moveTo>
                  <a:lnTo>
                    <a:pt x="162054" y="0"/>
                  </a:lnTo>
                </a:path>
              </a:pathLst>
            </a:custGeom>
            <a:ln w="3769">
              <a:solidFill>
                <a:srgbClr val="F6F6F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10527395" y="6863298"/>
              <a:ext cx="165100" cy="0"/>
            </a:xfrm>
            <a:custGeom>
              <a:avLst/>
              <a:gdLst/>
              <a:ahLst/>
              <a:cxnLst/>
              <a:rect l="l" t="t" r="r" b="b"/>
              <a:pathLst>
                <a:path w="165100">
                  <a:moveTo>
                    <a:pt x="0" y="0"/>
                  </a:moveTo>
                  <a:lnTo>
                    <a:pt x="165097" y="0"/>
                  </a:lnTo>
                </a:path>
              </a:pathLst>
            </a:custGeom>
            <a:ln w="3769">
              <a:solidFill>
                <a:srgbClr val="F6F6F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10524347" y="6860250"/>
              <a:ext cx="168275" cy="0"/>
            </a:xfrm>
            <a:custGeom>
              <a:avLst/>
              <a:gdLst/>
              <a:ahLst/>
              <a:cxnLst/>
              <a:rect l="l" t="t" r="r" b="b"/>
              <a:pathLst>
                <a:path w="168275">
                  <a:moveTo>
                    <a:pt x="0" y="0"/>
                  </a:moveTo>
                  <a:lnTo>
                    <a:pt x="168142" y="0"/>
                  </a:lnTo>
                </a:path>
              </a:pathLst>
            </a:custGeom>
            <a:ln w="3769">
              <a:solidFill>
                <a:srgbClr val="F6F6F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10521299" y="6857202"/>
              <a:ext cx="171450" cy="0"/>
            </a:xfrm>
            <a:custGeom>
              <a:avLst/>
              <a:gdLst/>
              <a:ahLst/>
              <a:cxnLst/>
              <a:rect l="l" t="t" r="r" b="b"/>
              <a:pathLst>
                <a:path w="171450">
                  <a:moveTo>
                    <a:pt x="0" y="0"/>
                  </a:moveTo>
                  <a:lnTo>
                    <a:pt x="171184" y="0"/>
                  </a:lnTo>
                </a:path>
              </a:pathLst>
            </a:custGeom>
            <a:ln w="3769">
              <a:solidFill>
                <a:srgbClr val="F6F6F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10518251" y="6854154"/>
              <a:ext cx="174625" cy="0"/>
            </a:xfrm>
            <a:custGeom>
              <a:avLst/>
              <a:gdLst/>
              <a:ahLst/>
              <a:cxnLst/>
              <a:rect l="l" t="t" r="r" b="b"/>
              <a:pathLst>
                <a:path w="174625">
                  <a:moveTo>
                    <a:pt x="0" y="0"/>
                  </a:moveTo>
                  <a:lnTo>
                    <a:pt x="174230" y="0"/>
                  </a:lnTo>
                </a:path>
              </a:pathLst>
            </a:custGeom>
            <a:ln w="3769">
              <a:solidFill>
                <a:srgbClr val="F6F6F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10515204" y="6851106"/>
              <a:ext cx="177800" cy="0"/>
            </a:xfrm>
            <a:custGeom>
              <a:avLst/>
              <a:gdLst/>
              <a:ahLst/>
              <a:cxnLst/>
              <a:rect l="l" t="t" r="r" b="b"/>
              <a:pathLst>
                <a:path w="177800">
                  <a:moveTo>
                    <a:pt x="0" y="0"/>
                  </a:moveTo>
                  <a:lnTo>
                    <a:pt x="177271" y="0"/>
                  </a:lnTo>
                </a:path>
              </a:pathLst>
            </a:custGeom>
            <a:ln w="3769">
              <a:solidFill>
                <a:srgbClr val="F6F6F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10512186" y="6848058"/>
              <a:ext cx="180340" cy="0"/>
            </a:xfrm>
            <a:custGeom>
              <a:avLst/>
              <a:gdLst/>
              <a:ahLst/>
              <a:cxnLst/>
              <a:rect l="l" t="t" r="r" b="b"/>
              <a:pathLst>
                <a:path w="180340">
                  <a:moveTo>
                    <a:pt x="0" y="0"/>
                  </a:moveTo>
                  <a:lnTo>
                    <a:pt x="180317" y="0"/>
                  </a:lnTo>
                </a:path>
              </a:pathLst>
            </a:custGeom>
            <a:ln w="3769">
              <a:solidFill>
                <a:srgbClr val="F6F6F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10509138" y="6845040"/>
              <a:ext cx="183515" cy="0"/>
            </a:xfrm>
            <a:custGeom>
              <a:avLst/>
              <a:gdLst/>
              <a:ahLst/>
              <a:cxnLst/>
              <a:rect l="l" t="t" r="r" b="b"/>
              <a:pathLst>
                <a:path w="183515">
                  <a:moveTo>
                    <a:pt x="0" y="0"/>
                  </a:moveTo>
                  <a:lnTo>
                    <a:pt x="183359" y="0"/>
                  </a:lnTo>
                </a:path>
              </a:pathLst>
            </a:custGeom>
            <a:ln w="3769">
              <a:solidFill>
                <a:srgbClr val="F6F6F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/>
            <p:nvPr/>
          </p:nvSpPr>
          <p:spPr>
            <a:xfrm>
              <a:off x="10506090" y="6841992"/>
              <a:ext cx="186690" cy="0"/>
            </a:xfrm>
            <a:custGeom>
              <a:avLst/>
              <a:gdLst/>
              <a:ahLst/>
              <a:cxnLst/>
              <a:rect l="l" t="t" r="r" b="b"/>
              <a:pathLst>
                <a:path w="186690">
                  <a:moveTo>
                    <a:pt x="0" y="0"/>
                  </a:moveTo>
                  <a:lnTo>
                    <a:pt x="186405" y="0"/>
                  </a:lnTo>
                </a:path>
              </a:pathLst>
            </a:custGeom>
            <a:ln w="3769">
              <a:solidFill>
                <a:srgbClr val="F6F6F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/>
            <p:cNvSpPr/>
            <p:nvPr/>
          </p:nvSpPr>
          <p:spPr>
            <a:xfrm>
              <a:off x="10503041" y="6838944"/>
              <a:ext cx="189865" cy="0"/>
            </a:xfrm>
            <a:custGeom>
              <a:avLst/>
              <a:gdLst/>
              <a:ahLst/>
              <a:cxnLst/>
              <a:rect l="l" t="t" r="r" b="b"/>
              <a:pathLst>
                <a:path w="189865">
                  <a:moveTo>
                    <a:pt x="0" y="0"/>
                  </a:moveTo>
                  <a:lnTo>
                    <a:pt x="189450" y="0"/>
                  </a:lnTo>
                </a:path>
              </a:pathLst>
            </a:custGeom>
            <a:ln w="3769">
              <a:solidFill>
                <a:srgbClr val="F6F6F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30"/>
            <p:cNvSpPr/>
            <p:nvPr/>
          </p:nvSpPr>
          <p:spPr>
            <a:xfrm>
              <a:off x="10499994" y="6835896"/>
              <a:ext cx="193040" cy="0"/>
            </a:xfrm>
            <a:custGeom>
              <a:avLst/>
              <a:gdLst/>
              <a:ahLst/>
              <a:cxnLst/>
              <a:rect l="l" t="t" r="r" b="b"/>
              <a:pathLst>
                <a:path w="193040">
                  <a:moveTo>
                    <a:pt x="0" y="0"/>
                  </a:moveTo>
                  <a:lnTo>
                    <a:pt x="192492" y="0"/>
                  </a:lnTo>
                </a:path>
              </a:pathLst>
            </a:custGeom>
            <a:ln w="3769">
              <a:solidFill>
                <a:srgbClr val="F6F6F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31"/>
            <p:cNvSpPr/>
            <p:nvPr/>
          </p:nvSpPr>
          <p:spPr>
            <a:xfrm>
              <a:off x="10496946" y="6832849"/>
              <a:ext cx="195580" cy="0"/>
            </a:xfrm>
            <a:custGeom>
              <a:avLst/>
              <a:gdLst/>
              <a:ahLst/>
              <a:cxnLst/>
              <a:rect l="l" t="t" r="r" b="b"/>
              <a:pathLst>
                <a:path w="195579">
                  <a:moveTo>
                    <a:pt x="0" y="0"/>
                  </a:moveTo>
                  <a:lnTo>
                    <a:pt x="195538" y="0"/>
                  </a:lnTo>
                </a:path>
              </a:pathLst>
            </a:custGeom>
            <a:ln w="3769">
              <a:solidFill>
                <a:srgbClr val="F6F6F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" name="object 32"/>
            <p:cNvSpPr/>
            <p:nvPr/>
          </p:nvSpPr>
          <p:spPr>
            <a:xfrm>
              <a:off x="10493898" y="6829800"/>
              <a:ext cx="198755" cy="0"/>
            </a:xfrm>
            <a:custGeom>
              <a:avLst/>
              <a:gdLst/>
              <a:ahLst/>
              <a:cxnLst/>
              <a:rect l="l" t="t" r="r" b="b"/>
              <a:pathLst>
                <a:path w="198754">
                  <a:moveTo>
                    <a:pt x="0" y="0"/>
                  </a:moveTo>
                  <a:lnTo>
                    <a:pt x="198579" y="0"/>
                  </a:lnTo>
                </a:path>
              </a:pathLst>
            </a:custGeom>
            <a:ln w="3769">
              <a:solidFill>
                <a:srgbClr val="F6F6F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" name="object 33"/>
            <p:cNvSpPr/>
            <p:nvPr/>
          </p:nvSpPr>
          <p:spPr>
            <a:xfrm>
              <a:off x="10490850" y="6826752"/>
              <a:ext cx="201930" cy="0"/>
            </a:xfrm>
            <a:custGeom>
              <a:avLst/>
              <a:gdLst/>
              <a:ahLst/>
              <a:cxnLst/>
              <a:rect l="l" t="t" r="r" b="b"/>
              <a:pathLst>
                <a:path w="201929">
                  <a:moveTo>
                    <a:pt x="0" y="0"/>
                  </a:moveTo>
                  <a:lnTo>
                    <a:pt x="201625" y="0"/>
                  </a:lnTo>
                </a:path>
              </a:pathLst>
            </a:custGeom>
            <a:ln w="3769">
              <a:solidFill>
                <a:srgbClr val="F6F6F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" name="object 34"/>
            <p:cNvSpPr/>
            <p:nvPr/>
          </p:nvSpPr>
          <p:spPr>
            <a:xfrm>
              <a:off x="10487832" y="6823705"/>
              <a:ext cx="205104" cy="0"/>
            </a:xfrm>
            <a:custGeom>
              <a:avLst/>
              <a:gdLst/>
              <a:ahLst/>
              <a:cxnLst/>
              <a:rect l="l" t="t" r="r" b="b"/>
              <a:pathLst>
                <a:path w="205104">
                  <a:moveTo>
                    <a:pt x="0" y="0"/>
                  </a:moveTo>
                  <a:lnTo>
                    <a:pt x="204667" y="0"/>
                  </a:lnTo>
                </a:path>
              </a:pathLst>
            </a:custGeom>
            <a:ln w="3769">
              <a:solidFill>
                <a:srgbClr val="F6F6F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" name="object 35"/>
            <p:cNvSpPr/>
            <p:nvPr/>
          </p:nvSpPr>
          <p:spPr>
            <a:xfrm>
              <a:off x="10484784" y="6820687"/>
              <a:ext cx="208279" cy="0"/>
            </a:xfrm>
            <a:custGeom>
              <a:avLst/>
              <a:gdLst/>
              <a:ahLst/>
              <a:cxnLst/>
              <a:rect l="l" t="t" r="r" b="b"/>
              <a:pathLst>
                <a:path w="208279">
                  <a:moveTo>
                    <a:pt x="0" y="0"/>
                  </a:moveTo>
                  <a:lnTo>
                    <a:pt x="207712" y="0"/>
                  </a:lnTo>
                </a:path>
              </a:pathLst>
            </a:custGeom>
            <a:ln w="3769">
              <a:solidFill>
                <a:srgbClr val="F6F6F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" name="object 36"/>
            <p:cNvSpPr/>
            <p:nvPr/>
          </p:nvSpPr>
          <p:spPr>
            <a:xfrm>
              <a:off x="10481737" y="6817639"/>
              <a:ext cx="210820" cy="0"/>
            </a:xfrm>
            <a:custGeom>
              <a:avLst/>
              <a:gdLst/>
              <a:ahLst/>
              <a:cxnLst/>
              <a:rect l="l" t="t" r="r" b="b"/>
              <a:pathLst>
                <a:path w="210820">
                  <a:moveTo>
                    <a:pt x="0" y="0"/>
                  </a:moveTo>
                  <a:lnTo>
                    <a:pt x="210754" y="0"/>
                  </a:lnTo>
                </a:path>
              </a:pathLst>
            </a:custGeom>
            <a:ln w="3769">
              <a:solidFill>
                <a:srgbClr val="F6F6F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" name="object 37"/>
            <p:cNvSpPr/>
            <p:nvPr/>
          </p:nvSpPr>
          <p:spPr>
            <a:xfrm>
              <a:off x="10478688" y="6814591"/>
              <a:ext cx="213995" cy="0"/>
            </a:xfrm>
            <a:custGeom>
              <a:avLst/>
              <a:gdLst/>
              <a:ahLst/>
              <a:cxnLst/>
              <a:rect l="l" t="t" r="r" b="b"/>
              <a:pathLst>
                <a:path w="213995">
                  <a:moveTo>
                    <a:pt x="0" y="0"/>
                  </a:moveTo>
                  <a:lnTo>
                    <a:pt x="213800" y="0"/>
                  </a:lnTo>
                </a:path>
              </a:pathLst>
            </a:custGeom>
            <a:ln w="3769">
              <a:solidFill>
                <a:srgbClr val="F6F6F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" name="object 38"/>
            <p:cNvSpPr/>
            <p:nvPr/>
          </p:nvSpPr>
          <p:spPr>
            <a:xfrm>
              <a:off x="10475640" y="6811543"/>
              <a:ext cx="217170" cy="0"/>
            </a:xfrm>
            <a:custGeom>
              <a:avLst/>
              <a:gdLst/>
              <a:ahLst/>
              <a:cxnLst/>
              <a:rect l="l" t="t" r="r" b="b"/>
              <a:pathLst>
                <a:path w="217170">
                  <a:moveTo>
                    <a:pt x="0" y="0"/>
                  </a:moveTo>
                  <a:lnTo>
                    <a:pt x="216845" y="0"/>
                  </a:lnTo>
                </a:path>
              </a:pathLst>
            </a:custGeom>
            <a:ln w="3769">
              <a:solidFill>
                <a:srgbClr val="F6F6F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" name="object 39"/>
            <p:cNvSpPr/>
            <p:nvPr/>
          </p:nvSpPr>
          <p:spPr>
            <a:xfrm>
              <a:off x="10472592" y="6808495"/>
              <a:ext cx="220345" cy="0"/>
            </a:xfrm>
            <a:custGeom>
              <a:avLst/>
              <a:gdLst/>
              <a:ahLst/>
              <a:cxnLst/>
              <a:rect l="l" t="t" r="r" b="b"/>
              <a:pathLst>
                <a:path w="220345">
                  <a:moveTo>
                    <a:pt x="0" y="0"/>
                  </a:moveTo>
                  <a:lnTo>
                    <a:pt x="219887" y="0"/>
                  </a:lnTo>
                </a:path>
              </a:pathLst>
            </a:custGeom>
            <a:ln w="3769">
              <a:solidFill>
                <a:srgbClr val="F6F6F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" name="object 40"/>
            <p:cNvSpPr/>
            <p:nvPr/>
          </p:nvSpPr>
          <p:spPr>
            <a:xfrm>
              <a:off x="10469544" y="6805447"/>
              <a:ext cx="223520" cy="0"/>
            </a:xfrm>
            <a:custGeom>
              <a:avLst/>
              <a:gdLst/>
              <a:ahLst/>
              <a:cxnLst/>
              <a:rect l="l" t="t" r="r" b="b"/>
              <a:pathLst>
                <a:path w="223520">
                  <a:moveTo>
                    <a:pt x="0" y="0"/>
                  </a:moveTo>
                  <a:lnTo>
                    <a:pt x="222933" y="0"/>
                  </a:lnTo>
                </a:path>
              </a:pathLst>
            </a:custGeom>
            <a:ln w="3769">
              <a:solidFill>
                <a:srgbClr val="F6F6F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" name="object 41"/>
            <p:cNvSpPr/>
            <p:nvPr/>
          </p:nvSpPr>
          <p:spPr>
            <a:xfrm>
              <a:off x="10466496" y="6802399"/>
              <a:ext cx="226060" cy="0"/>
            </a:xfrm>
            <a:custGeom>
              <a:avLst/>
              <a:gdLst/>
              <a:ahLst/>
              <a:cxnLst/>
              <a:rect l="l" t="t" r="r" b="b"/>
              <a:pathLst>
                <a:path w="226059">
                  <a:moveTo>
                    <a:pt x="0" y="0"/>
                  </a:moveTo>
                  <a:lnTo>
                    <a:pt x="225975" y="0"/>
                  </a:lnTo>
                </a:path>
              </a:pathLst>
            </a:custGeom>
            <a:ln w="3769">
              <a:solidFill>
                <a:srgbClr val="F6F6F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" name="object 42"/>
            <p:cNvSpPr/>
            <p:nvPr/>
          </p:nvSpPr>
          <p:spPr>
            <a:xfrm>
              <a:off x="10463479" y="6799351"/>
              <a:ext cx="229235" cy="0"/>
            </a:xfrm>
            <a:custGeom>
              <a:avLst/>
              <a:gdLst/>
              <a:ahLst/>
              <a:cxnLst/>
              <a:rect l="l" t="t" r="r" b="b"/>
              <a:pathLst>
                <a:path w="229234">
                  <a:moveTo>
                    <a:pt x="0" y="0"/>
                  </a:moveTo>
                  <a:lnTo>
                    <a:pt x="229021" y="0"/>
                  </a:lnTo>
                </a:path>
              </a:pathLst>
            </a:custGeom>
            <a:ln w="3769">
              <a:solidFill>
                <a:srgbClr val="F6F6F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" name="object 43"/>
            <p:cNvSpPr/>
            <p:nvPr/>
          </p:nvSpPr>
          <p:spPr>
            <a:xfrm>
              <a:off x="10460431" y="6796333"/>
              <a:ext cx="232410" cy="0"/>
            </a:xfrm>
            <a:custGeom>
              <a:avLst/>
              <a:gdLst/>
              <a:ahLst/>
              <a:cxnLst/>
              <a:rect l="l" t="t" r="r" b="b"/>
              <a:pathLst>
                <a:path w="232409">
                  <a:moveTo>
                    <a:pt x="0" y="0"/>
                  </a:moveTo>
                  <a:lnTo>
                    <a:pt x="232063" y="0"/>
                  </a:lnTo>
                </a:path>
              </a:pathLst>
            </a:custGeom>
            <a:ln w="3769">
              <a:solidFill>
                <a:srgbClr val="F6F6F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" name="object 44"/>
            <p:cNvSpPr/>
            <p:nvPr/>
          </p:nvSpPr>
          <p:spPr>
            <a:xfrm>
              <a:off x="10457383" y="6793285"/>
              <a:ext cx="235585" cy="0"/>
            </a:xfrm>
            <a:custGeom>
              <a:avLst/>
              <a:gdLst/>
              <a:ahLst/>
              <a:cxnLst/>
              <a:rect l="l" t="t" r="r" b="b"/>
              <a:pathLst>
                <a:path w="235584">
                  <a:moveTo>
                    <a:pt x="0" y="0"/>
                  </a:moveTo>
                  <a:lnTo>
                    <a:pt x="235108" y="0"/>
                  </a:lnTo>
                </a:path>
              </a:pathLst>
            </a:custGeom>
            <a:ln w="3769">
              <a:solidFill>
                <a:srgbClr val="F6F6F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" name="object 45"/>
            <p:cNvSpPr/>
            <p:nvPr/>
          </p:nvSpPr>
          <p:spPr>
            <a:xfrm>
              <a:off x="10454334" y="6790237"/>
              <a:ext cx="238760" cy="0"/>
            </a:xfrm>
            <a:custGeom>
              <a:avLst/>
              <a:gdLst/>
              <a:ahLst/>
              <a:cxnLst/>
              <a:rect l="l" t="t" r="r" b="b"/>
              <a:pathLst>
                <a:path w="238759">
                  <a:moveTo>
                    <a:pt x="0" y="0"/>
                  </a:moveTo>
                  <a:lnTo>
                    <a:pt x="238150" y="0"/>
                  </a:lnTo>
                </a:path>
              </a:pathLst>
            </a:custGeom>
            <a:ln w="3769">
              <a:solidFill>
                <a:srgbClr val="F6F6F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" name="object 46"/>
            <p:cNvSpPr/>
            <p:nvPr/>
          </p:nvSpPr>
          <p:spPr>
            <a:xfrm>
              <a:off x="10451286" y="6787189"/>
              <a:ext cx="241300" cy="0"/>
            </a:xfrm>
            <a:custGeom>
              <a:avLst/>
              <a:gdLst/>
              <a:ahLst/>
              <a:cxnLst/>
              <a:rect l="l" t="t" r="r" b="b"/>
              <a:pathLst>
                <a:path w="241300">
                  <a:moveTo>
                    <a:pt x="0" y="0"/>
                  </a:moveTo>
                  <a:lnTo>
                    <a:pt x="241196" y="0"/>
                  </a:lnTo>
                </a:path>
              </a:pathLst>
            </a:custGeom>
            <a:ln w="3769">
              <a:solidFill>
                <a:srgbClr val="F6F6F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" name="object 47"/>
            <p:cNvSpPr/>
            <p:nvPr/>
          </p:nvSpPr>
          <p:spPr>
            <a:xfrm>
              <a:off x="10448239" y="6784141"/>
              <a:ext cx="244475" cy="0"/>
            </a:xfrm>
            <a:custGeom>
              <a:avLst/>
              <a:gdLst/>
              <a:ahLst/>
              <a:cxnLst/>
              <a:rect l="l" t="t" r="r" b="b"/>
              <a:pathLst>
                <a:path w="244475">
                  <a:moveTo>
                    <a:pt x="0" y="0"/>
                  </a:moveTo>
                  <a:lnTo>
                    <a:pt x="244241" y="0"/>
                  </a:lnTo>
                </a:path>
              </a:pathLst>
            </a:custGeom>
            <a:ln w="3769">
              <a:solidFill>
                <a:srgbClr val="F6F6F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" name="object 48"/>
            <p:cNvSpPr/>
            <p:nvPr/>
          </p:nvSpPr>
          <p:spPr>
            <a:xfrm>
              <a:off x="10445191" y="6781093"/>
              <a:ext cx="247650" cy="0"/>
            </a:xfrm>
            <a:custGeom>
              <a:avLst/>
              <a:gdLst/>
              <a:ahLst/>
              <a:cxnLst/>
              <a:rect l="l" t="t" r="r" b="b"/>
              <a:pathLst>
                <a:path w="247650">
                  <a:moveTo>
                    <a:pt x="0" y="0"/>
                  </a:moveTo>
                  <a:lnTo>
                    <a:pt x="247283" y="0"/>
                  </a:lnTo>
                </a:path>
              </a:pathLst>
            </a:custGeom>
            <a:ln w="3769">
              <a:solidFill>
                <a:srgbClr val="F6F6F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9" name="object 49"/>
            <p:cNvSpPr/>
            <p:nvPr/>
          </p:nvSpPr>
          <p:spPr>
            <a:xfrm>
              <a:off x="10442173" y="6778045"/>
              <a:ext cx="250825" cy="0"/>
            </a:xfrm>
            <a:custGeom>
              <a:avLst/>
              <a:gdLst/>
              <a:ahLst/>
              <a:cxnLst/>
              <a:rect l="l" t="t" r="r" b="b"/>
              <a:pathLst>
                <a:path w="250825">
                  <a:moveTo>
                    <a:pt x="0" y="0"/>
                  </a:moveTo>
                  <a:lnTo>
                    <a:pt x="250329" y="0"/>
                  </a:lnTo>
                </a:path>
              </a:pathLst>
            </a:custGeom>
            <a:ln w="3769">
              <a:solidFill>
                <a:srgbClr val="F6F6F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0" name="object 50"/>
            <p:cNvSpPr/>
            <p:nvPr/>
          </p:nvSpPr>
          <p:spPr>
            <a:xfrm>
              <a:off x="10439125" y="6774997"/>
              <a:ext cx="253365" cy="0"/>
            </a:xfrm>
            <a:custGeom>
              <a:avLst/>
              <a:gdLst/>
              <a:ahLst/>
              <a:cxnLst/>
              <a:rect l="l" t="t" r="r" b="b"/>
              <a:pathLst>
                <a:path w="253365">
                  <a:moveTo>
                    <a:pt x="0" y="0"/>
                  </a:moveTo>
                  <a:lnTo>
                    <a:pt x="253371" y="0"/>
                  </a:lnTo>
                </a:path>
              </a:pathLst>
            </a:custGeom>
            <a:ln w="3769">
              <a:solidFill>
                <a:srgbClr val="F6F6F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1" name="object 51"/>
            <p:cNvSpPr/>
            <p:nvPr/>
          </p:nvSpPr>
          <p:spPr>
            <a:xfrm>
              <a:off x="10436077" y="6771980"/>
              <a:ext cx="256540" cy="0"/>
            </a:xfrm>
            <a:custGeom>
              <a:avLst/>
              <a:gdLst/>
              <a:ahLst/>
              <a:cxnLst/>
              <a:rect l="l" t="t" r="r" b="b"/>
              <a:pathLst>
                <a:path w="256540">
                  <a:moveTo>
                    <a:pt x="0" y="0"/>
                  </a:moveTo>
                  <a:lnTo>
                    <a:pt x="256416" y="0"/>
                  </a:lnTo>
                </a:path>
              </a:pathLst>
            </a:custGeom>
            <a:ln w="3769">
              <a:solidFill>
                <a:srgbClr val="F6F6F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2" name="object 52"/>
            <p:cNvSpPr/>
            <p:nvPr/>
          </p:nvSpPr>
          <p:spPr>
            <a:xfrm>
              <a:off x="10433029" y="6768932"/>
              <a:ext cx="259715" cy="0"/>
            </a:xfrm>
            <a:custGeom>
              <a:avLst/>
              <a:gdLst/>
              <a:ahLst/>
              <a:cxnLst/>
              <a:rect l="l" t="t" r="r" b="b"/>
              <a:pathLst>
                <a:path w="259715">
                  <a:moveTo>
                    <a:pt x="0" y="0"/>
                  </a:moveTo>
                  <a:lnTo>
                    <a:pt x="259458" y="0"/>
                  </a:lnTo>
                </a:path>
              </a:pathLst>
            </a:custGeom>
            <a:ln w="3769">
              <a:solidFill>
                <a:srgbClr val="F6F6F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3" name="object 53"/>
            <p:cNvSpPr/>
            <p:nvPr/>
          </p:nvSpPr>
          <p:spPr>
            <a:xfrm>
              <a:off x="10429981" y="6765884"/>
              <a:ext cx="262890" cy="0"/>
            </a:xfrm>
            <a:custGeom>
              <a:avLst/>
              <a:gdLst/>
              <a:ahLst/>
              <a:cxnLst/>
              <a:rect l="l" t="t" r="r" b="b"/>
              <a:pathLst>
                <a:path w="262890">
                  <a:moveTo>
                    <a:pt x="0" y="0"/>
                  </a:moveTo>
                  <a:lnTo>
                    <a:pt x="262504" y="0"/>
                  </a:lnTo>
                </a:path>
              </a:pathLst>
            </a:custGeom>
            <a:ln w="3769">
              <a:solidFill>
                <a:srgbClr val="F6F6F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4" name="object 54"/>
            <p:cNvSpPr/>
            <p:nvPr/>
          </p:nvSpPr>
          <p:spPr>
            <a:xfrm>
              <a:off x="10426933" y="6762836"/>
              <a:ext cx="266065" cy="0"/>
            </a:xfrm>
            <a:custGeom>
              <a:avLst/>
              <a:gdLst/>
              <a:ahLst/>
              <a:cxnLst/>
              <a:rect l="l" t="t" r="r" b="b"/>
              <a:pathLst>
                <a:path w="266065">
                  <a:moveTo>
                    <a:pt x="0" y="0"/>
                  </a:moveTo>
                  <a:lnTo>
                    <a:pt x="265546" y="0"/>
                  </a:lnTo>
                </a:path>
              </a:pathLst>
            </a:custGeom>
            <a:ln w="3769">
              <a:solidFill>
                <a:srgbClr val="F6F6F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5" name="object 55"/>
            <p:cNvSpPr/>
            <p:nvPr/>
          </p:nvSpPr>
          <p:spPr>
            <a:xfrm>
              <a:off x="10423885" y="6759788"/>
              <a:ext cx="268605" cy="0"/>
            </a:xfrm>
            <a:custGeom>
              <a:avLst/>
              <a:gdLst/>
              <a:ahLst/>
              <a:cxnLst/>
              <a:rect l="l" t="t" r="r" b="b"/>
              <a:pathLst>
                <a:path w="268604">
                  <a:moveTo>
                    <a:pt x="0" y="0"/>
                  </a:moveTo>
                  <a:lnTo>
                    <a:pt x="268591" y="0"/>
                  </a:lnTo>
                </a:path>
              </a:pathLst>
            </a:custGeom>
            <a:ln w="3769">
              <a:solidFill>
                <a:srgbClr val="F6F6F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6" name="object 56"/>
            <p:cNvSpPr/>
            <p:nvPr/>
          </p:nvSpPr>
          <p:spPr>
            <a:xfrm>
              <a:off x="10420837" y="6756740"/>
              <a:ext cx="271780" cy="0"/>
            </a:xfrm>
            <a:custGeom>
              <a:avLst/>
              <a:gdLst/>
              <a:ahLst/>
              <a:cxnLst/>
              <a:rect l="l" t="t" r="r" b="b"/>
              <a:pathLst>
                <a:path w="271779">
                  <a:moveTo>
                    <a:pt x="0" y="0"/>
                  </a:moveTo>
                  <a:lnTo>
                    <a:pt x="271637" y="0"/>
                  </a:lnTo>
                </a:path>
              </a:pathLst>
            </a:custGeom>
            <a:ln w="3769">
              <a:solidFill>
                <a:srgbClr val="F6F6F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7" name="object 57"/>
            <p:cNvSpPr/>
            <p:nvPr/>
          </p:nvSpPr>
          <p:spPr>
            <a:xfrm>
              <a:off x="10417820" y="6753692"/>
              <a:ext cx="274955" cy="0"/>
            </a:xfrm>
            <a:custGeom>
              <a:avLst/>
              <a:gdLst/>
              <a:ahLst/>
              <a:cxnLst/>
              <a:rect l="l" t="t" r="r" b="b"/>
              <a:pathLst>
                <a:path w="274954">
                  <a:moveTo>
                    <a:pt x="0" y="0"/>
                  </a:moveTo>
                  <a:lnTo>
                    <a:pt x="274679" y="0"/>
                  </a:lnTo>
                </a:path>
              </a:pathLst>
            </a:custGeom>
            <a:ln w="3769">
              <a:solidFill>
                <a:srgbClr val="F6F6F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8" name="object 58"/>
            <p:cNvSpPr/>
            <p:nvPr/>
          </p:nvSpPr>
          <p:spPr>
            <a:xfrm>
              <a:off x="10414772" y="6750644"/>
              <a:ext cx="278130" cy="0"/>
            </a:xfrm>
            <a:custGeom>
              <a:avLst/>
              <a:gdLst/>
              <a:ahLst/>
              <a:cxnLst/>
              <a:rect l="l" t="t" r="r" b="b"/>
              <a:pathLst>
                <a:path w="278129">
                  <a:moveTo>
                    <a:pt x="0" y="0"/>
                  </a:moveTo>
                  <a:lnTo>
                    <a:pt x="277724" y="0"/>
                  </a:lnTo>
                </a:path>
              </a:pathLst>
            </a:custGeom>
            <a:ln w="3769">
              <a:solidFill>
                <a:srgbClr val="F6F6F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9" name="object 59"/>
            <p:cNvSpPr/>
            <p:nvPr/>
          </p:nvSpPr>
          <p:spPr>
            <a:xfrm>
              <a:off x="10411724" y="6747626"/>
              <a:ext cx="281305" cy="0"/>
            </a:xfrm>
            <a:custGeom>
              <a:avLst/>
              <a:gdLst/>
              <a:ahLst/>
              <a:cxnLst/>
              <a:rect l="l" t="t" r="r" b="b"/>
              <a:pathLst>
                <a:path w="281304">
                  <a:moveTo>
                    <a:pt x="0" y="0"/>
                  </a:moveTo>
                  <a:lnTo>
                    <a:pt x="280766" y="0"/>
                  </a:lnTo>
                </a:path>
              </a:pathLst>
            </a:custGeom>
            <a:ln w="3769">
              <a:solidFill>
                <a:srgbClr val="F6F6F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0" name="object 60"/>
            <p:cNvSpPr/>
            <p:nvPr/>
          </p:nvSpPr>
          <p:spPr>
            <a:xfrm>
              <a:off x="10408676" y="6744578"/>
              <a:ext cx="283845" cy="0"/>
            </a:xfrm>
            <a:custGeom>
              <a:avLst/>
              <a:gdLst/>
              <a:ahLst/>
              <a:cxnLst/>
              <a:rect l="l" t="t" r="r" b="b"/>
              <a:pathLst>
                <a:path w="283845">
                  <a:moveTo>
                    <a:pt x="0" y="0"/>
                  </a:moveTo>
                  <a:lnTo>
                    <a:pt x="283812" y="0"/>
                  </a:lnTo>
                </a:path>
              </a:pathLst>
            </a:custGeom>
            <a:ln w="3769">
              <a:solidFill>
                <a:srgbClr val="F6F6F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1" name="object 61"/>
            <p:cNvSpPr/>
            <p:nvPr/>
          </p:nvSpPr>
          <p:spPr>
            <a:xfrm>
              <a:off x="10405628" y="6741530"/>
              <a:ext cx="287020" cy="0"/>
            </a:xfrm>
            <a:custGeom>
              <a:avLst/>
              <a:gdLst/>
              <a:ahLst/>
              <a:cxnLst/>
              <a:rect l="l" t="t" r="r" b="b"/>
              <a:pathLst>
                <a:path w="287020">
                  <a:moveTo>
                    <a:pt x="0" y="0"/>
                  </a:moveTo>
                  <a:lnTo>
                    <a:pt x="286854" y="0"/>
                  </a:lnTo>
                </a:path>
              </a:pathLst>
            </a:custGeom>
            <a:ln w="3769">
              <a:solidFill>
                <a:srgbClr val="F6F6F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2" name="object 62"/>
            <p:cNvSpPr/>
            <p:nvPr/>
          </p:nvSpPr>
          <p:spPr>
            <a:xfrm>
              <a:off x="10402579" y="6738482"/>
              <a:ext cx="290195" cy="0"/>
            </a:xfrm>
            <a:custGeom>
              <a:avLst/>
              <a:gdLst/>
              <a:ahLst/>
              <a:cxnLst/>
              <a:rect l="l" t="t" r="r" b="b"/>
              <a:pathLst>
                <a:path w="290195">
                  <a:moveTo>
                    <a:pt x="0" y="0"/>
                  </a:moveTo>
                  <a:lnTo>
                    <a:pt x="289899" y="0"/>
                  </a:lnTo>
                </a:path>
              </a:pathLst>
            </a:custGeom>
            <a:ln w="3769">
              <a:solidFill>
                <a:srgbClr val="F6F6F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3" name="object 63"/>
            <p:cNvSpPr/>
            <p:nvPr/>
          </p:nvSpPr>
          <p:spPr>
            <a:xfrm>
              <a:off x="10399532" y="6735434"/>
              <a:ext cx="293370" cy="0"/>
            </a:xfrm>
            <a:custGeom>
              <a:avLst/>
              <a:gdLst/>
              <a:ahLst/>
              <a:cxnLst/>
              <a:rect l="l" t="t" r="r" b="b"/>
              <a:pathLst>
                <a:path w="293370">
                  <a:moveTo>
                    <a:pt x="0" y="0"/>
                  </a:moveTo>
                  <a:lnTo>
                    <a:pt x="292941" y="0"/>
                  </a:lnTo>
                </a:path>
              </a:pathLst>
            </a:custGeom>
            <a:ln w="3769">
              <a:solidFill>
                <a:srgbClr val="F6F6F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4" name="object 64"/>
            <p:cNvSpPr/>
            <p:nvPr/>
          </p:nvSpPr>
          <p:spPr>
            <a:xfrm>
              <a:off x="10396484" y="6732386"/>
              <a:ext cx="296545" cy="0"/>
            </a:xfrm>
            <a:custGeom>
              <a:avLst/>
              <a:gdLst/>
              <a:ahLst/>
              <a:cxnLst/>
              <a:rect l="l" t="t" r="r" b="b"/>
              <a:pathLst>
                <a:path w="296545">
                  <a:moveTo>
                    <a:pt x="0" y="0"/>
                  </a:moveTo>
                  <a:lnTo>
                    <a:pt x="295987" y="0"/>
                  </a:lnTo>
                </a:path>
              </a:pathLst>
            </a:custGeom>
            <a:ln w="3769">
              <a:solidFill>
                <a:srgbClr val="F6F6F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5" name="object 65"/>
            <p:cNvSpPr/>
            <p:nvPr/>
          </p:nvSpPr>
          <p:spPr>
            <a:xfrm>
              <a:off x="10393466" y="6729338"/>
              <a:ext cx="299085" cy="0"/>
            </a:xfrm>
            <a:custGeom>
              <a:avLst/>
              <a:gdLst/>
              <a:ahLst/>
              <a:cxnLst/>
              <a:rect l="l" t="t" r="r" b="b"/>
              <a:pathLst>
                <a:path w="299084">
                  <a:moveTo>
                    <a:pt x="0" y="0"/>
                  </a:moveTo>
                  <a:lnTo>
                    <a:pt x="299032" y="0"/>
                  </a:lnTo>
                </a:path>
              </a:pathLst>
            </a:custGeom>
            <a:ln w="3769">
              <a:solidFill>
                <a:srgbClr val="F6F6F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6" name="object 66"/>
            <p:cNvSpPr/>
            <p:nvPr/>
          </p:nvSpPr>
          <p:spPr>
            <a:xfrm>
              <a:off x="10390418" y="6726290"/>
              <a:ext cx="302260" cy="0"/>
            </a:xfrm>
            <a:custGeom>
              <a:avLst/>
              <a:gdLst/>
              <a:ahLst/>
              <a:cxnLst/>
              <a:rect l="l" t="t" r="r" b="b"/>
              <a:pathLst>
                <a:path w="302259">
                  <a:moveTo>
                    <a:pt x="0" y="0"/>
                  </a:moveTo>
                  <a:lnTo>
                    <a:pt x="302074" y="0"/>
                  </a:lnTo>
                </a:path>
              </a:pathLst>
            </a:custGeom>
            <a:ln w="3769">
              <a:solidFill>
                <a:srgbClr val="F6F6F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7" name="object 67"/>
            <p:cNvSpPr/>
            <p:nvPr/>
          </p:nvSpPr>
          <p:spPr>
            <a:xfrm>
              <a:off x="10387370" y="6723273"/>
              <a:ext cx="305435" cy="0"/>
            </a:xfrm>
            <a:custGeom>
              <a:avLst/>
              <a:gdLst/>
              <a:ahLst/>
              <a:cxnLst/>
              <a:rect l="l" t="t" r="r" b="b"/>
              <a:pathLst>
                <a:path w="305434">
                  <a:moveTo>
                    <a:pt x="0" y="0"/>
                  </a:moveTo>
                  <a:lnTo>
                    <a:pt x="305120" y="0"/>
                  </a:lnTo>
                </a:path>
              </a:pathLst>
            </a:custGeom>
            <a:ln w="3769">
              <a:solidFill>
                <a:srgbClr val="F6F6F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8" name="object 68"/>
            <p:cNvSpPr/>
            <p:nvPr/>
          </p:nvSpPr>
          <p:spPr>
            <a:xfrm>
              <a:off x="10384322" y="6720225"/>
              <a:ext cx="308610" cy="0"/>
            </a:xfrm>
            <a:custGeom>
              <a:avLst/>
              <a:gdLst/>
              <a:ahLst/>
              <a:cxnLst/>
              <a:rect l="l" t="t" r="r" b="b"/>
              <a:pathLst>
                <a:path w="308609">
                  <a:moveTo>
                    <a:pt x="0" y="0"/>
                  </a:moveTo>
                  <a:lnTo>
                    <a:pt x="308161" y="0"/>
                  </a:lnTo>
                </a:path>
              </a:pathLst>
            </a:custGeom>
            <a:ln w="3769">
              <a:solidFill>
                <a:srgbClr val="F6F6F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9" name="object 69"/>
            <p:cNvSpPr/>
            <p:nvPr/>
          </p:nvSpPr>
          <p:spPr>
            <a:xfrm>
              <a:off x="10381274" y="6717177"/>
              <a:ext cx="311785" cy="0"/>
            </a:xfrm>
            <a:custGeom>
              <a:avLst/>
              <a:gdLst/>
              <a:ahLst/>
              <a:cxnLst/>
              <a:rect l="l" t="t" r="r" b="b"/>
              <a:pathLst>
                <a:path w="311784">
                  <a:moveTo>
                    <a:pt x="0" y="0"/>
                  </a:moveTo>
                  <a:lnTo>
                    <a:pt x="311206" y="0"/>
                  </a:lnTo>
                </a:path>
              </a:pathLst>
            </a:custGeom>
            <a:ln w="3769">
              <a:solidFill>
                <a:srgbClr val="F6F6F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0" name="object 70"/>
            <p:cNvSpPr/>
            <p:nvPr/>
          </p:nvSpPr>
          <p:spPr>
            <a:xfrm>
              <a:off x="10378226" y="6714129"/>
              <a:ext cx="314325" cy="0"/>
            </a:xfrm>
            <a:custGeom>
              <a:avLst/>
              <a:gdLst/>
              <a:ahLst/>
              <a:cxnLst/>
              <a:rect l="l" t="t" r="r" b="b"/>
              <a:pathLst>
                <a:path w="314325">
                  <a:moveTo>
                    <a:pt x="0" y="0"/>
                  </a:moveTo>
                  <a:lnTo>
                    <a:pt x="314248" y="0"/>
                  </a:lnTo>
                </a:path>
              </a:pathLst>
            </a:custGeom>
            <a:ln w="3769">
              <a:solidFill>
                <a:srgbClr val="F6F6F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1" name="object 71"/>
            <p:cNvSpPr/>
            <p:nvPr/>
          </p:nvSpPr>
          <p:spPr>
            <a:xfrm>
              <a:off x="10375178" y="6711081"/>
              <a:ext cx="317500" cy="0"/>
            </a:xfrm>
            <a:custGeom>
              <a:avLst/>
              <a:gdLst/>
              <a:ahLst/>
              <a:cxnLst/>
              <a:rect l="l" t="t" r="r" b="b"/>
              <a:pathLst>
                <a:path w="317500">
                  <a:moveTo>
                    <a:pt x="0" y="0"/>
                  </a:moveTo>
                  <a:lnTo>
                    <a:pt x="317293" y="0"/>
                  </a:lnTo>
                </a:path>
              </a:pathLst>
            </a:custGeom>
            <a:ln w="3769">
              <a:solidFill>
                <a:srgbClr val="F6F6F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2" name="object 72"/>
            <p:cNvSpPr/>
            <p:nvPr/>
          </p:nvSpPr>
          <p:spPr>
            <a:xfrm>
              <a:off x="10372160" y="6708033"/>
              <a:ext cx="320675" cy="0"/>
            </a:xfrm>
            <a:custGeom>
              <a:avLst/>
              <a:gdLst/>
              <a:ahLst/>
              <a:cxnLst/>
              <a:rect l="l" t="t" r="r" b="b"/>
              <a:pathLst>
                <a:path w="320675">
                  <a:moveTo>
                    <a:pt x="0" y="0"/>
                  </a:moveTo>
                  <a:lnTo>
                    <a:pt x="320338" y="0"/>
                  </a:lnTo>
                </a:path>
              </a:pathLst>
            </a:custGeom>
            <a:ln w="3769">
              <a:solidFill>
                <a:srgbClr val="F6F6F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3" name="object 73"/>
            <p:cNvSpPr/>
            <p:nvPr/>
          </p:nvSpPr>
          <p:spPr>
            <a:xfrm>
              <a:off x="10369112" y="6704985"/>
              <a:ext cx="323850" cy="0"/>
            </a:xfrm>
            <a:custGeom>
              <a:avLst/>
              <a:gdLst/>
              <a:ahLst/>
              <a:cxnLst/>
              <a:rect l="l" t="t" r="r" b="b"/>
              <a:pathLst>
                <a:path w="323850">
                  <a:moveTo>
                    <a:pt x="0" y="0"/>
                  </a:moveTo>
                  <a:lnTo>
                    <a:pt x="323383" y="0"/>
                  </a:lnTo>
                </a:path>
              </a:pathLst>
            </a:custGeom>
            <a:ln w="3769">
              <a:solidFill>
                <a:srgbClr val="F6F6F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4" name="object 74"/>
            <p:cNvSpPr/>
            <p:nvPr/>
          </p:nvSpPr>
          <p:spPr>
            <a:xfrm>
              <a:off x="10366065" y="6701937"/>
              <a:ext cx="327025" cy="0"/>
            </a:xfrm>
            <a:custGeom>
              <a:avLst/>
              <a:gdLst/>
              <a:ahLst/>
              <a:cxnLst/>
              <a:rect l="l" t="t" r="r" b="b"/>
              <a:pathLst>
                <a:path w="327025">
                  <a:moveTo>
                    <a:pt x="0" y="0"/>
                  </a:moveTo>
                  <a:lnTo>
                    <a:pt x="326428" y="0"/>
                  </a:lnTo>
                </a:path>
              </a:pathLst>
            </a:custGeom>
            <a:ln w="3769">
              <a:solidFill>
                <a:srgbClr val="F6F6F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5" name="object 75"/>
            <p:cNvSpPr/>
            <p:nvPr/>
          </p:nvSpPr>
          <p:spPr>
            <a:xfrm>
              <a:off x="10363017" y="6698919"/>
              <a:ext cx="329565" cy="0"/>
            </a:xfrm>
            <a:custGeom>
              <a:avLst/>
              <a:gdLst/>
              <a:ahLst/>
              <a:cxnLst/>
              <a:rect l="l" t="t" r="r" b="b"/>
              <a:pathLst>
                <a:path w="329565">
                  <a:moveTo>
                    <a:pt x="0" y="0"/>
                  </a:moveTo>
                  <a:lnTo>
                    <a:pt x="329470" y="0"/>
                  </a:lnTo>
                </a:path>
              </a:pathLst>
            </a:custGeom>
            <a:ln w="3769">
              <a:solidFill>
                <a:srgbClr val="F6F6F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6" name="object 76"/>
            <p:cNvSpPr/>
            <p:nvPr/>
          </p:nvSpPr>
          <p:spPr>
            <a:xfrm>
              <a:off x="10359969" y="6695871"/>
              <a:ext cx="332740" cy="0"/>
            </a:xfrm>
            <a:custGeom>
              <a:avLst/>
              <a:gdLst/>
              <a:ahLst/>
              <a:cxnLst/>
              <a:rect l="l" t="t" r="r" b="b"/>
              <a:pathLst>
                <a:path w="332740">
                  <a:moveTo>
                    <a:pt x="0" y="0"/>
                  </a:moveTo>
                  <a:lnTo>
                    <a:pt x="332515" y="0"/>
                  </a:lnTo>
                </a:path>
              </a:pathLst>
            </a:custGeom>
            <a:ln w="3769">
              <a:solidFill>
                <a:srgbClr val="F6F6F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7" name="object 77"/>
            <p:cNvSpPr/>
            <p:nvPr/>
          </p:nvSpPr>
          <p:spPr>
            <a:xfrm>
              <a:off x="10356921" y="6692823"/>
              <a:ext cx="335915" cy="0"/>
            </a:xfrm>
            <a:custGeom>
              <a:avLst/>
              <a:gdLst/>
              <a:ahLst/>
              <a:cxnLst/>
              <a:rect l="l" t="t" r="r" b="b"/>
              <a:pathLst>
                <a:path w="335915">
                  <a:moveTo>
                    <a:pt x="0" y="0"/>
                  </a:moveTo>
                  <a:lnTo>
                    <a:pt x="335557" y="0"/>
                  </a:lnTo>
                </a:path>
              </a:pathLst>
            </a:custGeom>
            <a:ln w="3769">
              <a:solidFill>
                <a:srgbClr val="F6F6F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8" name="object 78"/>
            <p:cNvSpPr/>
            <p:nvPr/>
          </p:nvSpPr>
          <p:spPr>
            <a:xfrm>
              <a:off x="10353872" y="6689775"/>
              <a:ext cx="339090" cy="0"/>
            </a:xfrm>
            <a:custGeom>
              <a:avLst/>
              <a:gdLst/>
              <a:ahLst/>
              <a:cxnLst/>
              <a:rect l="l" t="t" r="r" b="b"/>
              <a:pathLst>
                <a:path w="339090">
                  <a:moveTo>
                    <a:pt x="0" y="0"/>
                  </a:moveTo>
                  <a:lnTo>
                    <a:pt x="338602" y="0"/>
                  </a:lnTo>
                </a:path>
              </a:pathLst>
            </a:custGeom>
            <a:ln w="3769">
              <a:solidFill>
                <a:srgbClr val="F6F6F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9" name="object 79"/>
            <p:cNvSpPr/>
            <p:nvPr/>
          </p:nvSpPr>
          <p:spPr>
            <a:xfrm>
              <a:off x="10350824" y="6686727"/>
              <a:ext cx="342265" cy="0"/>
            </a:xfrm>
            <a:custGeom>
              <a:avLst/>
              <a:gdLst/>
              <a:ahLst/>
              <a:cxnLst/>
              <a:rect l="l" t="t" r="r" b="b"/>
              <a:pathLst>
                <a:path w="342265">
                  <a:moveTo>
                    <a:pt x="0" y="0"/>
                  </a:moveTo>
                  <a:lnTo>
                    <a:pt x="341644" y="0"/>
                  </a:lnTo>
                </a:path>
              </a:pathLst>
            </a:custGeom>
            <a:ln w="3769">
              <a:solidFill>
                <a:srgbClr val="F6F6F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0" name="object 80"/>
            <p:cNvSpPr/>
            <p:nvPr/>
          </p:nvSpPr>
          <p:spPr>
            <a:xfrm>
              <a:off x="10347807" y="6683679"/>
              <a:ext cx="344805" cy="0"/>
            </a:xfrm>
            <a:custGeom>
              <a:avLst/>
              <a:gdLst/>
              <a:ahLst/>
              <a:cxnLst/>
              <a:rect l="l" t="t" r="r" b="b"/>
              <a:pathLst>
                <a:path w="344804">
                  <a:moveTo>
                    <a:pt x="0" y="0"/>
                  </a:moveTo>
                  <a:lnTo>
                    <a:pt x="344692" y="0"/>
                  </a:lnTo>
                </a:path>
              </a:pathLst>
            </a:custGeom>
            <a:ln w="3769">
              <a:solidFill>
                <a:srgbClr val="F6F6F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1" name="object 81"/>
            <p:cNvSpPr/>
            <p:nvPr/>
          </p:nvSpPr>
          <p:spPr>
            <a:xfrm>
              <a:off x="10344759" y="6680631"/>
              <a:ext cx="347980" cy="0"/>
            </a:xfrm>
            <a:custGeom>
              <a:avLst/>
              <a:gdLst/>
              <a:ahLst/>
              <a:cxnLst/>
              <a:rect l="l" t="t" r="r" b="b"/>
              <a:pathLst>
                <a:path w="347979">
                  <a:moveTo>
                    <a:pt x="0" y="0"/>
                  </a:moveTo>
                  <a:lnTo>
                    <a:pt x="347734" y="0"/>
                  </a:lnTo>
                </a:path>
              </a:pathLst>
            </a:custGeom>
            <a:ln w="3769">
              <a:solidFill>
                <a:srgbClr val="F6F6F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2" name="object 82"/>
            <p:cNvSpPr/>
            <p:nvPr/>
          </p:nvSpPr>
          <p:spPr>
            <a:xfrm>
              <a:off x="10341711" y="6677583"/>
              <a:ext cx="351155" cy="0"/>
            </a:xfrm>
            <a:custGeom>
              <a:avLst/>
              <a:gdLst/>
              <a:ahLst/>
              <a:cxnLst/>
              <a:rect l="l" t="t" r="r" b="b"/>
              <a:pathLst>
                <a:path w="351154">
                  <a:moveTo>
                    <a:pt x="0" y="0"/>
                  </a:moveTo>
                  <a:lnTo>
                    <a:pt x="350779" y="0"/>
                  </a:lnTo>
                </a:path>
              </a:pathLst>
            </a:custGeom>
            <a:ln w="3769">
              <a:solidFill>
                <a:srgbClr val="F6F6F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3" name="object 83"/>
            <p:cNvSpPr/>
            <p:nvPr/>
          </p:nvSpPr>
          <p:spPr>
            <a:xfrm>
              <a:off x="10338663" y="6674566"/>
              <a:ext cx="354330" cy="0"/>
            </a:xfrm>
            <a:custGeom>
              <a:avLst/>
              <a:gdLst/>
              <a:ahLst/>
              <a:cxnLst/>
              <a:rect l="l" t="t" r="r" b="b"/>
              <a:pathLst>
                <a:path w="354329">
                  <a:moveTo>
                    <a:pt x="0" y="0"/>
                  </a:moveTo>
                  <a:lnTo>
                    <a:pt x="353824" y="0"/>
                  </a:lnTo>
                </a:path>
              </a:pathLst>
            </a:custGeom>
            <a:ln w="3769">
              <a:solidFill>
                <a:srgbClr val="F6F6F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4" name="object 84"/>
            <p:cNvSpPr/>
            <p:nvPr/>
          </p:nvSpPr>
          <p:spPr>
            <a:xfrm>
              <a:off x="10335615" y="6671518"/>
              <a:ext cx="356870" cy="0"/>
            </a:xfrm>
            <a:custGeom>
              <a:avLst/>
              <a:gdLst/>
              <a:ahLst/>
              <a:cxnLst/>
              <a:rect l="l" t="t" r="r" b="b"/>
              <a:pathLst>
                <a:path w="356870">
                  <a:moveTo>
                    <a:pt x="0" y="0"/>
                  </a:moveTo>
                  <a:lnTo>
                    <a:pt x="356865" y="0"/>
                  </a:lnTo>
                </a:path>
              </a:pathLst>
            </a:custGeom>
            <a:ln w="3769">
              <a:solidFill>
                <a:srgbClr val="F6F6F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5" name="object 85"/>
            <p:cNvSpPr/>
            <p:nvPr/>
          </p:nvSpPr>
          <p:spPr>
            <a:xfrm>
              <a:off x="10332567" y="6668470"/>
              <a:ext cx="360045" cy="0"/>
            </a:xfrm>
            <a:custGeom>
              <a:avLst/>
              <a:gdLst/>
              <a:ahLst/>
              <a:cxnLst/>
              <a:rect l="l" t="t" r="r" b="b"/>
              <a:pathLst>
                <a:path w="360045">
                  <a:moveTo>
                    <a:pt x="0" y="0"/>
                  </a:moveTo>
                  <a:lnTo>
                    <a:pt x="359910" y="0"/>
                  </a:lnTo>
                </a:path>
              </a:pathLst>
            </a:custGeom>
            <a:ln w="3769">
              <a:solidFill>
                <a:srgbClr val="F6F6F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6" name="object 86"/>
            <p:cNvSpPr/>
            <p:nvPr/>
          </p:nvSpPr>
          <p:spPr>
            <a:xfrm>
              <a:off x="10329519" y="6665422"/>
              <a:ext cx="363220" cy="0"/>
            </a:xfrm>
            <a:custGeom>
              <a:avLst/>
              <a:gdLst/>
              <a:ahLst/>
              <a:cxnLst/>
              <a:rect l="l" t="t" r="r" b="b"/>
              <a:pathLst>
                <a:path w="363220">
                  <a:moveTo>
                    <a:pt x="0" y="0"/>
                  </a:moveTo>
                  <a:lnTo>
                    <a:pt x="362952" y="0"/>
                  </a:lnTo>
                </a:path>
              </a:pathLst>
            </a:custGeom>
            <a:ln w="3769">
              <a:solidFill>
                <a:srgbClr val="F6F6F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7" name="object 87"/>
            <p:cNvSpPr/>
            <p:nvPr/>
          </p:nvSpPr>
          <p:spPr>
            <a:xfrm>
              <a:off x="10326502" y="6662374"/>
              <a:ext cx="366395" cy="0"/>
            </a:xfrm>
            <a:custGeom>
              <a:avLst/>
              <a:gdLst/>
              <a:ahLst/>
              <a:cxnLst/>
              <a:rect l="l" t="t" r="r" b="b"/>
              <a:pathLst>
                <a:path w="366395">
                  <a:moveTo>
                    <a:pt x="0" y="0"/>
                  </a:moveTo>
                  <a:lnTo>
                    <a:pt x="365997" y="0"/>
                  </a:lnTo>
                </a:path>
              </a:pathLst>
            </a:custGeom>
            <a:ln w="3769">
              <a:solidFill>
                <a:srgbClr val="F6F6F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8" name="object 88"/>
            <p:cNvSpPr/>
            <p:nvPr/>
          </p:nvSpPr>
          <p:spPr>
            <a:xfrm>
              <a:off x="10323453" y="6659326"/>
              <a:ext cx="369570" cy="0"/>
            </a:xfrm>
            <a:custGeom>
              <a:avLst/>
              <a:gdLst/>
              <a:ahLst/>
              <a:cxnLst/>
              <a:rect l="l" t="t" r="r" b="b"/>
              <a:pathLst>
                <a:path w="369570">
                  <a:moveTo>
                    <a:pt x="0" y="0"/>
                  </a:moveTo>
                  <a:lnTo>
                    <a:pt x="369039" y="0"/>
                  </a:lnTo>
                </a:path>
              </a:pathLst>
            </a:custGeom>
            <a:ln w="3769">
              <a:solidFill>
                <a:srgbClr val="F6F6F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9" name="object 89"/>
            <p:cNvSpPr/>
            <p:nvPr/>
          </p:nvSpPr>
          <p:spPr>
            <a:xfrm>
              <a:off x="10320405" y="6656278"/>
              <a:ext cx="372110" cy="0"/>
            </a:xfrm>
            <a:custGeom>
              <a:avLst/>
              <a:gdLst/>
              <a:ahLst/>
              <a:cxnLst/>
              <a:rect l="l" t="t" r="r" b="b"/>
              <a:pathLst>
                <a:path w="372109">
                  <a:moveTo>
                    <a:pt x="0" y="0"/>
                  </a:moveTo>
                  <a:lnTo>
                    <a:pt x="372087" y="0"/>
                  </a:lnTo>
                </a:path>
              </a:pathLst>
            </a:custGeom>
            <a:ln w="3769">
              <a:solidFill>
                <a:srgbClr val="F6F6F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0" name="object 90"/>
            <p:cNvSpPr/>
            <p:nvPr/>
          </p:nvSpPr>
          <p:spPr>
            <a:xfrm>
              <a:off x="10317357" y="6653230"/>
              <a:ext cx="375285" cy="0"/>
            </a:xfrm>
            <a:custGeom>
              <a:avLst/>
              <a:gdLst/>
              <a:ahLst/>
              <a:cxnLst/>
              <a:rect l="l" t="t" r="r" b="b"/>
              <a:pathLst>
                <a:path w="375284">
                  <a:moveTo>
                    <a:pt x="0" y="0"/>
                  </a:moveTo>
                  <a:lnTo>
                    <a:pt x="375129" y="0"/>
                  </a:lnTo>
                </a:path>
              </a:pathLst>
            </a:custGeom>
            <a:ln w="3769">
              <a:solidFill>
                <a:srgbClr val="F6F6F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1" name="object 91"/>
            <p:cNvSpPr/>
            <p:nvPr/>
          </p:nvSpPr>
          <p:spPr>
            <a:xfrm>
              <a:off x="10314310" y="6650212"/>
              <a:ext cx="378460" cy="0"/>
            </a:xfrm>
            <a:custGeom>
              <a:avLst/>
              <a:gdLst/>
              <a:ahLst/>
              <a:cxnLst/>
              <a:rect l="l" t="t" r="r" b="b"/>
              <a:pathLst>
                <a:path w="378459">
                  <a:moveTo>
                    <a:pt x="0" y="0"/>
                  </a:moveTo>
                  <a:lnTo>
                    <a:pt x="378174" y="0"/>
                  </a:lnTo>
                </a:path>
              </a:pathLst>
            </a:custGeom>
            <a:ln w="3769">
              <a:solidFill>
                <a:srgbClr val="F6F6F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2" name="object 92"/>
            <p:cNvSpPr/>
            <p:nvPr/>
          </p:nvSpPr>
          <p:spPr>
            <a:xfrm>
              <a:off x="10311262" y="6647164"/>
              <a:ext cx="381635" cy="0"/>
            </a:xfrm>
            <a:custGeom>
              <a:avLst/>
              <a:gdLst/>
              <a:ahLst/>
              <a:cxnLst/>
              <a:rect l="l" t="t" r="r" b="b"/>
              <a:pathLst>
                <a:path w="381634">
                  <a:moveTo>
                    <a:pt x="0" y="0"/>
                  </a:moveTo>
                  <a:lnTo>
                    <a:pt x="381219" y="0"/>
                  </a:lnTo>
                </a:path>
              </a:pathLst>
            </a:custGeom>
            <a:ln w="3769">
              <a:solidFill>
                <a:srgbClr val="F6F6F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3" name="object 93"/>
            <p:cNvSpPr/>
            <p:nvPr/>
          </p:nvSpPr>
          <p:spPr>
            <a:xfrm>
              <a:off x="10308214" y="6644116"/>
              <a:ext cx="384810" cy="0"/>
            </a:xfrm>
            <a:custGeom>
              <a:avLst/>
              <a:gdLst/>
              <a:ahLst/>
              <a:cxnLst/>
              <a:rect l="l" t="t" r="r" b="b"/>
              <a:pathLst>
                <a:path w="384809">
                  <a:moveTo>
                    <a:pt x="0" y="0"/>
                  </a:moveTo>
                  <a:lnTo>
                    <a:pt x="384261" y="0"/>
                  </a:lnTo>
                </a:path>
              </a:pathLst>
            </a:custGeom>
            <a:ln w="3769">
              <a:solidFill>
                <a:srgbClr val="F6F6F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4" name="object 94"/>
            <p:cNvSpPr/>
            <p:nvPr/>
          </p:nvSpPr>
          <p:spPr>
            <a:xfrm>
              <a:off x="10305166" y="6641068"/>
              <a:ext cx="387350" cy="0"/>
            </a:xfrm>
            <a:custGeom>
              <a:avLst/>
              <a:gdLst/>
              <a:ahLst/>
              <a:cxnLst/>
              <a:rect l="l" t="t" r="r" b="b"/>
              <a:pathLst>
                <a:path w="387350">
                  <a:moveTo>
                    <a:pt x="0" y="0"/>
                  </a:moveTo>
                  <a:lnTo>
                    <a:pt x="387306" y="0"/>
                  </a:lnTo>
                </a:path>
              </a:pathLst>
            </a:custGeom>
            <a:ln w="3769">
              <a:solidFill>
                <a:srgbClr val="F6F6F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5" name="object 95"/>
            <p:cNvSpPr/>
            <p:nvPr/>
          </p:nvSpPr>
          <p:spPr>
            <a:xfrm>
              <a:off x="10302148" y="6638020"/>
              <a:ext cx="390525" cy="0"/>
            </a:xfrm>
            <a:custGeom>
              <a:avLst/>
              <a:gdLst/>
              <a:ahLst/>
              <a:cxnLst/>
              <a:rect l="l" t="t" r="r" b="b"/>
              <a:pathLst>
                <a:path w="390525">
                  <a:moveTo>
                    <a:pt x="0" y="0"/>
                  </a:moveTo>
                  <a:lnTo>
                    <a:pt x="390348" y="0"/>
                  </a:lnTo>
                </a:path>
              </a:pathLst>
            </a:custGeom>
            <a:ln w="3769">
              <a:solidFill>
                <a:srgbClr val="F6F6F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6" name="object 96"/>
            <p:cNvSpPr/>
            <p:nvPr/>
          </p:nvSpPr>
          <p:spPr>
            <a:xfrm>
              <a:off x="10299100" y="6634972"/>
              <a:ext cx="393700" cy="0"/>
            </a:xfrm>
            <a:custGeom>
              <a:avLst/>
              <a:gdLst/>
              <a:ahLst/>
              <a:cxnLst/>
              <a:rect l="l" t="t" r="r" b="b"/>
              <a:pathLst>
                <a:path w="393700">
                  <a:moveTo>
                    <a:pt x="0" y="0"/>
                  </a:moveTo>
                  <a:lnTo>
                    <a:pt x="393393" y="0"/>
                  </a:lnTo>
                </a:path>
              </a:pathLst>
            </a:custGeom>
            <a:ln w="3769">
              <a:solidFill>
                <a:srgbClr val="F6F6F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7" name="object 97"/>
            <p:cNvSpPr/>
            <p:nvPr/>
          </p:nvSpPr>
          <p:spPr>
            <a:xfrm>
              <a:off x="10296052" y="6631924"/>
              <a:ext cx="396875" cy="0"/>
            </a:xfrm>
            <a:custGeom>
              <a:avLst/>
              <a:gdLst/>
              <a:ahLst/>
              <a:cxnLst/>
              <a:rect l="l" t="t" r="r" b="b"/>
              <a:pathLst>
                <a:path w="396875">
                  <a:moveTo>
                    <a:pt x="0" y="0"/>
                  </a:moveTo>
                  <a:lnTo>
                    <a:pt x="396435" y="0"/>
                  </a:lnTo>
                </a:path>
              </a:pathLst>
            </a:custGeom>
            <a:ln w="3769">
              <a:solidFill>
                <a:srgbClr val="F6F6F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8" name="object 98"/>
            <p:cNvSpPr/>
            <p:nvPr/>
          </p:nvSpPr>
          <p:spPr>
            <a:xfrm>
              <a:off x="10293004" y="6628876"/>
              <a:ext cx="400050" cy="0"/>
            </a:xfrm>
            <a:custGeom>
              <a:avLst/>
              <a:gdLst/>
              <a:ahLst/>
              <a:cxnLst/>
              <a:rect l="l" t="t" r="r" b="b"/>
              <a:pathLst>
                <a:path w="400050">
                  <a:moveTo>
                    <a:pt x="0" y="0"/>
                  </a:moveTo>
                  <a:lnTo>
                    <a:pt x="399483" y="0"/>
                  </a:lnTo>
                </a:path>
              </a:pathLst>
            </a:custGeom>
            <a:ln w="3769">
              <a:solidFill>
                <a:srgbClr val="F6F6F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9" name="object 99"/>
            <p:cNvSpPr/>
            <p:nvPr/>
          </p:nvSpPr>
          <p:spPr>
            <a:xfrm>
              <a:off x="10289956" y="6625859"/>
              <a:ext cx="402590" cy="0"/>
            </a:xfrm>
            <a:custGeom>
              <a:avLst/>
              <a:gdLst/>
              <a:ahLst/>
              <a:cxnLst/>
              <a:rect l="l" t="t" r="r" b="b"/>
              <a:pathLst>
                <a:path w="402590">
                  <a:moveTo>
                    <a:pt x="0" y="0"/>
                  </a:moveTo>
                  <a:lnTo>
                    <a:pt x="402524" y="0"/>
                  </a:lnTo>
                </a:path>
              </a:pathLst>
            </a:custGeom>
            <a:ln w="3769">
              <a:solidFill>
                <a:srgbClr val="F6F6F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0" name="object 100"/>
            <p:cNvSpPr/>
            <p:nvPr/>
          </p:nvSpPr>
          <p:spPr>
            <a:xfrm>
              <a:off x="10286908" y="6622811"/>
              <a:ext cx="405765" cy="0"/>
            </a:xfrm>
            <a:custGeom>
              <a:avLst/>
              <a:gdLst/>
              <a:ahLst/>
              <a:cxnLst/>
              <a:rect l="l" t="t" r="r" b="b"/>
              <a:pathLst>
                <a:path w="405765">
                  <a:moveTo>
                    <a:pt x="0" y="0"/>
                  </a:moveTo>
                  <a:lnTo>
                    <a:pt x="405569" y="0"/>
                  </a:lnTo>
                </a:path>
              </a:pathLst>
            </a:custGeom>
            <a:ln w="3769">
              <a:solidFill>
                <a:srgbClr val="F6F6F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1" name="object 101"/>
            <p:cNvSpPr/>
            <p:nvPr/>
          </p:nvSpPr>
          <p:spPr>
            <a:xfrm>
              <a:off x="10283860" y="6619763"/>
              <a:ext cx="408940" cy="0"/>
            </a:xfrm>
            <a:custGeom>
              <a:avLst/>
              <a:gdLst/>
              <a:ahLst/>
              <a:cxnLst/>
              <a:rect l="l" t="t" r="r" b="b"/>
              <a:pathLst>
                <a:path w="408940">
                  <a:moveTo>
                    <a:pt x="0" y="0"/>
                  </a:moveTo>
                  <a:lnTo>
                    <a:pt x="408614" y="0"/>
                  </a:lnTo>
                </a:path>
              </a:pathLst>
            </a:custGeom>
            <a:ln w="3769">
              <a:solidFill>
                <a:srgbClr val="F6F6F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02" name="object 102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8767968" y="5104882"/>
              <a:ext cx="1924415" cy="1513717"/>
            </a:xfrm>
            <a:prstGeom prst="rect">
              <a:avLst/>
            </a:prstGeom>
          </p:spPr>
        </p:pic>
        <p:sp>
          <p:nvSpPr>
            <p:cNvPr id="103" name="object 103"/>
            <p:cNvSpPr/>
            <p:nvPr/>
          </p:nvSpPr>
          <p:spPr>
            <a:xfrm>
              <a:off x="8764920" y="5103718"/>
              <a:ext cx="421005" cy="0"/>
            </a:xfrm>
            <a:custGeom>
              <a:avLst/>
              <a:gdLst/>
              <a:ahLst/>
              <a:cxnLst/>
              <a:rect l="l" t="t" r="r" b="b"/>
              <a:pathLst>
                <a:path w="421004">
                  <a:moveTo>
                    <a:pt x="0" y="0"/>
                  </a:moveTo>
                  <a:lnTo>
                    <a:pt x="420788" y="0"/>
                  </a:lnTo>
                </a:path>
              </a:pathLst>
            </a:custGeom>
            <a:ln w="3769">
              <a:solidFill>
                <a:srgbClr val="FEFEF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04" name="object 104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6096700" y="2192456"/>
              <a:ext cx="4460790" cy="3939187"/>
            </a:xfrm>
            <a:prstGeom prst="rect">
              <a:avLst/>
            </a:prstGeom>
          </p:spPr>
        </p:pic>
        <p:sp>
          <p:nvSpPr>
            <p:cNvPr id="105" name="object 105"/>
            <p:cNvSpPr/>
            <p:nvPr/>
          </p:nvSpPr>
          <p:spPr>
            <a:xfrm>
              <a:off x="81724" y="1142177"/>
              <a:ext cx="747395" cy="409575"/>
            </a:xfrm>
            <a:custGeom>
              <a:avLst/>
              <a:gdLst/>
              <a:ahLst/>
              <a:cxnLst/>
              <a:rect l="l" t="t" r="r" b="b"/>
              <a:pathLst>
                <a:path w="747394" h="409575">
                  <a:moveTo>
                    <a:pt x="747093" y="408968"/>
                  </a:moveTo>
                  <a:lnTo>
                    <a:pt x="337174" y="0"/>
                  </a:lnTo>
                  <a:lnTo>
                    <a:pt x="0" y="0"/>
                  </a:lnTo>
                  <a:lnTo>
                    <a:pt x="409908" y="408968"/>
                  </a:lnTo>
                  <a:lnTo>
                    <a:pt x="747093" y="408968"/>
                  </a:lnTo>
                  <a:close/>
                </a:path>
              </a:pathLst>
            </a:custGeom>
            <a:solidFill>
              <a:srgbClr val="E3174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6" name="object 106"/>
            <p:cNvSpPr/>
            <p:nvPr/>
          </p:nvSpPr>
          <p:spPr>
            <a:xfrm>
              <a:off x="484001" y="1142177"/>
              <a:ext cx="861060" cy="629920"/>
            </a:xfrm>
            <a:custGeom>
              <a:avLst/>
              <a:gdLst/>
              <a:ahLst/>
              <a:cxnLst/>
              <a:rect l="l" t="t" r="r" b="b"/>
              <a:pathLst>
                <a:path w="861060" h="629919">
                  <a:moveTo>
                    <a:pt x="860703" y="629497"/>
                  </a:moveTo>
                  <a:lnTo>
                    <a:pt x="230779" y="0"/>
                  </a:lnTo>
                  <a:lnTo>
                    <a:pt x="0" y="0"/>
                  </a:lnTo>
                  <a:lnTo>
                    <a:pt x="629924" y="629497"/>
                  </a:lnTo>
                  <a:lnTo>
                    <a:pt x="860703" y="629497"/>
                  </a:lnTo>
                  <a:close/>
                </a:path>
              </a:pathLst>
            </a:custGeom>
            <a:solidFill>
              <a:srgbClr val="F1F1F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7" name="object 107"/>
            <p:cNvSpPr/>
            <p:nvPr/>
          </p:nvSpPr>
          <p:spPr>
            <a:xfrm>
              <a:off x="190" y="1156883"/>
              <a:ext cx="2272030" cy="2272030"/>
            </a:xfrm>
            <a:custGeom>
              <a:avLst/>
              <a:gdLst/>
              <a:ahLst/>
              <a:cxnLst/>
              <a:rect l="l" t="t" r="r" b="b"/>
              <a:pathLst>
                <a:path w="2272030" h="2272029">
                  <a:moveTo>
                    <a:pt x="0" y="0"/>
                  </a:moveTo>
                  <a:lnTo>
                    <a:pt x="2271700" y="2271689"/>
                  </a:lnTo>
                </a:path>
              </a:pathLst>
            </a:custGeom>
            <a:ln w="28954">
              <a:solidFill>
                <a:srgbClr val="F1F1F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8" name="object 108"/>
            <p:cNvSpPr/>
            <p:nvPr/>
          </p:nvSpPr>
          <p:spPr>
            <a:xfrm>
              <a:off x="6108862" y="2191296"/>
              <a:ext cx="16510" cy="0"/>
            </a:xfrm>
            <a:custGeom>
              <a:avLst/>
              <a:gdLst/>
              <a:ahLst/>
              <a:cxnLst/>
              <a:rect l="l" t="t" r="r" b="b"/>
              <a:pathLst>
                <a:path w="16510">
                  <a:moveTo>
                    <a:pt x="0" y="0"/>
                  </a:moveTo>
                  <a:lnTo>
                    <a:pt x="15951" y="0"/>
                  </a:lnTo>
                </a:path>
              </a:pathLst>
            </a:custGeom>
            <a:ln w="3769">
              <a:solidFill>
                <a:srgbClr val="FEFEF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09" name="object 109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8035594" y="1307735"/>
              <a:ext cx="1091528" cy="138410"/>
            </a:xfrm>
            <a:prstGeom prst="rect">
              <a:avLst/>
            </a:prstGeom>
          </p:spPr>
        </p:pic>
        <p:pic>
          <p:nvPicPr>
            <p:cNvPr id="110" name="object 110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8147090" y="6824532"/>
              <a:ext cx="139410" cy="162483"/>
            </a:xfrm>
            <a:prstGeom prst="rect">
              <a:avLst/>
            </a:prstGeom>
          </p:spPr>
        </p:pic>
        <p:sp>
          <p:nvSpPr>
            <p:cNvPr id="112" name="object 112"/>
            <p:cNvSpPr/>
            <p:nvPr/>
          </p:nvSpPr>
          <p:spPr>
            <a:xfrm>
              <a:off x="5415515" y="5373502"/>
              <a:ext cx="367030" cy="234950"/>
            </a:xfrm>
            <a:custGeom>
              <a:avLst/>
              <a:gdLst/>
              <a:ahLst/>
              <a:cxnLst/>
              <a:rect l="l" t="t" r="r" b="b"/>
              <a:pathLst>
                <a:path w="367029" h="234950">
                  <a:moveTo>
                    <a:pt x="366624" y="8340"/>
                  </a:moveTo>
                  <a:lnTo>
                    <a:pt x="366341" y="2431"/>
                  </a:lnTo>
                  <a:lnTo>
                    <a:pt x="359439" y="0"/>
                  </a:lnTo>
                  <a:lnTo>
                    <a:pt x="8401" y="0"/>
                  </a:lnTo>
                  <a:lnTo>
                    <a:pt x="1050" y="2431"/>
                  </a:lnTo>
                  <a:lnTo>
                    <a:pt x="0" y="8340"/>
                  </a:lnTo>
                  <a:lnTo>
                    <a:pt x="3150" y="15649"/>
                  </a:lnTo>
                  <a:lnTo>
                    <a:pt x="8401" y="22280"/>
                  </a:lnTo>
                  <a:lnTo>
                    <a:pt x="38190" y="37693"/>
                  </a:lnTo>
                  <a:lnTo>
                    <a:pt x="90056" y="65181"/>
                  </a:lnTo>
                  <a:lnTo>
                    <a:pt x="161197" y="103144"/>
                  </a:lnTo>
                  <a:lnTo>
                    <a:pt x="168634" y="109819"/>
                  </a:lnTo>
                  <a:lnTo>
                    <a:pt x="198382" y="109819"/>
                  </a:lnTo>
                  <a:lnTo>
                    <a:pt x="198382" y="103144"/>
                  </a:lnTo>
                  <a:lnTo>
                    <a:pt x="224127" y="91435"/>
                  </a:lnTo>
                  <a:lnTo>
                    <a:pt x="274906" y="65181"/>
                  </a:lnTo>
                  <a:lnTo>
                    <a:pt x="325851" y="37693"/>
                  </a:lnTo>
                  <a:lnTo>
                    <a:pt x="352093" y="22280"/>
                  </a:lnTo>
                  <a:lnTo>
                    <a:pt x="361479" y="15649"/>
                  </a:lnTo>
                  <a:lnTo>
                    <a:pt x="366624" y="8340"/>
                  </a:lnTo>
                  <a:close/>
                </a:path>
                <a:path w="367029" h="234950">
                  <a:moveTo>
                    <a:pt x="366906" y="219516"/>
                  </a:moveTo>
                  <a:lnTo>
                    <a:pt x="366906" y="59496"/>
                  </a:lnTo>
                  <a:lnTo>
                    <a:pt x="359439" y="66050"/>
                  </a:lnTo>
                  <a:lnTo>
                    <a:pt x="332101" y="77634"/>
                  </a:lnTo>
                  <a:lnTo>
                    <a:pt x="278625" y="103681"/>
                  </a:lnTo>
                  <a:lnTo>
                    <a:pt x="225292" y="131128"/>
                  </a:lnTo>
                  <a:lnTo>
                    <a:pt x="198382" y="146913"/>
                  </a:lnTo>
                  <a:lnTo>
                    <a:pt x="161197" y="146913"/>
                  </a:lnTo>
                  <a:lnTo>
                    <a:pt x="135205" y="131128"/>
                  </a:lnTo>
                  <a:lnTo>
                    <a:pt x="84753" y="103681"/>
                  </a:lnTo>
                  <a:lnTo>
                    <a:pt x="34324" y="77634"/>
                  </a:lnTo>
                  <a:lnTo>
                    <a:pt x="8401" y="66050"/>
                  </a:lnTo>
                  <a:lnTo>
                    <a:pt x="933" y="59496"/>
                  </a:lnTo>
                  <a:lnTo>
                    <a:pt x="933" y="219516"/>
                  </a:lnTo>
                  <a:lnTo>
                    <a:pt x="2319" y="225000"/>
                  </a:lnTo>
                  <a:lnTo>
                    <a:pt x="6419" y="229784"/>
                  </a:lnTo>
                  <a:lnTo>
                    <a:pt x="13149" y="233168"/>
                  </a:lnTo>
                  <a:lnTo>
                    <a:pt x="22421" y="234452"/>
                  </a:lnTo>
                  <a:lnTo>
                    <a:pt x="344625" y="234452"/>
                  </a:lnTo>
                  <a:lnTo>
                    <a:pt x="354356" y="233168"/>
                  </a:lnTo>
                  <a:lnTo>
                    <a:pt x="361321" y="229784"/>
                  </a:lnTo>
                  <a:lnTo>
                    <a:pt x="365508" y="225000"/>
                  </a:lnTo>
                  <a:lnTo>
                    <a:pt x="366906" y="219516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14" name="object 114"/>
          <p:cNvSpPr txBox="1"/>
          <p:nvPr/>
        </p:nvSpPr>
        <p:spPr>
          <a:xfrm>
            <a:off x="5402416" y="5706415"/>
            <a:ext cx="1574800" cy="21336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1200" spc="10" dirty="0">
                <a:solidFill>
                  <a:srgbClr val="FFFFFF"/>
                </a:solidFill>
                <a:latin typeface="Calibri"/>
                <a:cs typeface="Calibri"/>
                <a:hlinkClick r:id="rId9"/>
              </a:rPr>
              <a:t>magnezit.kz@gmail.com</a:t>
            </a:r>
            <a:endParaRPr sz="1200">
              <a:latin typeface="Calibri"/>
              <a:cs typeface="Calibri"/>
            </a:endParaRPr>
          </a:p>
        </p:txBody>
      </p:sp>
      <p:grpSp>
        <p:nvGrpSpPr>
          <p:cNvPr id="115" name="object 115"/>
          <p:cNvGrpSpPr/>
          <p:nvPr/>
        </p:nvGrpSpPr>
        <p:grpSpPr>
          <a:xfrm>
            <a:off x="328504" y="1503310"/>
            <a:ext cx="3199130" cy="4184650"/>
            <a:chOff x="328504" y="1503310"/>
            <a:chExt cx="3199130" cy="4184650"/>
          </a:xfrm>
        </p:grpSpPr>
        <p:sp>
          <p:nvSpPr>
            <p:cNvPr id="116" name="object 116"/>
            <p:cNvSpPr/>
            <p:nvPr/>
          </p:nvSpPr>
          <p:spPr>
            <a:xfrm>
              <a:off x="1404835" y="5301360"/>
              <a:ext cx="2122805" cy="386715"/>
            </a:xfrm>
            <a:custGeom>
              <a:avLst/>
              <a:gdLst/>
              <a:ahLst/>
              <a:cxnLst/>
              <a:rect l="l" t="t" r="r" b="b"/>
              <a:pathLst>
                <a:path w="2122804" h="386714">
                  <a:moveTo>
                    <a:pt x="239560" y="121043"/>
                  </a:moveTo>
                  <a:lnTo>
                    <a:pt x="230517" y="73139"/>
                  </a:lnTo>
                  <a:lnTo>
                    <a:pt x="205549" y="34759"/>
                  </a:lnTo>
                  <a:lnTo>
                    <a:pt x="188455" y="23202"/>
                  </a:lnTo>
                  <a:lnTo>
                    <a:pt x="188455" y="121043"/>
                  </a:lnTo>
                  <a:lnTo>
                    <a:pt x="182486" y="146138"/>
                  </a:lnTo>
                  <a:lnTo>
                    <a:pt x="166916" y="168211"/>
                  </a:lnTo>
                  <a:lnTo>
                    <a:pt x="145173" y="183908"/>
                  </a:lnTo>
                  <a:lnTo>
                    <a:pt x="120726" y="189890"/>
                  </a:lnTo>
                  <a:lnTo>
                    <a:pt x="94792" y="183908"/>
                  </a:lnTo>
                  <a:lnTo>
                    <a:pt x="72580" y="168211"/>
                  </a:lnTo>
                  <a:lnTo>
                    <a:pt x="57061" y="146138"/>
                  </a:lnTo>
                  <a:lnTo>
                    <a:pt x="51231" y="121043"/>
                  </a:lnTo>
                  <a:lnTo>
                    <a:pt x="57061" y="95605"/>
                  </a:lnTo>
                  <a:lnTo>
                    <a:pt x="72580" y="73621"/>
                  </a:lnTo>
                  <a:lnTo>
                    <a:pt x="94792" y="58166"/>
                  </a:lnTo>
                  <a:lnTo>
                    <a:pt x="120726" y="52336"/>
                  </a:lnTo>
                  <a:lnTo>
                    <a:pt x="145173" y="58166"/>
                  </a:lnTo>
                  <a:lnTo>
                    <a:pt x="166916" y="73621"/>
                  </a:lnTo>
                  <a:lnTo>
                    <a:pt x="182486" y="95605"/>
                  </a:lnTo>
                  <a:lnTo>
                    <a:pt x="188455" y="121043"/>
                  </a:lnTo>
                  <a:lnTo>
                    <a:pt x="188455" y="23202"/>
                  </a:lnTo>
                  <a:lnTo>
                    <a:pt x="167868" y="9258"/>
                  </a:lnTo>
                  <a:lnTo>
                    <a:pt x="120726" y="0"/>
                  </a:lnTo>
                  <a:lnTo>
                    <a:pt x="72542" y="9258"/>
                  </a:lnTo>
                  <a:lnTo>
                    <a:pt x="34302" y="34759"/>
                  </a:lnTo>
                  <a:lnTo>
                    <a:pt x="9093" y="73139"/>
                  </a:lnTo>
                  <a:lnTo>
                    <a:pt x="0" y="121043"/>
                  </a:lnTo>
                  <a:lnTo>
                    <a:pt x="18859" y="209562"/>
                  </a:lnTo>
                  <a:lnTo>
                    <a:pt x="51231" y="276682"/>
                  </a:lnTo>
                  <a:lnTo>
                    <a:pt x="60363" y="295617"/>
                  </a:lnTo>
                  <a:lnTo>
                    <a:pt x="101866" y="360768"/>
                  </a:lnTo>
                  <a:lnTo>
                    <a:pt x="120726" y="386575"/>
                  </a:lnTo>
                  <a:lnTo>
                    <a:pt x="188455" y="297078"/>
                  </a:lnTo>
                  <a:lnTo>
                    <a:pt x="189433" y="295783"/>
                  </a:lnTo>
                  <a:lnTo>
                    <a:pt x="224713" y="237858"/>
                  </a:lnTo>
                  <a:lnTo>
                    <a:pt x="237705" y="187909"/>
                  </a:lnTo>
                  <a:lnTo>
                    <a:pt x="239560" y="121043"/>
                  </a:lnTo>
                  <a:close/>
                </a:path>
                <a:path w="2122804" h="386714">
                  <a:moveTo>
                    <a:pt x="2122513" y="97853"/>
                  </a:moveTo>
                  <a:lnTo>
                    <a:pt x="2115451" y="69583"/>
                  </a:lnTo>
                  <a:lnTo>
                    <a:pt x="2101088" y="55410"/>
                  </a:lnTo>
                  <a:lnTo>
                    <a:pt x="2085352" y="45351"/>
                  </a:lnTo>
                  <a:lnTo>
                    <a:pt x="2067140" y="45961"/>
                  </a:lnTo>
                  <a:lnTo>
                    <a:pt x="2045373" y="63792"/>
                  </a:lnTo>
                  <a:lnTo>
                    <a:pt x="2029358" y="88112"/>
                  </a:lnTo>
                  <a:lnTo>
                    <a:pt x="2026462" y="105867"/>
                  </a:lnTo>
                  <a:lnTo>
                    <a:pt x="2033028" y="120281"/>
                  </a:lnTo>
                  <a:lnTo>
                    <a:pt x="2045373" y="134505"/>
                  </a:lnTo>
                  <a:lnTo>
                    <a:pt x="2048459" y="146723"/>
                  </a:lnTo>
                  <a:lnTo>
                    <a:pt x="2023173" y="186880"/>
                  </a:lnTo>
                  <a:lnTo>
                    <a:pt x="1980730" y="229235"/>
                  </a:lnTo>
                  <a:lnTo>
                    <a:pt x="1943112" y="251853"/>
                  </a:lnTo>
                  <a:lnTo>
                    <a:pt x="1930552" y="249110"/>
                  </a:lnTo>
                  <a:lnTo>
                    <a:pt x="1916658" y="236347"/>
                  </a:lnTo>
                  <a:lnTo>
                    <a:pt x="1902206" y="229654"/>
                  </a:lnTo>
                  <a:lnTo>
                    <a:pt x="1884222" y="232702"/>
                  </a:lnTo>
                  <a:lnTo>
                    <a:pt x="1859724" y="249110"/>
                  </a:lnTo>
                  <a:lnTo>
                    <a:pt x="1839099" y="271614"/>
                  </a:lnTo>
                  <a:lnTo>
                    <a:pt x="1838871" y="291122"/>
                  </a:lnTo>
                  <a:lnTo>
                    <a:pt x="1850707" y="307111"/>
                  </a:lnTo>
                  <a:lnTo>
                    <a:pt x="1866303" y="319062"/>
                  </a:lnTo>
                  <a:lnTo>
                    <a:pt x="1890395" y="329552"/>
                  </a:lnTo>
                  <a:lnTo>
                    <a:pt x="1930908" y="322237"/>
                  </a:lnTo>
                  <a:lnTo>
                    <a:pt x="1982266" y="295833"/>
                  </a:lnTo>
                  <a:lnTo>
                    <a:pt x="2038946" y="249110"/>
                  </a:lnTo>
                  <a:lnTo>
                    <a:pt x="2085924" y="192493"/>
                  </a:lnTo>
                  <a:lnTo>
                    <a:pt x="2113229" y="140449"/>
                  </a:lnTo>
                  <a:lnTo>
                    <a:pt x="2122513" y="97853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17" name="object 117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880792" y="1985180"/>
              <a:ext cx="75303" cy="73313"/>
            </a:xfrm>
            <a:prstGeom prst="rect">
              <a:avLst/>
            </a:prstGeom>
          </p:spPr>
        </p:pic>
        <p:pic>
          <p:nvPicPr>
            <p:cNvPr id="118" name="object 118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337617" y="2106829"/>
              <a:ext cx="1170928" cy="345144"/>
            </a:xfrm>
            <a:prstGeom prst="rect">
              <a:avLst/>
            </a:prstGeom>
          </p:spPr>
        </p:pic>
        <p:pic>
          <p:nvPicPr>
            <p:cNvPr id="119" name="object 119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328504" y="1503310"/>
              <a:ext cx="1180039" cy="863458"/>
            </a:xfrm>
            <a:prstGeom prst="rect">
              <a:avLst/>
            </a:prstGeom>
          </p:spPr>
        </p:pic>
        <p:pic>
          <p:nvPicPr>
            <p:cNvPr id="120" name="object 120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420825" y="1598688"/>
              <a:ext cx="999350" cy="484881"/>
            </a:xfrm>
            <a:prstGeom prst="rect">
              <a:avLst/>
            </a:prstGeom>
          </p:spPr>
        </p:pic>
      </p:grpSp>
      <p:sp>
        <p:nvSpPr>
          <p:cNvPr id="121" name="object 121"/>
          <p:cNvSpPr txBox="1"/>
          <p:nvPr/>
        </p:nvSpPr>
        <p:spPr>
          <a:xfrm>
            <a:off x="440880" y="3236851"/>
            <a:ext cx="5967730" cy="691515"/>
          </a:xfrm>
          <a:prstGeom prst="rect">
            <a:avLst/>
          </a:prstGeom>
        </p:spPr>
        <p:txBody>
          <a:bodyPr vert="horz" wrap="square" lIns="0" tIns="43180" rIns="0" bIns="0" rtlCol="0">
            <a:spAutoFit/>
          </a:bodyPr>
          <a:lstStyle/>
          <a:p>
            <a:pPr marL="12700" marR="5080">
              <a:lnSpc>
                <a:spcPts val="2530"/>
              </a:lnSpc>
              <a:spcBef>
                <a:spcPts val="340"/>
              </a:spcBef>
            </a:pPr>
            <a:r>
              <a:rPr sz="2250" b="1" dirty="0">
                <a:solidFill>
                  <a:srgbClr val="231F20"/>
                </a:solidFill>
                <a:latin typeface="Arial"/>
                <a:cs typeface="Arial"/>
              </a:rPr>
              <a:t>СОВРЕМЕННЫЕ </a:t>
            </a:r>
            <a:r>
              <a:rPr sz="2250" b="1" spc="-15" dirty="0">
                <a:solidFill>
                  <a:srgbClr val="231F20"/>
                </a:solidFill>
                <a:latin typeface="Arial"/>
                <a:cs typeface="Arial"/>
              </a:rPr>
              <a:t>СРЕДСТВА</a:t>
            </a:r>
            <a:r>
              <a:rPr sz="2250" b="1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2250" b="1" spc="5" dirty="0">
                <a:solidFill>
                  <a:srgbClr val="231F20"/>
                </a:solidFill>
                <a:latin typeface="Arial"/>
                <a:cs typeface="Arial"/>
              </a:rPr>
              <a:t>ДЛЯ</a:t>
            </a:r>
            <a:r>
              <a:rPr sz="2250" b="1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2250" b="1" spc="5" dirty="0">
                <a:solidFill>
                  <a:srgbClr val="231F20"/>
                </a:solidFill>
                <a:latin typeface="Arial"/>
                <a:cs typeface="Arial"/>
              </a:rPr>
              <a:t>УБОРКИ </a:t>
            </a:r>
            <a:r>
              <a:rPr sz="2250" b="1" spc="-61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2250" b="1" dirty="0">
                <a:solidFill>
                  <a:srgbClr val="231F20"/>
                </a:solidFill>
                <a:latin typeface="Arial"/>
                <a:cs typeface="Arial"/>
              </a:rPr>
              <a:t>ЛЬДА</a:t>
            </a:r>
            <a:r>
              <a:rPr sz="2250" b="1" spc="-1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2250" b="1" spc="5" dirty="0">
                <a:solidFill>
                  <a:srgbClr val="231F20"/>
                </a:solidFill>
                <a:latin typeface="Arial"/>
                <a:cs typeface="Arial"/>
              </a:rPr>
              <a:t>И</a:t>
            </a:r>
            <a:r>
              <a:rPr sz="2250" b="1" spc="-1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2250" b="1" spc="-5" dirty="0">
                <a:solidFill>
                  <a:srgbClr val="231F20"/>
                </a:solidFill>
                <a:latin typeface="Arial"/>
                <a:cs typeface="Arial"/>
              </a:rPr>
              <a:t>ПРЕДОТВРАЩЕНИЯ</a:t>
            </a:r>
            <a:r>
              <a:rPr sz="2250" b="1" spc="-1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2250" b="1" spc="-15" dirty="0">
                <a:solidFill>
                  <a:srgbClr val="231F20"/>
                </a:solidFill>
                <a:latin typeface="Arial"/>
                <a:cs typeface="Arial"/>
              </a:rPr>
              <a:t>ГОЛОЛЕДА</a:t>
            </a:r>
            <a:endParaRPr sz="2250" dirty="0">
              <a:latin typeface="Arial"/>
              <a:cs typeface="Arial"/>
            </a:endParaRPr>
          </a:p>
        </p:txBody>
      </p:sp>
      <p:pic>
        <p:nvPicPr>
          <p:cNvPr id="123" name="object 123"/>
          <p:cNvPicPr/>
          <p:nvPr/>
        </p:nvPicPr>
        <p:blipFill>
          <a:blip r:embed="rId14" cstate="print"/>
          <a:stretch>
            <a:fillRect/>
          </a:stretch>
        </p:blipFill>
        <p:spPr>
          <a:xfrm>
            <a:off x="4677917" y="1142180"/>
            <a:ext cx="6014191" cy="6014218"/>
          </a:xfrm>
          <a:prstGeom prst="rect">
            <a:avLst/>
          </a:prstGeom>
        </p:spPr>
      </p:pic>
      <p:sp>
        <p:nvSpPr>
          <p:cNvPr id="124" name="object 124"/>
          <p:cNvSpPr/>
          <p:nvPr/>
        </p:nvSpPr>
        <p:spPr>
          <a:xfrm>
            <a:off x="190" y="567534"/>
            <a:ext cx="10692130" cy="459740"/>
          </a:xfrm>
          <a:custGeom>
            <a:avLst/>
            <a:gdLst/>
            <a:ahLst/>
            <a:cxnLst/>
            <a:rect l="l" t="t" r="r" b="b"/>
            <a:pathLst>
              <a:path w="10692130" h="459740">
                <a:moveTo>
                  <a:pt x="10692010" y="459723"/>
                </a:moveTo>
                <a:lnTo>
                  <a:pt x="10692010" y="0"/>
                </a:lnTo>
                <a:lnTo>
                  <a:pt x="0" y="0"/>
                </a:lnTo>
                <a:lnTo>
                  <a:pt x="0" y="459723"/>
                </a:lnTo>
                <a:lnTo>
                  <a:pt x="10692010" y="459723"/>
                </a:lnTo>
                <a:close/>
              </a:path>
            </a:pathLst>
          </a:custGeom>
          <a:solidFill>
            <a:srgbClr val="E3174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5" name="object 125"/>
          <p:cNvSpPr txBox="1">
            <a:spLocks noGrp="1"/>
          </p:cNvSpPr>
          <p:nvPr>
            <p:ph type="title"/>
          </p:nvPr>
        </p:nvSpPr>
        <p:spPr>
          <a:xfrm>
            <a:off x="232057" y="560443"/>
            <a:ext cx="9815195" cy="46735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900" spc="-30" dirty="0"/>
              <a:t>КАЗАХСТАНСКИЙ</a:t>
            </a:r>
            <a:r>
              <a:rPr sz="2900" spc="-10" dirty="0"/>
              <a:t> </a:t>
            </a:r>
            <a:r>
              <a:rPr sz="2900" spc="-25" dirty="0"/>
              <a:t>ЗАВОД</a:t>
            </a:r>
            <a:r>
              <a:rPr sz="2900" spc="-10" dirty="0"/>
              <a:t> МАГНЕЗИТОВЫХ</a:t>
            </a:r>
            <a:r>
              <a:rPr sz="2900" spc="-5" dirty="0"/>
              <a:t> </a:t>
            </a:r>
            <a:r>
              <a:rPr sz="2900" dirty="0"/>
              <a:t>ИЗДЕЛИЙ</a:t>
            </a:r>
            <a:endParaRPr sz="290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64143" y="1144075"/>
            <a:ext cx="772951" cy="6029209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1593222" y="1131163"/>
            <a:ext cx="8034655" cy="616648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5400" marR="125095">
              <a:lnSpc>
                <a:spcPct val="133700"/>
              </a:lnSpc>
              <a:spcBef>
                <a:spcPts val="100"/>
              </a:spcBef>
            </a:pPr>
            <a:r>
              <a:rPr sz="1500" spc="5" dirty="0">
                <a:solidFill>
                  <a:srgbClr val="231F20"/>
                </a:solidFill>
                <a:latin typeface="Trebuchet MS"/>
                <a:cs typeface="Trebuchet MS"/>
              </a:rPr>
              <a:t>Противогололедные</a:t>
            </a:r>
            <a:r>
              <a:rPr sz="1500" spc="-2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500" spc="15" dirty="0">
                <a:solidFill>
                  <a:srgbClr val="231F20"/>
                </a:solidFill>
                <a:latin typeface="Trebuchet MS"/>
                <a:cs typeface="Trebuchet MS"/>
              </a:rPr>
              <a:t>материалы</a:t>
            </a:r>
            <a:r>
              <a:rPr sz="1500" spc="-3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500" spc="-5" dirty="0">
                <a:solidFill>
                  <a:srgbClr val="231F20"/>
                </a:solidFill>
                <a:latin typeface="Microsoft Sans Serif"/>
                <a:cs typeface="Microsoft Sans Serif"/>
              </a:rPr>
              <a:t>«ICEMIX»</a:t>
            </a:r>
            <a:r>
              <a:rPr sz="1500" spc="2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500" spc="-15" dirty="0">
                <a:solidFill>
                  <a:srgbClr val="231F20"/>
                </a:solidFill>
                <a:latin typeface="Microsoft Sans Serif"/>
                <a:cs typeface="Microsoft Sans Serif"/>
              </a:rPr>
              <a:t>(</a:t>
            </a:r>
            <a:r>
              <a:rPr sz="1500" spc="-15" dirty="0">
                <a:solidFill>
                  <a:srgbClr val="231F20"/>
                </a:solidFill>
                <a:latin typeface="Lucida Sans Unicode"/>
                <a:cs typeface="Lucida Sans Unicode"/>
              </a:rPr>
              <a:t>АЙСМИКС</a:t>
            </a:r>
            <a:r>
              <a:rPr sz="1500" spc="-15" dirty="0">
                <a:solidFill>
                  <a:srgbClr val="231F20"/>
                </a:solidFill>
                <a:latin typeface="Microsoft Sans Serif"/>
                <a:cs typeface="Microsoft Sans Serif"/>
              </a:rPr>
              <a:t>)</a:t>
            </a:r>
            <a:r>
              <a:rPr sz="1500" spc="3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500" spc="280" dirty="0">
                <a:solidFill>
                  <a:srgbClr val="231F20"/>
                </a:solidFill>
                <a:latin typeface="Trebuchet MS"/>
                <a:cs typeface="Trebuchet MS"/>
              </a:rPr>
              <a:t>–</a:t>
            </a:r>
            <a:r>
              <a:rPr sz="1500" spc="-2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500" dirty="0">
                <a:solidFill>
                  <a:srgbClr val="231F20"/>
                </a:solidFill>
                <a:latin typeface="Trebuchet MS"/>
                <a:cs typeface="Trebuchet MS"/>
              </a:rPr>
              <a:t>это</a:t>
            </a:r>
            <a:r>
              <a:rPr sz="1500" spc="-2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500" spc="15" dirty="0">
                <a:solidFill>
                  <a:srgbClr val="231F20"/>
                </a:solidFill>
                <a:latin typeface="Trebuchet MS"/>
                <a:cs typeface="Trebuchet MS"/>
              </a:rPr>
              <a:t>специальные</a:t>
            </a:r>
            <a:r>
              <a:rPr sz="1500" spc="-2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500" spc="10" dirty="0">
                <a:solidFill>
                  <a:srgbClr val="231F20"/>
                </a:solidFill>
                <a:latin typeface="Trebuchet MS"/>
                <a:cs typeface="Trebuchet MS"/>
              </a:rPr>
              <a:t>современные </a:t>
            </a:r>
            <a:r>
              <a:rPr sz="1500" spc="-44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500" spc="15" dirty="0">
                <a:solidFill>
                  <a:srgbClr val="231F20"/>
                </a:solidFill>
                <a:latin typeface="Trebuchet MS"/>
                <a:cs typeface="Trebuchet MS"/>
              </a:rPr>
              <a:t>материалы</a:t>
            </a:r>
            <a:r>
              <a:rPr sz="1500" spc="-3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500" spc="20" dirty="0">
                <a:solidFill>
                  <a:srgbClr val="231F20"/>
                </a:solidFill>
                <a:latin typeface="Trebuchet MS"/>
                <a:cs typeface="Trebuchet MS"/>
              </a:rPr>
              <a:t>для</a:t>
            </a:r>
            <a:r>
              <a:rPr sz="1500" spc="-3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500" spc="5" dirty="0">
                <a:solidFill>
                  <a:srgbClr val="231F20"/>
                </a:solidFill>
                <a:latin typeface="Trebuchet MS"/>
                <a:cs typeface="Trebuchet MS"/>
              </a:rPr>
              <a:t>эффективной</a:t>
            </a:r>
            <a:r>
              <a:rPr sz="1500" spc="-3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500" spc="25" dirty="0">
                <a:solidFill>
                  <a:srgbClr val="231F20"/>
                </a:solidFill>
                <a:latin typeface="Trebuchet MS"/>
                <a:cs typeface="Trebuchet MS"/>
              </a:rPr>
              <a:t>борьбы</a:t>
            </a:r>
            <a:r>
              <a:rPr sz="1500" spc="-3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500" dirty="0">
                <a:solidFill>
                  <a:srgbClr val="231F20"/>
                </a:solidFill>
                <a:latin typeface="Trebuchet MS"/>
                <a:cs typeface="Trebuchet MS"/>
              </a:rPr>
              <a:t>с</a:t>
            </a:r>
            <a:r>
              <a:rPr sz="1500" spc="-3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500" spc="-10" dirty="0">
                <a:solidFill>
                  <a:srgbClr val="231F20"/>
                </a:solidFill>
                <a:latin typeface="Trebuchet MS"/>
                <a:cs typeface="Trebuchet MS"/>
              </a:rPr>
              <a:t>гололедом</a:t>
            </a:r>
            <a:r>
              <a:rPr sz="1500" spc="-3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500" spc="-20" dirty="0">
                <a:solidFill>
                  <a:srgbClr val="231F20"/>
                </a:solidFill>
                <a:latin typeface="Trebuchet MS"/>
                <a:cs typeface="Trebuchet MS"/>
              </a:rPr>
              <a:t>и</a:t>
            </a:r>
            <a:r>
              <a:rPr sz="1500" spc="-3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500" spc="-10" dirty="0">
                <a:solidFill>
                  <a:srgbClr val="231F20"/>
                </a:solidFill>
                <a:latin typeface="Trebuchet MS"/>
                <a:cs typeface="Trebuchet MS"/>
              </a:rPr>
              <a:t>снежным</a:t>
            </a:r>
            <a:r>
              <a:rPr sz="1500" spc="-3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500" dirty="0">
                <a:solidFill>
                  <a:srgbClr val="231F20"/>
                </a:solidFill>
                <a:latin typeface="Trebuchet MS"/>
                <a:cs typeface="Trebuchet MS"/>
              </a:rPr>
              <a:t>накатом</a:t>
            </a:r>
            <a:r>
              <a:rPr sz="15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endParaRPr sz="1500">
              <a:latin typeface="Microsoft Sans Serif"/>
              <a:cs typeface="Microsoft Sans Serif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2250">
              <a:latin typeface="Microsoft Sans Serif"/>
              <a:cs typeface="Microsoft Sans Serif"/>
            </a:endParaRPr>
          </a:p>
          <a:p>
            <a:pPr marL="22860" marR="774065">
              <a:lnSpc>
                <a:spcPct val="138900"/>
              </a:lnSpc>
            </a:pPr>
            <a:r>
              <a:rPr sz="1500" dirty="0">
                <a:solidFill>
                  <a:srgbClr val="231F20"/>
                </a:solidFill>
                <a:latin typeface="Trebuchet MS"/>
                <a:cs typeface="Trebuchet MS"/>
              </a:rPr>
              <a:t>Каждая</a:t>
            </a:r>
            <a:r>
              <a:rPr sz="1500" spc="-3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500" spc="5" dirty="0">
                <a:solidFill>
                  <a:srgbClr val="231F20"/>
                </a:solidFill>
                <a:latin typeface="Trebuchet MS"/>
                <a:cs typeface="Trebuchet MS"/>
              </a:rPr>
              <a:t>партия</a:t>
            </a:r>
            <a:r>
              <a:rPr sz="1500" spc="-2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500" spc="-5" dirty="0">
                <a:solidFill>
                  <a:srgbClr val="231F20"/>
                </a:solidFill>
                <a:latin typeface="Trebuchet MS"/>
                <a:cs typeface="Trebuchet MS"/>
              </a:rPr>
              <a:t>реагентов</a:t>
            </a:r>
            <a:r>
              <a:rPr sz="1500" spc="-2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500" spc="-10" dirty="0">
                <a:solidFill>
                  <a:srgbClr val="231F20"/>
                </a:solidFill>
                <a:latin typeface="Trebuchet MS"/>
                <a:cs typeface="Trebuchet MS"/>
              </a:rPr>
              <a:t>проходит</a:t>
            </a:r>
            <a:r>
              <a:rPr sz="1500" spc="-2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500" dirty="0">
                <a:solidFill>
                  <a:srgbClr val="231F20"/>
                </a:solidFill>
                <a:latin typeface="Trebuchet MS"/>
                <a:cs typeface="Trebuchet MS"/>
              </a:rPr>
              <a:t>предварительный</a:t>
            </a:r>
            <a:r>
              <a:rPr sz="1500" spc="-2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500" spc="-5" dirty="0">
                <a:solidFill>
                  <a:srgbClr val="231F20"/>
                </a:solidFill>
                <a:latin typeface="Trebuchet MS"/>
                <a:cs typeface="Trebuchet MS"/>
              </a:rPr>
              <a:t>контроль</a:t>
            </a:r>
            <a:r>
              <a:rPr sz="1500" spc="-3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500" dirty="0">
                <a:solidFill>
                  <a:srgbClr val="231F20"/>
                </a:solidFill>
                <a:latin typeface="Trebuchet MS"/>
                <a:cs typeface="Trebuchet MS"/>
              </a:rPr>
              <a:t>качества</a:t>
            </a:r>
            <a:r>
              <a:rPr sz="1500" spc="-2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500" spc="20" dirty="0">
                <a:solidFill>
                  <a:srgbClr val="231F20"/>
                </a:solidFill>
                <a:latin typeface="Trebuchet MS"/>
                <a:cs typeface="Trebuchet MS"/>
              </a:rPr>
              <a:t>в</a:t>
            </a:r>
            <a:r>
              <a:rPr sz="1500" spc="-2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500" spc="15" dirty="0">
                <a:solidFill>
                  <a:srgbClr val="231F20"/>
                </a:solidFill>
                <a:latin typeface="Trebuchet MS"/>
                <a:cs typeface="Trebuchet MS"/>
              </a:rPr>
              <a:t>наших </a:t>
            </a:r>
            <a:r>
              <a:rPr sz="1500" spc="-434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500" spc="15" dirty="0">
                <a:solidFill>
                  <a:srgbClr val="231F20"/>
                </a:solidFill>
                <a:latin typeface="Trebuchet MS"/>
                <a:cs typeface="Trebuchet MS"/>
              </a:rPr>
              <a:t>лабораториях</a:t>
            </a:r>
            <a:r>
              <a:rPr sz="1500" spc="-3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500" spc="25" dirty="0">
                <a:solidFill>
                  <a:srgbClr val="231F20"/>
                </a:solidFill>
                <a:latin typeface="Trebuchet MS"/>
                <a:cs typeface="Trebuchet MS"/>
              </a:rPr>
              <a:t>на</a:t>
            </a:r>
            <a:r>
              <a:rPr sz="1500" spc="-3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500" spc="-10" dirty="0">
                <a:solidFill>
                  <a:srgbClr val="231F20"/>
                </a:solidFill>
                <a:latin typeface="Trebuchet MS"/>
                <a:cs typeface="Trebuchet MS"/>
              </a:rPr>
              <a:t>предмет</a:t>
            </a:r>
            <a:r>
              <a:rPr sz="1500" spc="-3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500" dirty="0">
                <a:solidFill>
                  <a:srgbClr val="231F20"/>
                </a:solidFill>
                <a:latin typeface="Trebuchet MS"/>
                <a:cs typeface="Trebuchet MS"/>
              </a:rPr>
              <a:t>соответствия</a:t>
            </a:r>
            <a:r>
              <a:rPr sz="1500" spc="-4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500" spc="35" dirty="0">
                <a:solidFill>
                  <a:srgbClr val="231F20"/>
                </a:solidFill>
                <a:latin typeface="Trebuchet MS"/>
                <a:cs typeface="Trebuchet MS"/>
              </a:rPr>
              <a:t>ТУ</a:t>
            </a:r>
            <a:r>
              <a:rPr sz="1500" spc="-3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500" spc="-20" dirty="0">
                <a:solidFill>
                  <a:srgbClr val="231F20"/>
                </a:solidFill>
                <a:latin typeface="Trebuchet MS"/>
                <a:cs typeface="Trebuchet MS"/>
              </a:rPr>
              <a:t>и</a:t>
            </a:r>
            <a:r>
              <a:rPr sz="1500" spc="-4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500" spc="60" dirty="0">
                <a:solidFill>
                  <a:srgbClr val="231F20"/>
                </a:solidFill>
                <a:latin typeface="Trebuchet MS"/>
                <a:cs typeface="Trebuchet MS"/>
              </a:rPr>
              <a:t>ГОСТ</a:t>
            </a:r>
            <a:r>
              <a:rPr sz="1500" spc="-4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500" spc="-5" dirty="0">
                <a:solidFill>
                  <a:srgbClr val="231F20"/>
                </a:solidFill>
                <a:latin typeface="Microsoft Sans Serif"/>
                <a:cs typeface="Microsoft Sans Serif"/>
              </a:rPr>
              <a:t>33387-2015.</a:t>
            </a:r>
            <a:endParaRPr sz="1500">
              <a:latin typeface="Microsoft Sans Serif"/>
              <a:cs typeface="Microsoft Sans Serif"/>
            </a:endParaRPr>
          </a:p>
          <a:p>
            <a:pPr marL="22860">
              <a:lnSpc>
                <a:spcPct val="100000"/>
              </a:lnSpc>
              <a:spcBef>
                <a:spcPts val="700"/>
              </a:spcBef>
            </a:pPr>
            <a:r>
              <a:rPr sz="1500" b="1" spc="-10" dirty="0">
                <a:solidFill>
                  <a:srgbClr val="231F20"/>
                </a:solidFill>
                <a:latin typeface="Arial"/>
                <a:cs typeface="Arial"/>
              </a:rPr>
              <a:t>Экологически</a:t>
            </a:r>
            <a:r>
              <a:rPr sz="1500" b="1" spc="-3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500" b="1" spc="-5" dirty="0">
                <a:solidFill>
                  <a:srgbClr val="231F20"/>
                </a:solidFill>
                <a:latin typeface="Arial"/>
                <a:cs typeface="Arial"/>
              </a:rPr>
              <a:t>безопасен.</a:t>
            </a:r>
            <a:endParaRPr sz="15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1850">
              <a:latin typeface="Arial"/>
              <a:cs typeface="Arial"/>
            </a:endParaRPr>
          </a:p>
          <a:p>
            <a:pPr marL="12700" marR="5080">
              <a:lnSpc>
                <a:spcPct val="131400"/>
              </a:lnSpc>
            </a:pPr>
            <a:r>
              <a:rPr sz="1500" spc="20" dirty="0">
                <a:solidFill>
                  <a:srgbClr val="231F20"/>
                </a:solidFill>
                <a:latin typeface="Trebuchet MS"/>
                <a:cs typeface="Trebuchet MS"/>
              </a:rPr>
              <a:t>Наличие</a:t>
            </a:r>
            <a:r>
              <a:rPr sz="150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500" spc="-15" dirty="0">
                <a:solidFill>
                  <a:srgbClr val="231F20"/>
                </a:solidFill>
                <a:latin typeface="Trebuchet MS"/>
                <a:cs typeface="Trebuchet MS"/>
              </a:rPr>
              <a:t>полного</a:t>
            </a:r>
            <a:r>
              <a:rPr sz="150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500" spc="-5" dirty="0">
                <a:solidFill>
                  <a:srgbClr val="231F20"/>
                </a:solidFill>
                <a:latin typeface="Trebuchet MS"/>
                <a:cs typeface="Trebuchet MS"/>
              </a:rPr>
              <a:t>пакета</a:t>
            </a:r>
            <a:r>
              <a:rPr sz="150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500" spc="5" dirty="0">
                <a:solidFill>
                  <a:srgbClr val="231F20"/>
                </a:solidFill>
                <a:latin typeface="Trebuchet MS"/>
                <a:cs typeface="Trebuchet MS"/>
              </a:rPr>
              <a:t>разрешительной</a:t>
            </a:r>
            <a:r>
              <a:rPr sz="150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500" spc="-5" dirty="0">
                <a:solidFill>
                  <a:srgbClr val="231F20"/>
                </a:solidFill>
                <a:latin typeface="Trebuchet MS"/>
                <a:cs typeface="Trebuchet MS"/>
              </a:rPr>
              <a:t>документации</a:t>
            </a:r>
            <a:r>
              <a:rPr sz="1500" dirty="0">
                <a:solidFill>
                  <a:srgbClr val="231F20"/>
                </a:solidFill>
                <a:latin typeface="Trebuchet MS"/>
                <a:cs typeface="Trebuchet MS"/>
              </a:rPr>
              <a:t> позволяет </a:t>
            </a:r>
            <a:r>
              <a:rPr sz="1500" spc="5" dirty="0">
                <a:solidFill>
                  <a:srgbClr val="231F20"/>
                </a:solidFill>
                <a:latin typeface="Trebuchet MS"/>
                <a:cs typeface="Trebuchet MS"/>
              </a:rPr>
              <a:t>использовать </a:t>
            </a:r>
            <a:r>
              <a:rPr sz="1500" spc="1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500" dirty="0">
                <a:solidFill>
                  <a:srgbClr val="231F20"/>
                </a:solidFill>
                <a:latin typeface="Trebuchet MS"/>
                <a:cs typeface="Trebuchet MS"/>
              </a:rPr>
              <a:t>реагенты</a:t>
            </a:r>
            <a:r>
              <a:rPr sz="1500" spc="-3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500" spc="-5" dirty="0">
                <a:solidFill>
                  <a:srgbClr val="231F20"/>
                </a:solidFill>
                <a:latin typeface="Trebuchet MS"/>
                <a:cs typeface="Trebuchet MS"/>
              </a:rPr>
              <a:t>даже</a:t>
            </a:r>
            <a:r>
              <a:rPr sz="1500" spc="-3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500" spc="10" dirty="0">
                <a:solidFill>
                  <a:srgbClr val="231F20"/>
                </a:solidFill>
                <a:latin typeface="Trebuchet MS"/>
                <a:cs typeface="Trebuchet MS"/>
              </a:rPr>
              <a:t>там</a:t>
            </a:r>
            <a:r>
              <a:rPr sz="1500" spc="10" dirty="0">
                <a:solidFill>
                  <a:srgbClr val="231F20"/>
                </a:solidFill>
                <a:latin typeface="Microsoft Sans Serif"/>
                <a:cs typeface="Microsoft Sans Serif"/>
              </a:rPr>
              <a:t>,</a:t>
            </a:r>
            <a:r>
              <a:rPr sz="1500" spc="2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500" spc="-50" dirty="0">
                <a:solidFill>
                  <a:srgbClr val="231F20"/>
                </a:solidFill>
                <a:latin typeface="Trebuchet MS"/>
                <a:cs typeface="Trebuchet MS"/>
              </a:rPr>
              <a:t>где</a:t>
            </a:r>
            <a:r>
              <a:rPr sz="1500" spc="-2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500" spc="-20" dirty="0">
                <a:solidFill>
                  <a:srgbClr val="231F20"/>
                </a:solidFill>
                <a:latin typeface="Trebuchet MS"/>
                <a:cs typeface="Trebuchet MS"/>
              </a:rPr>
              <a:t>другие</a:t>
            </a:r>
            <a:r>
              <a:rPr sz="1500" spc="-3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500" spc="15" dirty="0">
                <a:solidFill>
                  <a:srgbClr val="231F20"/>
                </a:solidFill>
                <a:latin typeface="Trebuchet MS"/>
                <a:cs typeface="Trebuchet MS"/>
              </a:rPr>
              <a:t>материалы</a:t>
            </a:r>
            <a:r>
              <a:rPr sz="1500" spc="-3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500" spc="15" dirty="0">
                <a:solidFill>
                  <a:srgbClr val="231F20"/>
                </a:solidFill>
                <a:latin typeface="Trebuchet MS"/>
                <a:cs typeface="Trebuchet MS"/>
              </a:rPr>
              <a:t>запрещены</a:t>
            </a:r>
            <a:r>
              <a:rPr sz="1500" spc="15" dirty="0">
                <a:solidFill>
                  <a:srgbClr val="231F20"/>
                </a:solidFill>
                <a:latin typeface="Microsoft Sans Serif"/>
                <a:cs typeface="Microsoft Sans Serif"/>
              </a:rPr>
              <a:t>,</a:t>
            </a:r>
            <a:r>
              <a:rPr sz="1500" spc="2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500" dirty="0">
                <a:solidFill>
                  <a:srgbClr val="231F20"/>
                </a:solidFill>
                <a:latin typeface="Trebuchet MS"/>
                <a:cs typeface="Trebuchet MS"/>
              </a:rPr>
              <a:t>например</a:t>
            </a:r>
            <a:r>
              <a:rPr sz="1500" dirty="0">
                <a:solidFill>
                  <a:srgbClr val="231F20"/>
                </a:solidFill>
                <a:latin typeface="Microsoft Sans Serif"/>
                <a:cs typeface="Microsoft Sans Serif"/>
              </a:rPr>
              <a:t>,</a:t>
            </a:r>
            <a:r>
              <a:rPr sz="1500" spc="2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500" spc="20" dirty="0">
                <a:solidFill>
                  <a:srgbClr val="231F20"/>
                </a:solidFill>
                <a:latin typeface="Trebuchet MS"/>
                <a:cs typeface="Trebuchet MS"/>
              </a:rPr>
              <a:t>в</a:t>
            </a:r>
            <a:r>
              <a:rPr sz="1500" spc="-30" dirty="0">
                <a:solidFill>
                  <a:srgbClr val="231F20"/>
                </a:solidFill>
                <a:latin typeface="Trebuchet MS"/>
                <a:cs typeface="Trebuchet MS"/>
              </a:rPr>
              <a:t> детских </a:t>
            </a:r>
            <a:r>
              <a:rPr sz="1500" spc="-10" dirty="0">
                <a:solidFill>
                  <a:srgbClr val="231F20"/>
                </a:solidFill>
                <a:latin typeface="Trebuchet MS"/>
                <a:cs typeface="Trebuchet MS"/>
              </a:rPr>
              <a:t>учреждениях</a:t>
            </a:r>
            <a:r>
              <a:rPr sz="150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endParaRPr sz="1500">
              <a:latin typeface="Microsoft Sans Serif"/>
              <a:cs typeface="Microsoft Sans Serif"/>
            </a:endParaRPr>
          </a:p>
          <a:p>
            <a:pPr>
              <a:lnSpc>
                <a:spcPct val="100000"/>
              </a:lnSpc>
            </a:pPr>
            <a:endParaRPr sz="1600">
              <a:latin typeface="Microsoft Sans Serif"/>
              <a:cs typeface="Microsoft Sans Serif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1650">
              <a:latin typeface="Microsoft Sans Serif"/>
              <a:cs typeface="Microsoft Sans Serif"/>
            </a:endParaRPr>
          </a:p>
          <a:p>
            <a:pPr marL="17145">
              <a:lnSpc>
                <a:spcPct val="100000"/>
              </a:lnSpc>
            </a:pPr>
            <a:r>
              <a:rPr sz="1500" spc="-10" dirty="0">
                <a:solidFill>
                  <a:srgbClr val="231F20"/>
                </a:solidFill>
                <a:latin typeface="Trebuchet MS"/>
                <a:cs typeface="Trebuchet MS"/>
              </a:rPr>
              <a:t>Экологически</a:t>
            </a:r>
            <a:r>
              <a:rPr sz="1500" spc="-3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500" spc="10" dirty="0">
                <a:solidFill>
                  <a:srgbClr val="231F20"/>
                </a:solidFill>
                <a:latin typeface="Trebuchet MS"/>
                <a:cs typeface="Trebuchet MS"/>
              </a:rPr>
              <a:t>безопасные</a:t>
            </a:r>
            <a:r>
              <a:rPr sz="1500" spc="-3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500" dirty="0">
                <a:solidFill>
                  <a:srgbClr val="231F20"/>
                </a:solidFill>
                <a:latin typeface="Trebuchet MS"/>
                <a:cs typeface="Trebuchet MS"/>
              </a:rPr>
              <a:t>антигололедные</a:t>
            </a:r>
            <a:r>
              <a:rPr sz="1500" spc="-3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500" dirty="0">
                <a:solidFill>
                  <a:srgbClr val="231F20"/>
                </a:solidFill>
                <a:latin typeface="Trebuchet MS"/>
                <a:cs typeface="Trebuchet MS"/>
              </a:rPr>
              <a:t>реагенты</a:t>
            </a:r>
            <a:r>
              <a:rPr sz="1500" spc="-3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500" spc="-5" dirty="0">
                <a:solidFill>
                  <a:srgbClr val="231F20"/>
                </a:solidFill>
                <a:latin typeface="Microsoft Sans Serif"/>
                <a:cs typeface="Microsoft Sans Serif"/>
              </a:rPr>
              <a:t>«ICEMIX»</a:t>
            </a:r>
            <a:r>
              <a:rPr sz="1500" spc="2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500" spc="-15" dirty="0">
                <a:solidFill>
                  <a:srgbClr val="231F20"/>
                </a:solidFill>
                <a:latin typeface="Microsoft Sans Serif"/>
                <a:cs typeface="Microsoft Sans Serif"/>
              </a:rPr>
              <a:t>(</a:t>
            </a:r>
            <a:r>
              <a:rPr sz="1500" spc="-15" dirty="0">
                <a:solidFill>
                  <a:srgbClr val="231F20"/>
                </a:solidFill>
                <a:latin typeface="Lucida Sans Unicode"/>
                <a:cs typeface="Lucida Sans Unicode"/>
              </a:rPr>
              <a:t>АЙСМИКС</a:t>
            </a:r>
            <a:r>
              <a:rPr sz="1500" spc="-15" dirty="0">
                <a:solidFill>
                  <a:srgbClr val="231F20"/>
                </a:solidFill>
                <a:latin typeface="Microsoft Sans Serif"/>
                <a:cs typeface="Microsoft Sans Serif"/>
              </a:rPr>
              <a:t>)</a:t>
            </a:r>
            <a:endParaRPr sz="1500">
              <a:latin typeface="Microsoft Sans Serif"/>
              <a:cs typeface="Microsoft Sans Serif"/>
            </a:endParaRPr>
          </a:p>
          <a:p>
            <a:pPr marL="17145">
              <a:lnSpc>
                <a:spcPct val="100000"/>
              </a:lnSpc>
              <a:spcBef>
                <a:spcPts val="545"/>
              </a:spcBef>
            </a:pPr>
            <a:r>
              <a:rPr sz="1500" dirty="0">
                <a:solidFill>
                  <a:srgbClr val="231F20"/>
                </a:solidFill>
                <a:latin typeface="Trebuchet MS"/>
                <a:cs typeface="Trebuchet MS"/>
              </a:rPr>
              <a:t>не</a:t>
            </a:r>
            <a:r>
              <a:rPr sz="1500" spc="-3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500" spc="5" dirty="0">
                <a:solidFill>
                  <a:srgbClr val="231F20"/>
                </a:solidFill>
                <a:latin typeface="Trebuchet MS"/>
                <a:cs typeface="Trebuchet MS"/>
              </a:rPr>
              <a:t>представляют</a:t>
            </a:r>
            <a:r>
              <a:rPr sz="1500" spc="-3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500" spc="-10" dirty="0">
                <a:solidFill>
                  <a:srgbClr val="231F20"/>
                </a:solidFill>
                <a:latin typeface="Trebuchet MS"/>
                <a:cs typeface="Trebuchet MS"/>
              </a:rPr>
              <a:t>угрозы</a:t>
            </a:r>
            <a:r>
              <a:rPr sz="1500" spc="-3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500" spc="20" dirty="0">
                <a:solidFill>
                  <a:srgbClr val="231F20"/>
                </a:solidFill>
                <a:latin typeface="Trebuchet MS"/>
                <a:cs typeface="Trebuchet MS"/>
              </a:rPr>
              <a:t>для</a:t>
            </a:r>
            <a:r>
              <a:rPr sz="1500" spc="-3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500" spc="15" dirty="0">
                <a:solidFill>
                  <a:srgbClr val="231F20"/>
                </a:solidFill>
                <a:latin typeface="Trebuchet MS"/>
                <a:cs typeface="Trebuchet MS"/>
              </a:rPr>
              <a:t>домашних</a:t>
            </a:r>
            <a:r>
              <a:rPr sz="1500" spc="-3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500" spc="-15" dirty="0">
                <a:solidFill>
                  <a:srgbClr val="231F20"/>
                </a:solidFill>
                <a:latin typeface="Trebuchet MS"/>
                <a:cs typeface="Trebuchet MS"/>
              </a:rPr>
              <a:t>животных</a:t>
            </a:r>
            <a:r>
              <a:rPr sz="1500" spc="-15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endParaRPr sz="1500">
              <a:latin typeface="Microsoft Sans Serif"/>
              <a:cs typeface="Microsoft Sans Serif"/>
            </a:endParaRPr>
          </a:p>
          <a:p>
            <a:pPr>
              <a:lnSpc>
                <a:spcPct val="100000"/>
              </a:lnSpc>
            </a:pPr>
            <a:endParaRPr sz="1600">
              <a:latin typeface="Microsoft Sans Serif"/>
              <a:cs typeface="Microsoft Sans Serif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1850">
              <a:latin typeface="Microsoft Sans Serif"/>
              <a:cs typeface="Microsoft Sans Serif"/>
            </a:endParaRPr>
          </a:p>
          <a:p>
            <a:pPr marL="12700" marR="566420">
              <a:lnSpc>
                <a:spcPct val="125200"/>
              </a:lnSpc>
            </a:pPr>
            <a:r>
              <a:rPr sz="1500" spc="5" dirty="0">
                <a:solidFill>
                  <a:srgbClr val="231F20"/>
                </a:solidFill>
                <a:latin typeface="Trebuchet MS"/>
                <a:cs typeface="Trebuchet MS"/>
              </a:rPr>
              <a:t>Широкая </a:t>
            </a:r>
            <a:r>
              <a:rPr sz="1500" spc="-5" dirty="0">
                <a:solidFill>
                  <a:srgbClr val="231F20"/>
                </a:solidFill>
                <a:latin typeface="Trebuchet MS"/>
                <a:cs typeface="Trebuchet MS"/>
              </a:rPr>
              <a:t>линейка </a:t>
            </a:r>
            <a:r>
              <a:rPr sz="1500" spc="-5" dirty="0">
                <a:solidFill>
                  <a:srgbClr val="231F20"/>
                </a:solidFill>
                <a:latin typeface="Microsoft Sans Serif"/>
                <a:cs typeface="Microsoft Sans Serif"/>
              </a:rPr>
              <a:t>«ICEMIX» </a:t>
            </a:r>
            <a:r>
              <a:rPr sz="1500" spc="-15" dirty="0">
                <a:solidFill>
                  <a:srgbClr val="231F20"/>
                </a:solidFill>
                <a:latin typeface="Microsoft Sans Serif"/>
                <a:cs typeface="Microsoft Sans Serif"/>
              </a:rPr>
              <a:t>(</a:t>
            </a:r>
            <a:r>
              <a:rPr sz="1500" spc="-15" dirty="0">
                <a:solidFill>
                  <a:srgbClr val="231F20"/>
                </a:solidFill>
                <a:latin typeface="Lucida Sans Unicode"/>
                <a:cs typeface="Lucida Sans Unicode"/>
              </a:rPr>
              <a:t>АЙСМИКС</a:t>
            </a:r>
            <a:r>
              <a:rPr sz="1500" spc="-15" dirty="0">
                <a:solidFill>
                  <a:srgbClr val="231F20"/>
                </a:solidFill>
                <a:latin typeface="Microsoft Sans Serif"/>
                <a:cs typeface="Microsoft Sans Serif"/>
              </a:rPr>
              <a:t>) </a:t>
            </a:r>
            <a:r>
              <a:rPr sz="1500" dirty="0">
                <a:solidFill>
                  <a:srgbClr val="231F20"/>
                </a:solidFill>
                <a:latin typeface="Trebuchet MS"/>
                <a:cs typeface="Trebuchet MS"/>
              </a:rPr>
              <a:t>позволяет </a:t>
            </a:r>
            <a:r>
              <a:rPr sz="1500" spc="20" dirty="0">
                <a:solidFill>
                  <a:srgbClr val="231F20"/>
                </a:solidFill>
                <a:latin typeface="Trebuchet MS"/>
                <a:cs typeface="Trebuchet MS"/>
              </a:rPr>
              <a:t>выбрать </a:t>
            </a:r>
            <a:r>
              <a:rPr sz="1500" dirty="0">
                <a:solidFill>
                  <a:srgbClr val="231F20"/>
                </a:solidFill>
                <a:latin typeface="Trebuchet MS"/>
                <a:cs typeface="Trebuchet MS"/>
              </a:rPr>
              <a:t>реагенты </a:t>
            </a:r>
            <a:r>
              <a:rPr sz="1500" spc="20" dirty="0">
                <a:solidFill>
                  <a:srgbClr val="231F20"/>
                </a:solidFill>
                <a:latin typeface="Trebuchet MS"/>
                <a:cs typeface="Trebuchet MS"/>
              </a:rPr>
              <a:t>для </a:t>
            </a:r>
            <a:r>
              <a:rPr sz="1500" spc="25" dirty="0">
                <a:solidFill>
                  <a:srgbClr val="231F20"/>
                </a:solidFill>
                <a:latin typeface="Trebuchet MS"/>
                <a:cs typeface="Trebuchet MS"/>
              </a:rPr>
              <a:t>любых </a:t>
            </a:r>
            <a:r>
              <a:rPr sz="1500" spc="3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500" spc="-15" dirty="0">
                <a:solidFill>
                  <a:srgbClr val="231F20"/>
                </a:solidFill>
                <a:latin typeface="Trebuchet MS"/>
                <a:cs typeface="Trebuchet MS"/>
              </a:rPr>
              <a:t>погодных</a:t>
            </a:r>
            <a:r>
              <a:rPr sz="1500" spc="-3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500" spc="5" dirty="0">
                <a:solidFill>
                  <a:srgbClr val="231F20"/>
                </a:solidFill>
                <a:latin typeface="Trebuchet MS"/>
                <a:cs typeface="Trebuchet MS"/>
              </a:rPr>
              <a:t>условий</a:t>
            </a:r>
            <a:r>
              <a:rPr sz="1500" spc="5" dirty="0">
                <a:solidFill>
                  <a:srgbClr val="231F20"/>
                </a:solidFill>
                <a:latin typeface="Microsoft Sans Serif"/>
                <a:cs typeface="Microsoft Sans Serif"/>
              </a:rPr>
              <a:t>,</a:t>
            </a:r>
            <a:r>
              <a:rPr sz="1500" spc="2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500" dirty="0">
                <a:solidFill>
                  <a:srgbClr val="231F20"/>
                </a:solidFill>
                <a:latin typeface="Trebuchet MS"/>
                <a:cs typeface="Trebuchet MS"/>
              </a:rPr>
              <a:t>реагенты</a:t>
            </a:r>
            <a:r>
              <a:rPr sz="1500" spc="-3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500" spc="15" dirty="0">
                <a:solidFill>
                  <a:srgbClr val="231F20"/>
                </a:solidFill>
                <a:latin typeface="Trebuchet MS"/>
                <a:cs typeface="Trebuchet MS"/>
              </a:rPr>
              <a:t>работают</a:t>
            </a:r>
            <a:r>
              <a:rPr sz="1500" spc="-2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500" spc="20" dirty="0">
                <a:solidFill>
                  <a:srgbClr val="231F20"/>
                </a:solidFill>
                <a:latin typeface="Trebuchet MS"/>
                <a:cs typeface="Trebuchet MS"/>
              </a:rPr>
              <a:t>в</a:t>
            </a:r>
            <a:r>
              <a:rPr sz="1500" spc="-3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500" spc="10" dirty="0">
                <a:solidFill>
                  <a:srgbClr val="231F20"/>
                </a:solidFill>
                <a:latin typeface="Trebuchet MS"/>
                <a:cs typeface="Trebuchet MS"/>
              </a:rPr>
              <a:t>диапазоне</a:t>
            </a:r>
            <a:r>
              <a:rPr sz="1500" spc="-2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500" spc="-5" dirty="0">
                <a:solidFill>
                  <a:srgbClr val="231F20"/>
                </a:solidFill>
                <a:latin typeface="Trebuchet MS"/>
                <a:cs typeface="Trebuchet MS"/>
              </a:rPr>
              <a:t>даже</a:t>
            </a:r>
            <a:r>
              <a:rPr sz="1500" spc="-3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500" spc="20" dirty="0">
                <a:solidFill>
                  <a:srgbClr val="231F20"/>
                </a:solidFill>
                <a:latin typeface="Trebuchet MS"/>
                <a:cs typeface="Trebuchet MS"/>
              </a:rPr>
              <a:t>самых</a:t>
            </a:r>
            <a:r>
              <a:rPr sz="1500" spc="-2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500" spc="-30" dirty="0">
                <a:solidFill>
                  <a:srgbClr val="231F20"/>
                </a:solidFill>
                <a:latin typeface="Trebuchet MS"/>
                <a:cs typeface="Trebuchet MS"/>
              </a:rPr>
              <a:t>низких </a:t>
            </a:r>
            <a:r>
              <a:rPr sz="1500" dirty="0">
                <a:solidFill>
                  <a:srgbClr val="231F20"/>
                </a:solidFill>
                <a:latin typeface="Trebuchet MS"/>
                <a:cs typeface="Trebuchet MS"/>
              </a:rPr>
              <a:t>температур</a:t>
            </a:r>
            <a:r>
              <a:rPr sz="15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endParaRPr sz="1500">
              <a:latin typeface="Microsoft Sans Serif"/>
              <a:cs typeface="Microsoft Sans Serif"/>
            </a:endParaRPr>
          </a:p>
          <a:p>
            <a:pPr>
              <a:lnSpc>
                <a:spcPct val="100000"/>
              </a:lnSpc>
            </a:pPr>
            <a:endParaRPr sz="1600">
              <a:latin typeface="Microsoft Sans Serif"/>
              <a:cs typeface="Microsoft Sans Serif"/>
            </a:endParaRPr>
          </a:p>
          <a:p>
            <a:pPr marL="17780" marR="289560">
              <a:lnSpc>
                <a:spcPct val="133500"/>
              </a:lnSpc>
              <a:spcBef>
                <a:spcPts val="1270"/>
              </a:spcBef>
            </a:pPr>
            <a:r>
              <a:rPr sz="1500" spc="20" dirty="0">
                <a:solidFill>
                  <a:srgbClr val="231F20"/>
                </a:solidFill>
                <a:latin typeface="Trebuchet MS"/>
                <a:cs typeface="Trebuchet MS"/>
              </a:rPr>
              <a:t>Разработанный</a:t>
            </a:r>
            <a:r>
              <a:rPr sz="1500" spc="-3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500" spc="20" dirty="0">
                <a:solidFill>
                  <a:srgbClr val="231F20"/>
                </a:solidFill>
                <a:latin typeface="Trebuchet MS"/>
                <a:cs typeface="Trebuchet MS"/>
              </a:rPr>
              <a:t>состав</a:t>
            </a:r>
            <a:r>
              <a:rPr sz="1500" spc="-2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500" spc="-5" dirty="0">
                <a:solidFill>
                  <a:srgbClr val="231F20"/>
                </a:solidFill>
                <a:latin typeface="Trebuchet MS"/>
                <a:cs typeface="Trebuchet MS"/>
              </a:rPr>
              <a:t>реагентов</a:t>
            </a:r>
            <a:r>
              <a:rPr sz="1500" spc="-2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500" spc="15" dirty="0">
                <a:solidFill>
                  <a:srgbClr val="231F20"/>
                </a:solidFill>
                <a:latin typeface="Trebuchet MS"/>
                <a:cs typeface="Trebuchet MS"/>
              </a:rPr>
              <a:t>обладает</a:t>
            </a:r>
            <a:r>
              <a:rPr sz="1500" spc="-2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500" spc="5" dirty="0">
                <a:solidFill>
                  <a:srgbClr val="231F20"/>
                </a:solidFill>
                <a:latin typeface="Trebuchet MS"/>
                <a:cs typeface="Trebuchet MS"/>
              </a:rPr>
              <a:t>улучшенной</a:t>
            </a:r>
            <a:r>
              <a:rPr sz="1500" spc="-2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500" spc="15" dirty="0">
                <a:solidFill>
                  <a:srgbClr val="231F20"/>
                </a:solidFill>
                <a:latin typeface="Trebuchet MS"/>
                <a:cs typeface="Trebuchet MS"/>
              </a:rPr>
              <a:t>формулой</a:t>
            </a:r>
            <a:r>
              <a:rPr sz="1500" spc="15" dirty="0">
                <a:solidFill>
                  <a:srgbClr val="231F20"/>
                </a:solidFill>
                <a:latin typeface="Microsoft Sans Serif"/>
                <a:cs typeface="Microsoft Sans Serif"/>
              </a:rPr>
              <a:t>,</a:t>
            </a:r>
            <a:r>
              <a:rPr sz="1500" spc="2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500" spc="-5" dirty="0">
                <a:solidFill>
                  <a:srgbClr val="231F20"/>
                </a:solidFill>
                <a:latin typeface="Trebuchet MS"/>
                <a:cs typeface="Trebuchet MS"/>
              </a:rPr>
              <a:t>которая</a:t>
            </a:r>
            <a:r>
              <a:rPr sz="1500" spc="-5" dirty="0">
                <a:solidFill>
                  <a:srgbClr val="231F20"/>
                </a:solidFill>
                <a:latin typeface="Microsoft Sans Serif"/>
                <a:cs typeface="Microsoft Sans Serif"/>
              </a:rPr>
              <a:t>,</a:t>
            </a:r>
            <a:r>
              <a:rPr sz="1500" spc="2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500" spc="20" dirty="0">
                <a:solidFill>
                  <a:srgbClr val="231F20"/>
                </a:solidFill>
                <a:latin typeface="Trebuchet MS"/>
                <a:cs typeface="Trebuchet MS"/>
              </a:rPr>
              <a:t>в</a:t>
            </a:r>
            <a:r>
              <a:rPr sz="1500" spc="-2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500" spc="-10" dirty="0">
                <a:solidFill>
                  <a:srgbClr val="231F20"/>
                </a:solidFill>
                <a:latin typeface="Trebuchet MS"/>
                <a:cs typeface="Trebuchet MS"/>
              </a:rPr>
              <a:t>отличие </a:t>
            </a:r>
            <a:r>
              <a:rPr sz="1500" spc="-434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500" dirty="0">
                <a:solidFill>
                  <a:srgbClr val="231F20"/>
                </a:solidFill>
                <a:latin typeface="Trebuchet MS"/>
                <a:cs typeface="Trebuchet MS"/>
              </a:rPr>
              <a:t>от </a:t>
            </a:r>
            <a:r>
              <a:rPr sz="1500" spc="-25" dirty="0">
                <a:solidFill>
                  <a:srgbClr val="231F20"/>
                </a:solidFill>
                <a:latin typeface="Trebuchet MS"/>
                <a:cs typeface="Trebuchet MS"/>
              </a:rPr>
              <a:t>других </a:t>
            </a:r>
            <a:r>
              <a:rPr sz="1500" spc="-5" dirty="0">
                <a:solidFill>
                  <a:srgbClr val="231F20"/>
                </a:solidFill>
                <a:latin typeface="Trebuchet MS"/>
                <a:cs typeface="Trebuchet MS"/>
              </a:rPr>
              <a:t>противогололедных </a:t>
            </a:r>
            <a:r>
              <a:rPr sz="1500" spc="15" dirty="0">
                <a:solidFill>
                  <a:srgbClr val="231F20"/>
                </a:solidFill>
                <a:latin typeface="Trebuchet MS"/>
                <a:cs typeface="Trebuchet MS"/>
              </a:rPr>
              <a:t>материалов</a:t>
            </a:r>
            <a:r>
              <a:rPr sz="1500" spc="15" dirty="0">
                <a:solidFill>
                  <a:srgbClr val="231F20"/>
                </a:solidFill>
                <a:latin typeface="Microsoft Sans Serif"/>
                <a:cs typeface="Microsoft Sans Serif"/>
              </a:rPr>
              <a:t>, </a:t>
            </a:r>
            <a:r>
              <a:rPr sz="1500" dirty="0">
                <a:solidFill>
                  <a:srgbClr val="231F20"/>
                </a:solidFill>
                <a:latin typeface="Trebuchet MS"/>
                <a:cs typeface="Trebuchet MS"/>
              </a:rPr>
              <a:t>позволяет </a:t>
            </a:r>
            <a:r>
              <a:rPr sz="1500" spc="-5" dirty="0">
                <a:solidFill>
                  <a:srgbClr val="231F20"/>
                </a:solidFill>
                <a:latin typeface="Trebuchet MS"/>
                <a:cs typeface="Trebuchet MS"/>
              </a:rPr>
              <a:t>экономично </a:t>
            </a:r>
            <a:r>
              <a:rPr sz="1500" spc="5" dirty="0">
                <a:solidFill>
                  <a:srgbClr val="231F20"/>
                </a:solidFill>
                <a:latin typeface="Trebuchet MS"/>
                <a:cs typeface="Trebuchet MS"/>
              </a:rPr>
              <a:t>использовать </a:t>
            </a:r>
            <a:r>
              <a:rPr sz="1500" spc="10" dirty="0">
                <a:solidFill>
                  <a:srgbClr val="231F20"/>
                </a:solidFill>
                <a:latin typeface="Trebuchet MS"/>
                <a:cs typeface="Trebuchet MS"/>
              </a:rPr>
              <a:t> материал</a:t>
            </a:r>
            <a:r>
              <a:rPr sz="1500" spc="10" dirty="0">
                <a:solidFill>
                  <a:srgbClr val="231F20"/>
                </a:solidFill>
                <a:latin typeface="Microsoft Sans Serif"/>
                <a:cs typeface="Microsoft Sans Serif"/>
              </a:rPr>
              <a:t>, </a:t>
            </a:r>
            <a:r>
              <a:rPr sz="1500" spc="-10" dirty="0">
                <a:solidFill>
                  <a:srgbClr val="231F20"/>
                </a:solidFill>
                <a:latin typeface="Trebuchet MS"/>
                <a:cs typeface="Trebuchet MS"/>
              </a:rPr>
              <a:t>снижая</a:t>
            </a:r>
            <a:r>
              <a:rPr sz="1500" spc="-35" dirty="0">
                <a:solidFill>
                  <a:srgbClr val="231F20"/>
                </a:solidFill>
                <a:latin typeface="Trebuchet MS"/>
                <a:cs typeface="Trebuchet MS"/>
              </a:rPr>
              <a:t> его </a:t>
            </a:r>
            <a:r>
              <a:rPr sz="1500" dirty="0">
                <a:solidFill>
                  <a:srgbClr val="231F20"/>
                </a:solidFill>
                <a:latin typeface="Trebuchet MS"/>
                <a:cs typeface="Trebuchet MS"/>
              </a:rPr>
              <a:t>расход</a:t>
            </a:r>
            <a:r>
              <a:rPr sz="15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endParaRPr sz="1500">
              <a:latin typeface="Microsoft Sans Serif"/>
              <a:cs typeface="Microsoft Sans Serif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190" y="567534"/>
            <a:ext cx="10692130" cy="459740"/>
          </a:xfrm>
          <a:custGeom>
            <a:avLst/>
            <a:gdLst/>
            <a:ahLst/>
            <a:cxnLst/>
            <a:rect l="l" t="t" r="r" b="b"/>
            <a:pathLst>
              <a:path w="10692130" h="459740">
                <a:moveTo>
                  <a:pt x="10692010" y="459723"/>
                </a:moveTo>
                <a:lnTo>
                  <a:pt x="10692010" y="0"/>
                </a:lnTo>
                <a:lnTo>
                  <a:pt x="0" y="0"/>
                </a:lnTo>
                <a:lnTo>
                  <a:pt x="0" y="459723"/>
                </a:lnTo>
                <a:lnTo>
                  <a:pt x="10692010" y="459723"/>
                </a:lnTo>
                <a:close/>
              </a:path>
            </a:pathLst>
          </a:custGeom>
          <a:solidFill>
            <a:srgbClr val="E3174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570968" y="621247"/>
            <a:ext cx="9183370" cy="330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15" dirty="0"/>
              <a:t>ПРЕИМУЩЕСТВА</a:t>
            </a:r>
            <a:r>
              <a:rPr spc="5" dirty="0"/>
              <a:t> </a:t>
            </a:r>
            <a:r>
              <a:rPr spc="-10" dirty="0"/>
              <a:t>АНТИГОЛОЛЕДНЫХ</a:t>
            </a:r>
            <a:r>
              <a:rPr spc="10" dirty="0"/>
              <a:t> </a:t>
            </a:r>
            <a:r>
              <a:rPr spc="-10" dirty="0"/>
              <a:t>РЕАГЕНТОВ</a:t>
            </a:r>
            <a:r>
              <a:rPr spc="10" dirty="0"/>
              <a:t> </a:t>
            </a:r>
            <a:r>
              <a:rPr spc="-5" dirty="0"/>
              <a:t>«ICEMIX»</a:t>
            </a:r>
            <a:r>
              <a:rPr spc="10" dirty="0"/>
              <a:t> </a:t>
            </a:r>
            <a:r>
              <a:rPr spc="-10" dirty="0"/>
              <a:t>(АЙСМИКС)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61819" y="1153128"/>
            <a:ext cx="9500235" cy="59016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18110" marR="545465" indent="-106045">
              <a:lnSpc>
                <a:spcPct val="133700"/>
              </a:lnSpc>
              <a:spcBef>
                <a:spcPts val="100"/>
              </a:spcBef>
              <a:buFont typeface="Microsoft Sans Serif"/>
              <a:buChar char="-"/>
              <a:tabLst>
                <a:tab pos="129539" algn="l"/>
              </a:tabLst>
            </a:pPr>
            <a:r>
              <a:rPr sz="1500" spc="5" dirty="0">
                <a:solidFill>
                  <a:srgbClr val="231F20"/>
                </a:solidFill>
                <a:latin typeface="Trebuchet MS"/>
                <a:cs typeface="Trebuchet MS"/>
              </a:rPr>
              <a:t>Противогололедные</a:t>
            </a:r>
            <a:r>
              <a:rPr sz="1500" spc="-2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500" spc="15" dirty="0">
                <a:solidFill>
                  <a:srgbClr val="231F20"/>
                </a:solidFill>
                <a:latin typeface="Trebuchet MS"/>
                <a:cs typeface="Trebuchet MS"/>
              </a:rPr>
              <a:t>материалы</a:t>
            </a:r>
            <a:r>
              <a:rPr sz="1500" spc="-3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500" spc="-5" dirty="0">
                <a:solidFill>
                  <a:srgbClr val="231F20"/>
                </a:solidFill>
                <a:latin typeface="Microsoft Sans Serif"/>
                <a:cs typeface="Microsoft Sans Serif"/>
              </a:rPr>
              <a:t>«ICEMIX»</a:t>
            </a:r>
            <a:r>
              <a:rPr sz="1500" spc="2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500" spc="75" dirty="0">
                <a:solidFill>
                  <a:srgbClr val="231F20"/>
                </a:solidFill>
                <a:latin typeface="Microsoft Sans Serif"/>
                <a:cs typeface="Microsoft Sans Serif"/>
              </a:rPr>
              <a:t>(</a:t>
            </a:r>
            <a:r>
              <a:rPr sz="1500" spc="75" dirty="0">
                <a:solidFill>
                  <a:srgbClr val="231F20"/>
                </a:solidFill>
                <a:latin typeface="Trebuchet MS"/>
                <a:cs typeface="Trebuchet MS"/>
              </a:rPr>
              <a:t>АЙСМИКС</a:t>
            </a:r>
            <a:r>
              <a:rPr sz="1500" spc="75" dirty="0">
                <a:solidFill>
                  <a:srgbClr val="231F20"/>
                </a:solidFill>
                <a:latin typeface="Microsoft Sans Serif"/>
                <a:cs typeface="Microsoft Sans Serif"/>
              </a:rPr>
              <a:t>)</a:t>
            </a:r>
            <a:r>
              <a:rPr sz="1500" spc="2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500" spc="20" dirty="0">
                <a:solidFill>
                  <a:srgbClr val="231F20"/>
                </a:solidFill>
                <a:latin typeface="Trebuchet MS"/>
                <a:cs typeface="Trebuchet MS"/>
              </a:rPr>
              <a:t>обладают</a:t>
            </a:r>
            <a:r>
              <a:rPr sz="1500" spc="-2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500" spc="5" dirty="0">
                <a:solidFill>
                  <a:srgbClr val="231F20"/>
                </a:solidFill>
                <a:latin typeface="Trebuchet MS"/>
                <a:cs typeface="Trebuchet MS"/>
              </a:rPr>
              <a:t>свойствами</a:t>
            </a:r>
            <a:r>
              <a:rPr sz="1500" spc="-2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500" spc="-10" dirty="0">
                <a:solidFill>
                  <a:srgbClr val="231F20"/>
                </a:solidFill>
                <a:latin typeface="Trebuchet MS"/>
                <a:cs typeface="Trebuchet MS"/>
              </a:rPr>
              <a:t>эко</a:t>
            </a:r>
            <a:r>
              <a:rPr sz="150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-</a:t>
            </a:r>
            <a:r>
              <a:rPr sz="1500" spc="-10" dirty="0">
                <a:solidFill>
                  <a:srgbClr val="231F20"/>
                </a:solidFill>
                <a:latin typeface="Trebuchet MS"/>
                <a:cs typeface="Trebuchet MS"/>
              </a:rPr>
              <a:t>продукта</a:t>
            </a:r>
            <a:r>
              <a:rPr sz="150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,</a:t>
            </a:r>
            <a:r>
              <a:rPr sz="1500" spc="2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500" spc="35" dirty="0">
                <a:solidFill>
                  <a:srgbClr val="231F20"/>
                </a:solidFill>
                <a:latin typeface="Trebuchet MS"/>
                <a:cs typeface="Trebuchet MS"/>
              </a:rPr>
              <a:t>за</a:t>
            </a:r>
            <a:r>
              <a:rPr sz="1500" spc="-2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500" spc="-15" dirty="0">
                <a:solidFill>
                  <a:srgbClr val="231F20"/>
                </a:solidFill>
                <a:latin typeface="Trebuchet MS"/>
                <a:cs typeface="Trebuchet MS"/>
              </a:rPr>
              <a:t>счет </a:t>
            </a:r>
            <a:r>
              <a:rPr sz="1500" spc="-434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500" spc="5" dirty="0">
                <a:solidFill>
                  <a:srgbClr val="231F20"/>
                </a:solidFill>
                <a:latin typeface="Trebuchet MS"/>
                <a:cs typeface="Trebuchet MS"/>
              </a:rPr>
              <a:t>наличия </a:t>
            </a:r>
            <a:r>
              <a:rPr sz="1500" spc="15" dirty="0">
                <a:solidFill>
                  <a:srgbClr val="231F20"/>
                </a:solidFill>
                <a:latin typeface="Trebuchet MS"/>
                <a:cs typeface="Trebuchet MS"/>
              </a:rPr>
              <a:t>биофильных </a:t>
            </a:r>
            <a:r>
              <a:rPr sz="1500" spc="5" dirty="0">
                <a:solidFill>
                  <a:srgbClr val="231F20"/>
                </a:solidFill>
                <a:latin typeface="Trebuchet MS"/>
                <a:cs typeface="Trebuchet MS"/>
              </a:rPr>
              <a:t>элементов</a:t>
            </a:r>
            <a:r>
              <a:rPr sz="1500" spc="5" dirty="0">
                <a:solidFill>
                  <a:srgbClr val="231F20"/>
                </a:solidFill>
                <a:latin typeface="Microsoft Sans Serif"/>
                <a:cs typeface="Microsoft Sans Serif"/>
              </a:rPr>
              <a:t>, </a:t>
            </a:r>
            <a:r>
              <a:rPr sz="1500" spc="-5" dirty="0">
                <a:solidFill>
                  <a:srgbClr val="231F20"/>
                </a:solidFill>
                <a:latin typeface="Trebuchet MS"/>
                <a:cs typeface="Trebuchet MS"/>
              </a:rPr>
              <a:t>благодаря которым минимизируются </a:t>
            </a:r>
            <a:r>
              <a:rPr sz="1500" spc="5" dirty="0">
                <a:solidFill>
                  <a:srgbClr val="231F20"/>
                </a:solidFill>
                <a:latin typeface="Trebuchet MS"/>
                <a:cs typeface="Trebuchet MS"/>
              </a:rPr>
              <a:t>последствия </a:t>
            </a:r>
            <a:r>
              <a:rPr sz="1500" spc="-5" dirty="0">
                <a:solidFill>
                  <a:srgbClr val="231F20"/>
                </a:solidFill>
                <a:latin typeface="Trebuchet MS"/>
                <a:cs typeface="Trebuchet MS"/>
              </a:rPr>
              <a:t>применения </a:t>
            </a:r>
            <a:r>
              <a:rPr sz="150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500" spc="-5" dirty="0">
                <a:solidFill>
                  <a:srgbClr val="231F20"/>
                </a:solidFill>
                <a:latin typeface="Trebuchet MS"/>
                <a:cs typeface="Trebuchet MS"/>
              </a:rPr>
              <a:t>противогололедных</a:t>
            </a:r>
            <a:r>
              <a:rPr sz="1500" spc="-4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500" spc="-5" dirty="0">
                <a:solidFill>
                  <a:srgbClr val="231F20"/>
                </a:solidFill>
                <a:latin typeface="Trebuchet MS"/>
                <a:cs typeface="Trebuchet MS"/>
              </a:rPr>
              <a:t>реагентов</a:t>
            </a:r>
            <a:r>
              <a:rPr sz="1500" spc="-5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endParaRPr sz="1500">
              <a:latin typeface="Microsoft Sans Serif"/>
              <a:cs typeface="Microsoft Sans Serif"/>
            </a:endParaRPr>
          </a:p>
          <a:p>
            <a:pPr>
              <a:lnSpc>
                <a:spcPct val="100000"/>
              </a:lnSpc>
              <a:spcBef>
                <a:spcPts val="5"/>
              </a:spcBef>
              <a:buClr>
                <a:srgbClr val="231F20"/>
              </a:buClr>
              <a:buFont typeface="Microsoft Sans Serif"/>
              <a:buChar char="-"/>
            </a:pPr>
            <a:endParaRPr sz="2150">
              <a:latin typeface="Microsoft Sans Serif"/>
              <a:cs typeface="Microsoft Sans Serif"/>
            </a:endParaRPr>
          </a:p>
          <a:p>
            <a:pPr marL="118110" marR="637540" indent="-106045">
              <a:lnSpc>
                <a:spcPct val="133700"/>
              </a:lnSpc>
              <a:buFont typeface="Microsoft Sans Serif"/>
              <a:buChar char="-"/>
              <a:tabLst>
                <a:tab pos="129539" algn="l"/>
              </a:tabLst>
            </a:pPr>
            <a:r>
              <a:rPr sz="1500" spc="25" dirty="0">
                <a:solidFill>
                  <a:srgbClr val="231F20"/>
                </a:solidFill>
                <a:latin typeface="Trebuchet MS"/>
                <a:cs typeface="Trebuchet MS"/>
              </a:rPr>
              <a:t>Биофильные</a:t>
            </a:r>
            <a:r>
              <a:rPr sz="1500" spc="-2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500" spc="10" dirty="0">
                <a:solidFill>
                  <a:srgbClr val="231F20"/>
                </a:solidFill>
                <a:latin typeface="Trebuchet MS"/>
                <a:cs typeface="Trebuchet MS"/>
              </a:rPr>
              <a:t>элементы</a:t>
            </a:r>
            <a:r>
              <a:rPr sz="1500" spc="-1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500" spc="10" dirty="0">
                <a:solidFill>
                  <a:srgbClr val="231F20"/>
                </a:solidFill>
                <a:latin typeface="Trebuchet MS"/>
                <a:cs typeface="Trebuchet MS"/>
              </a:rPr>
              <a:t>оказывают</a:t>
            </a:r>
            <a:r>
              <a:rPr sz="1500" spc="-1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500" dirty="0">
                <a:solidFill>
                  <a:srgbClr val="231F20"/>
                </a:solidFill>
                <a:latin typeface="Trebuchet MS"/>
                <a:cs typeface="Trebuchet MS"/>
              </a:rPr>
              <a:t>позитивное</a:t>
            </a:r>
            <a:r>
              <a:rPr sz="1500" spc="-2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500" dirty="0">
                <a:solidFill>
                  <a:srgbClr val="231F20"/>
                </a:solidFill>
                <a:latin typeface="Trebuchet MS"/>
                <a:cs typeface="Trebuchet MS"/>
              </a:rPr>
              <a:t>влияние</a:t>
            </a:r>
            <a:r>
              <a:rPr sz="1500" spc="-1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500" spc="25" dirty="0">
                <a:solidFill>
                  <a:srgbClr val="231F20"/>
                </a:solidFill>
                <a:latin typeface="Trebuchet MS"/>
                <a:cs typeface="Trebuchet MS"/>
              </a:rPr>
              <a:t>на</a:t>
            </a:r>
            <a:r>
              <a:rPr sz="1500" spc="-1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500" spc="10" dirty="0">
                <a:solidFill>
                  <a:srgbClr val="231F20"/>
                </a:solidFill>
                <a:latin typeface="Trebuchet MS"/>
                <a:cs typeface="Trebuchet MS"/>
              </a:rPr>
              <a:t>минеральное</a:t>
            </a:r>
            <a:r>
              <a:rPr sz="1500" spc="-1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500" dirty="0">
                <a:solidFill>
                  <a:srgbClr val="231F20"/>
                </a:solidFill>
                <a:latin typeface="Trebuchet MS"/>
                <a:cs typeface="Trebuchet MS"/>
              </a:rPr>
              <a:t>питание</a:t>
            </a:r>
            <a:r>
              <a:rPr sz="1500" spc="-2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500" dirty="0">
                <a:solidFill>
                  <a:srgbClr val="231F20"/>
                </a:solidFill>
                <a:latin typeface="Trebuchet MS"/>
                <a:cs typeface="Trebuchet MS"/>
              </a:rPr>
              <a:t>растительности</a:t>
            </a:r>
            <a:r>
              <a:rPr sz="1500" dirty="0">
                <a:solidFill>
                  <a:srgbClr val="231F20"/>
                </a:solidFill>
                <a:latin typeface="Microsoft Sans Serif"/>
                <a:cs typeface="Microsoft Sans Serif"/>
              </a:rPr>
              <a:t>. </a:t>
            </a:r>
            <a:r>
              <a:rPr sz="1500" spc="-38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500" spc="15" dirty="0">
                <a:solidFill>
                  <a:srgbClr val="231F20"/>
                </a:solidFill>
                <a:latin typeface="Trebuchet MS"/>
                <a:cs typeface="Trebuchet MS"/>
              </a:rPr>
              <a:t>Благодаря</a:t>
            </a:r>
            <a:r>
              <a:rPr sz="1500" spc="-3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500" spc="-20" dirty="0">
                <a:solidFill>
                  <a:srgbClr val="231F20"/>
                </a:solidFill>
                <a:latin typeface="Trebuchet MS"/>
                <a:cs typeface="Trebuchet MS"/>
              </a:rPr>
              <a:t>их</a:t>
            </a:r>
            <a:r>
              <a:rPr sz="1500" spc="-3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500" spc="10" dirty="0">
                <a:solidFill>
                  <a:srgbClr val="231F20"/>
                </a:solidFill>
                <a:latin typeface="Trebuchet MS"/>
                <a:cs typeface="Trebuchet MS"/>
              </a:rPr>
              <a:t>наличию</a:t>
            </a:r>
            <a:r>
              <a:rPr sz="1500" spc="-3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500" spc="10" dirty="0">
                <a:solidFill>
                  <a:srgbClr val="231F20"/>
                </a:solidFill>
                <a:latin typeface="Trebuchet MS"/>
                <a:cs typeface="Trebuchet MS"/>
              </a:rPr>
              <a:t>ионы</a:t>
            </a:r>
            <a:r>
              <a:rPr sz="1500" spc="-3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500" spc="20" dirty="0">
                <a:solidFill>
                  <a:srgbClr val="231F20"/>
                </a:solidFill>
                <a:latin typeface="Trebuchet MS"/>
                <a:cs typeface="Trebuchet MS"/>
              </a:rPr>
              <a:t>хлора</a:t>
            </a:r>
            <a:r>
              <a:rPr sz="1500" spc="-3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500" spc="20" dirty="0">
                <a:solidFill>
                  <a:srgbClr val="231F20"/>
                </a:solidFill>
                <a:latin typeface="Trebuchet MS"/>
                <a:cs typeface="Trebuchet MS"/>
              </a:rPr>
              <a:t>быстро</a:t>
            </a:r>
            <a:r>
              <a:rPr sz="1500" spc="-3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500" spc="20" dirty="0">
                <a:solidFill>
                  <a:srgbClr val="231F20"/>
                </a:solidFill>
                <a:latin typeface="Trebuchet MS"/>
                <a:cs typeface="Trebuchet MS"/>
              </a:rPr>
              <a:t>вымываются</a:t>
            </a:r>
            <a:r>
              <a:rPr sz="1500" spc="-3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500" spc="-10" dirty="0">
                <a:solidFill>
                  <a:srgbClr val="231F20"/>
                </a:solidFill>
                <a:latin typeface="Trebuchet MS"/>
                <a:cs typeface="Trebuchet MS"/>
              </a:rPr>
              <a:t>из</a:t>
            </a:r>
            <a:r>
              <a:rPr sz="1500" spc="-3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500" spc="5" dirty="0">
                <a:solidFill>
                  <a:srgbClr val="231F20"/>
                </a:solidFill>
                <a:latin typeface="Trebuchet MS"/>
                <a:cs typeface="Trebuchet MS"/>
              </a:rPr>
              <a:t>почвы</a:t>
            </a:r>
            <a:r>
              <a:rPr sz="1500" spc="5" dirty="0">
                <a:solidFill>
                  <a:srgbClr val="231F20"/>
                </a:solidFill>
                <a:latin typeface="Microsoft Sans Serif"/>
                <a:cs typeface="Microsoft Sans Serif"/>
              </a:rPr>
              <a:t>,</a:t>
            </a:r>
            <a:r>
              <a:rPr sz="1500" spc="1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500" spc="-20" dirty="0">
                <a:solidFill>
                  <a:srgbClr val="231F20"/>
                </a:solidFill>
                <a:latin typeface="Trebuchet MS"/>
                <a:cs typeface="Trebuchet MS"/>
              </a:rPr>
              <a:t>и</a:t>
            </a:r>
            <a:r>
              <a:rPr sz="1500" spc="-3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500" spc="10" dirty="0">
                <a:solidFill>
                  <a:srgbClr val="231F20"/>
                </a:solidFill>
                <a:latin typeface="Trebuchet MS"/>
                <a:cs typeface="Trebuchet MS"/>
              </a:rPr>
              <a:t>засоления</a:t>
            </a:r>
            <a:r>
              <a:rPr sz="1500" spc="-3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500" dirty="0">
                <a:solidFill>
                  <a:srgbClr val="231F20"/>
                </a:solidFill>
                <a:latin typeface="Trebuchet MS"/>
                <a:cs typeface="Trebuchet MS"/>
              </a:rPr>
              <a:t>не</a:t>
            </a:r>
            <a:r>
              <a:rPr sz="1500" spc="-3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500" spc="-20" dirty="0">
                <a:solidFill>
                  <a:srgbClr val="231F20"/>
                </a:solidFill>
                <a:latin typeface="Trebuchet MS"/>
                <a:cs typeface="Trebuchet MS"/>
              </a:rPr>
              <a:t>происходит</a:t>
            </a:r>
            <a:r>
              <a:rPr sz="1500" spc="-2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endParaRPr sz="1500">
              <a:latin typeface="Microsoft Sans Serif"/>
              <a:cs typeface="Microsoft Sans Serif"/>
            </a:endParaRPr>
          </a:p>
          <a:p>
            <a:pPr>
              <a:lnSpc>
                <a:spcPct val="100000"/>
              </a:lnSpc>
              <a:spcBef>
                <a:spcPts val="30"/>
              </a:spcBef>
              <a:buClr>
                <a:srgbClr val="231F20"/>
              </a:buClr>
              <a:buFont typeface="Microsoft Sans Serif"/>
              <a:buChar char="-"/>
            </a:pPr>
            <a:endParaRPr sz="2150">
              <a:latin typeface="Microsoft Sans Serif"/>
              <a:cs typeface="Microsoft Sans Serif"/>
            </a:endParaRPr>
          </a:p>
          <a:p>
            <a:pPr marL="118110" marR="756285" indent="-106045">
              <a:lnSpc>
                <a:spcPct val="133700"/>
              </a:lnSpc>
              <a:spcBef>
                <a:spcPts val="5"/>
              </a:spcBef>
              <a:buFont typeface="Microsoft Sans Serif"/>
              <a:buChar char="-"/>
              <a:tabLst>
                <a:tab pos="129539" algn="l"/>
              </a:tabLst>
            </a:pPr>
            <a:r>
              <a:rPr sz="1500" spc="40" dirty="0">
                <a:solidFill>
                  <a:srgbClr val="231F20"/>
                </a:solidFill>
                <a:latin typeface="Trebuchet MS"/>
                <a:cs typeface="Trebuchet MS"/>
              </a:rPr>
              <a:t>Составные</a:t>
            </a:r>
            <a:r>
              <a:rPr sz="1500" spc="-2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500" spc="10" dirty="0">
                <a:solidFill>
                  <a:srgbClr val="231F20"/>
                </a:solidFill>
                <a:latin typeface="Trebuchet MS"/>
                <a:cs typeface="Trebuchet MS"/>
              </a:rPr>
              <a:t>элементы</a:t>
            </a:r>
            <a:r>
              <a:rPr sz="1500" spc="-2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500" spc="15" dirty="0">
                <a:solidFill>
                  <a:srgbClr val="231F20"/>
                </a:solidFill>
                <a:latin typeface="Trebuchet MS"/>
                <a:cs typeface="Trebuchet MS"/>
              </a:rPr>
              <a:t>материала</a:t>
            </a:r>
            <a:r>
              <a:rPr sz="1500" spc="-2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500" spc="-5" dirty="0">
                <a:solidFill>
                  <a:srgbClr val="231F20"/>
                </a:solidFill>
                <a:latin typeface="Trebuchet MS"/>
                <a:cs typeface="Trebuchet MS"/>
              </a:rPr>
              <a:t>служат</a:t>
            </a:r>
            <a:r>
              <a:rPr sz="1500" spc="-2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500" spc="-10" dirty="0">
                <a:solidFill>
                  <a:srgbClr val="231F20"/>
                </a:solidFill>
                <a:latin typeface="Trebuchet MS"/>
                <a:cs typeface="Trebuchet MS"/>
              </a:rPr>
              <a:t>ингибитором</a:t>
            </a:r>
            <a:r>
              <a:rPr sz="1500" spc="-2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500" spc="-15" dirty="0">
                <a:solidFill>
                  <a:srgbClr val="231F20"/>
                </a:solidFill>
                <a:latin typeface="Trebuchet MS"/>
                <a:cs typeface="Trebuchet MS"/>
              </a:rPr>
              <a:t>коррозии</a:t>
            </a:r>
            <a:r>
              <a:rPr sz="1500" spc="-15" dirty="0">
                <a:solidFill>
                  <a:srgbClr val="231F20"/>
                </a:solidFill>
                <a:latin typeface="Microsoft Sans Serif"/>
                <a:cs typeface="Microsoft Sans Serif"/>
              </a:rPr>
              <a:t>,</a:t>
            </a:r>
            <a:r>
              <a:rPr sz="1500" spc="3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500" spc="-10" dirty="0">
                <a:solidFill>
                  <a:srgbClr val="231F20"/>
                </a:solidFill>
                <a:latin typeface="Trebuchet MS"/>
                <a:cs typeface="Trebuchet MS"/>
              </a:rPr>
              <a:t>снижая</a:t>
            </a:r>
            <a:r>
              <a:rPr sz="1500" spc="-2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500" dirty="0">
                <a:solidFill>
                  <a:srgbClr val="231F20"/>
                </a:solidFill>
                <a:latin typeface="Trebuchet MS"/>
                <a:cs typeface="Trebuchet MS"/>
              </a:rPr>
              <a:t>агрессивную</a:t>
            </a:r>
            <a:r>
              <a:rPr sz="1500" spc="-2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500" dirty="0">
                <a:solidFill>
                  <a:srgbClr val="231F20"/>
                </a:solidFill>
                <a:latin typeface="Trebuchet MS"/>
                <a:cs typeface="Trebuchet MS"/>
              </a:rPr>
              <a:t>активность </a:t>
            </a:r>
            <a:r>
              <a:rPr sz="1500" spc="-434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500" spc="-10" dirty="0">
                <a:solidFill>
                  <a:srgbClr val="231F20"/>
                </a:solidFill>
                <a:latin typeface="Trebuchet MS"/>
                <a:cs typeface="Trebuchet MS"/>
              </a:rPr>
              <a:t>противогололедного</a:t>
            </a:r>
            <a:r>
              <a:rPr sz="1500" spc="-3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500" spc="15" dirty="0">
                <a:solidFill>
                  <a:srgbClr val="231F20"/>
                </a:solidFill>
                <a:latin typeface="Trebuchet MS"/>
                <a:cs typeface="Trebuchet MS"/>
              </a:rPr>
              <a:t>материала</a:t>
            </a:r>
            <a:r>
              <a:rPr sz="1500" spc="-3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500" spc="-120" dirty="0">
                <a:solidFill>
                  <a:srgbClr val="231F20"/>
                </a:solidFill>
                <a:latin typeface="Trebuchet MS"/>
                <a:cs typeface="Trebuchet MS"/>
              </a:rPr>
              <a:t>к</a:t>
            </a:r>
            <a:r>
              <a:rPr sz="1500" spc="-3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500" spc="-5" dirty="0">
                <a:solidFill>
                  <a:srgbClr val="231F20"/>
                </a:solidFill>
                <a:latin typeface="Trebuchet MS"/>
                <a:cs typeface="Trebuchet MS"/>
              </a:rPr>
              <a:t>металлическим</a:t>
            </a:r>
            <a:r>
              <a:rPr sz="1500" spc="-3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500" spc="10" dirty="0">
                <a:solidFill>
                  <a:srgbClr val="231F20"/>
                </a:solidFill>
                <a:latin typeface="Trebuchet MS"/>
                <a:cs typeface="Trebuchet MS"/>
              </a:rPr>
              <a:t>деталям</a:t>
            </a:r>
            <a:r>
              <a:rPr sz="1500" spc="-3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500" spc="10" dirty="0">
                <a:solidFill>
                  <a:srgbClr val="231F20"/>
                </a:solidFill>
                <a:latin typeface="Trebuchet MS"/>
                <a:cs typeface="Trebuchet MS"/>
              </a:rPr>
              <a:t>мостов</a:t>
            </a:r>
            <a:r>
              <a:rPr sz="1500" spc="-3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500" spc="-20" dirty="0">
                <a:solidFill>
                  <a:srgbClr val="231F20"/>
                </a:solidFill>
                <a:latin typeface="Trebuchet MS"/>
                <a:cs typeface="Trebuchet MS"/>
              </a:rPr>
              <a:t>и</a:t>
            </a:r>
            <a:r>
              <a:rPr sz="1500" spc="-3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500" spc="15" dirty="0">
                <a:solidFill>
                  <a:srgbClr val="231F20"/>
                </a:solidFill>
                <a:latin typeface="Trebuchet MS"/>
                <a:cs typeface="Trebuchet MS"/>
              </a:rPr>
              <a:t>машин</a:t>
            </a:r>
            <a:r>
              <a:rPr sz="1500" spc="15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endParaRPr sz="1500">
              <a:latin typeface="Microsoft Sans Serif"/>
              <a:cs typeface="Microsoft Sans Serif"/>
            </a:endParaRPr>
          </a:p>
          <a:p>
            <a:pPr>
              <a:lnSpc>
                <a:spcPct val="100000"/>
              </a:lnSpc>
              <a:spcBef>
                <a:spcPts val="5"/>
              </a:spcBef>
              <a:buClr>
                <a:srgbClr val="231F20"/>
              </a:buClr>
              <a:buFont typeface="Microsoft Sans Serif"/>
              <a:buChar char="-"/>
            </a:pPr>
            <a:endParaRPr sz="2150">
              <a:latin typeface="Microsoft Sans Serif"/>
              <a:cs typeface="Microsoft Sans Serif"/>
            </a:endParaRPr>
          </a:p>
          <a:p>
            <a:pPr marL="118110" marR="5080" indent="-106045">
              <a:lnSpc>
                <a:spcPct val="133700"/>
              </a:lnSpc>
              <a:buFont typeface="Microsoft Sans Serif"/>
              <a:buChar char="-"/>
              <a:tabLst>
                <a:tab pos="129539" algn="l"/>
              </a:tabLst>
            </a:pPr>
            <a:r>
              <a:rPr sz="1500" spc="30" dirty="0">
                <a:solidFill>
                  <a:srgbClr val="231F20"/>
                </a:solidFill>
                <a:latin typeface="Trebuchet MS"/>
                <a:cs typeface="Trebuchet MS"/>
              </a:rPr>
              <a:t>Материал</a:t>
            </a:r>
            <a:r>
              <a:rPr sz="1500" spc="-2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500" spc="-35" dirty="0">
                <a:solidFill>
                  <a:srgbClr val="231F20"/>
                </a:solidFill>
                <a:latin typeface="Trebuchet MS"/>
                <a:cs typeface="Trebuchet MS"/>
              </a:rPr>
              <a:t>также</a:t>
            </a:r>
            <a:r>
              <a:rPr sz="1500" spc="-2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500" dirty="0">
                <a:solidFill>
                  <a:srgbClr val="231F20"/>
                </a:solidFill>
                <a:latin typeface="Trebuchet MS"/>
                <a:cs typeface="Trebuchet MS"/>
              </a:rPr>
              <a:t>не</a:t>
            </a:r>
            <a:r>
              <a:rPr sz="1500" spc="-2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500" spc="5" dirty="0">
                <a:solidFill>
                  <a:srgbClr val="231F20"/>
                </a:solidFill>
                <a:latin typeface="Trebuchet MS"/>
                <a:cs typeface="Trebuchet MS"/>
              </a:rPr>
              <a:t>оказывает</a:t>
            </a:r>
            <a:r>
              <a:rPr sz="1500" spc="-2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500" spc="-15" dirty="0">
                <a:solidFill>
                  <a:srgbClr val="231F20"/>
                </a:solidFill>
                <a:latin typeface="Trebuchet MS"/>
                <a:cs typeface="Trebuchet MS"/>
              </a:rPr>
              <a:t>вредного</a:t>
            </a:r>
            <a:r>
              <a:rPr sz="1500" spc="-2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500" dirty="0">
                <a:solidFill>
                  <a:srgbClr val="231F20"/>
                </a:solidFill>
                <a:latin typeface="Trebuchet MS"/>
                <a:cs typeface="Trebuchet MS"/>
              </a:rPr>
              <a:t>влияния</a:t>
            </a:r>
            <a:r>
              <a:rPr sz="1500" spc="-2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500" spc="25" dirty="0">
                <a:solidFill>
                  <a:srgbClr val="231F20"/>
                </a:solidFill>
                <a:latin typeface="Trebuchet MS"/>
                <a:cs typeface="Trebuchet MS"/>
              </a:rPr>
              <a:t>на</a:t>
            </a:r>
            <a:r>
              <a:rPr sz="1500" spc="-2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500" spc="5" dirty="0">
                <a:solidFill>
                  <a:srgbClr val="231F20"/>
                </a:solidFill>
                <a:latin typeface="Trebuchet MS"/>
                <a:cs typeface="Trebuchet MS"/>
              </a:rPr>
              <a:t>резиновые</a:t>
            </a:r>
            <a:r>
              <a:rPr sz="1500" spc="-2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500" spc="5" dirty="0">
                <a:solidFill>
                  <a:srgbClr val="231F20"/>
                </a:solidFill>
                <a:latin typeface="Trebuchet MS"/>
                <a:cs typeface="Trebuchet MS"/>
              </a:rPr>
              <a:t>детали</a:t>
            </a:r>
            <a:r>
              <a:rPr sz="1500" spc="-2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500" spc="15" dirty="0">
                <a:solidFill>
                  <a:srgbClr val="231F20"/>
                </a:solidFill>
                <a:latin typeface="Trebuchet MS"/>
                <a:cs typeface="Trebuchet MS"/>
              </a:rPr>
              <a:t>машин</a:t>
            </a:r>
            <a:r>
              <a:rPr sz="1500" spc="15" dirty="0">
                <a:solidFill>
                  <a:srgbClr val="231F20"/>
                </a:solidFill>
                <a:latin typeface="Microsoft Sans Serif"/>
                <a:cs typeface="Microsoft Sans Serif"/>
              </a:rPr>
              <a:t>,</a:t>
            </a:r>
            <a:r>
              <a:rPr sz="1500" spc="2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500" spc="25" dirty="0">
                <a:solidFill>
                  <a:srgbClr val="231F20"/>
                </a:solidFill>
                <a:latin typeface="Trebuchet MS"/>
                <a:cs typeface="Trebuchet MS"/>
              </a:rPr>
              <a:t>на</a:t>
            </a:r>
            <a:r>
              <a:rPr sz="1500" spc="-2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500" dirty="0">
                <a:solidFill>
                  <a:srgbClr val="231F20"/>
                </a:solidFill>
                <a:latin typeface="Trebuchet MS"/>
                <a:cs typeface="Trebuchet MS"/>
              </a:rPr>
              <a:t>дорожно</a:t>
            </a:r>
            <a:r>
              <a:rPr sz="1500" dirty="0">
                <a:solidFill>
                  <a:srgbClr val="231F20"/>
                </a:solidFill>
                <a:latin typeface="Microsoft Sans Serif"/>
                <a:cs typeface="Microsoft Sans Serif"/>
              </a:rPr>
              <a:t>-</a:t>
            </a:r>
            <a:r>
              <a:rPr sz="1500" dirty="0">
                <a:solidFill>
                  <a:srgbClr val="231F20"/>
                </a:solidFill>
                <a:latin typeface="Trebuchet MS"/>
                <a:cs typeface="Trebuchet MS"/>
              </a:rPr>
              <a:t>строительные </a:t>
            </a:r>
            <a:r>
              <a:rPr sz="1500" spc="-44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500" spc="15" dirty="0">
                <a:solidFill>
                  <a:srgbClr val="231F20"/>
                </a:solidFill>
                <a:latin typeface="Trebuchet MS"/>
                <a:cs typeface="Trebuchet MS"/>
              </a:rPr>
              <a:t>материалы</a:t>
            </a:r>
            <a:r>
              <a:rPr sz="1500" spc="-3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500" spc="-20" dirty="0">
                <a:solidFill>
                  <a:srgbClr val="231F20"/>
                </a:solidFill>
                <a:latin typeface="Trebuchet MS"/>
                <a:cs typeface="Trebuchet MS"/>
              </a:rPr>
              <a:t>и</a:t>
            </a:r>
            <a:r>
              <a:rPr sz="1500" spc="-3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500" spc="-5" dirty="0">
                <a:solidFill>
                  <a:srgbClr val="231F20"/>
                </a:solidFill>
                <a:latin typeface="Trebuchet MS"/>
                <a:cs typeface="Trebuchet MS"/>
              </a:rPr>
              <a:t>покрытия</a:t>
            </a:r>
            <a:r>
              <a:rPr sz="1500" spc="-5" dirty="0">
                <a:solidFill>
                  <a:srgbClr val="231F20"/>
                </a:solidFill>
                <a:latin typeface="Microsoft Sans Serif"/>
                <a:cs typeface="Microsoft Sans Serif"/>
              </a:rPr>
              <a:t>,</a:t>
            </a:r>
            <a:r>
              <a:rPr sz="1500" spc="1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500" dirty="0">
                <a:solidFill>
                  <a:srgbClr val="231F20"/>
                </a:solidFill>
                <a:latin typeface="Trebuchet MS"/>
                <a:cs typeface="Trebuchet MS"/>
              </a:rPr>
              <a:t>не</a:t>
            </a:r>
            <a:r>
              <a:rPr sz="1500" spc="-3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500" spc="20" dirty="0">
                <a:solidFill>
                  <a:srgbClr val="231F20"/>
                </a:solidFill>
                <a:latin typeface="Trebuchet MS"/>
                <a:cs typeface="Trebuchet MS"/>
              </a:rPr>
              <a:t>вымывает</a:t>
            </a:r>
            <a:r>
              <a:rPr sz="1500" spc="-3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500" spc="5" dirty="0">
                <a:solidFill>
                  <a:srgbClr val="231F20"/>
                </a:solidFill>
                <a:latin typeface="Trebuchet MS"/>
                <a:cs typeface="Trebuchet MS"/>
              </a:rPr>
              <a:t>щелочных</a:t>
            </a:r>
            <a:r>
              <a:rPr sz="1500" spc="-3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500" spc="-5" dirty="0">
                <a:solidFill>
                  <a:srgbClr val="231F20"/>
                </a:solidFill>
                <a:latin typeface="Trebuchet MS"/>
                <a:cs typeface="Trebuchet MS"/>
              </a:rPr>
              <a:t>компонентов</a:t>
            </a:r>
            <a:r>
              <a:rPr sz="1500" spc="-3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500" spc="-10" dirty="0">
                <a:solidFill>
                  <a:srgbClr val="231F20"/>
                </a:solidFill>
                <a:latin typeface="Trebuchet MS"/>
                <a:cs typeface="Trebuchet MS"/>
              </a:rPr>
              <a:t>из</a:t>
            </a:r>
            <a:r>
              <a:rPr sz="1500" spc="-3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500" spc="5" dirty="0">
                <a:solidFill>
                  <a:srgbClr val="231F20"/>
                </a:solidFill>
                <a:latin typeface="Trebuchet MS"/>
                <a:cs typeface="Trebuchet MS"/>
              </a:rPr>
              <a:t>бетона</a:t>
            </a:r>
            <a:r>
              <a:rPr sz="1500" spc="5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endParaRPr sz="1500">
              <a:latin typeface="Microsoft Sans Serif"/>
              <a:cs typeface="Microsoft Sans Serif"/>
            </a:endParaRPr>
          </a:p>
          <a:p>
            <a:pPr>
              <a:lnSpc>
                <a:spcPct val="100000"/>
              </a:lnSpc>
              <a:spcBef>
                <a:spcPts val="30"/>
              </a:spcBef>
              <a:buClr>
                <a:srgbClr val="231F20"/>
              </a:buClr>
              <a:buFont typeface="Microsoft Sans Serif"/>
              <a:buChar char="-"/>
            </a:pPr>
            <a:endParaRPr sz="2150">
              <a:latin typeface="Microsoft Sans Serif"/>
              <a:cs typeface="Microsoft Sans Serif"/>
            </a:endParaRPr>
          </a:p>
          <a:p>
            <a:pPr marL="12700" marR="327660" indent="-635">
              <a:lnSpc>
                <a:spcPct val="133700"/>
              </a:lnSpc>
              <a:spcBef>
                <a:spcPts val="5"/>
              </a:spcBef>
              <a:buFont typeface="Microsoft Sans Serif"/>
              <a:buChar char="-"/>
              <a:tabLst>
                <a:tab pos="129539" algn="l"/>
              </a:tabLst>
            </a:pPr>
            <a:r>
              <a:rPr sz="1500" spc="5" dirty="0">
                <a:solidFill>
                  <a:srgbClr val="231F20"/>
                </a:solidFill>
                <a:latin typeface="Trebuchet MS"/>
                <a:cs typeface="Trebuchet MS"/>
              </a:rPr>
              <a:t>Кальций</a:t>
            </a:r>
            <a:r>
              <a:rPr sz="1500" spc="5" dirty="0">
                <a:solidFill>
                  <a:srgbClr val="231F20"/>
                </a:solidFill>
                <a:latin typeface="Microsoft Sans Serif"/>
                <a:cs typeface="Microsoft Sans Serif"/>
              </a:rPr>
              <a:t>, </a:t>
            </a:r>
            <a:r>
              <a:rPr sz="1500" spc="-15" dirty="0">
                <a:solidFill>
                  <a:srgbClr val="231F20"/>
                </a:solidFill>
                <a:latin typeface="Trebuchet MS"/>
                <a:cs typeface="Trebuchet MS"/>
              </a:rPr>
              <a:t>магний</a:t>
            </a:r>
            <a:r>
              <a:rPr sz="1500" spc="-15" dirty="0">
                <a:solidFill>
                  <a:srgbClr val="231F20"/>
                </a:solidFill>
                <a:latin typeface="Microsoft Sans Serif"/>
                <a:cs typeface="Microsoft Sans Serif"/>
              </a:rPr>
              <a:t>, </a:t>
            </a:r>
            <a:r>
              <a:rPr sz="1500" spc="15" dirty="0">
                <a:solidFill>
                  <a:srgbClr val="231F20"/>
                </a:solidFill>
                <a:latin typeface="Trebuchet MS"/>
                <a:cs typeface="Trebuchet MS"/>
              </a:rPr>
              <a:t>формиаты</a:t>
            </a:r>
            <a:r>
              <a:rPr sz="1500" spc="15" dirty="0">
                <a:solidFill>
                  <a:srgbClr val="231F20"/>
                </a:solidFill>
                <a:latin typeface="Microsoft Sans Serif"/>
                <a:cs typeface="Microsoft Sans Serif"/>
              </a:rPr>
              <a:t>, </a:t>
            </a:r>
            <a:r>
              <a:rPr sz="1500" spc="5" dirty="0">
                <a:solidFill>
                  <a:srgbClr val="231F20"/>
                </a:solidFill>
                <a:latin typeface="Trebuchet MS"/>
                <a:cs typeface="Trebuchet MS"/>
              </a:rPr>
              <a:t>нитраты карбонат кальция</a:t>
            </a:r>
            <a:r>
              <a:rPr sz="1500" spc="5" dirty="0">
                <a:solidFill>
                  <a:srgbClr val="231F20"/>
                </a:solidFill>
                <a:latin typeface="Microsoft Sans Serif"/>
                <a:cs typeface="Microsoft Sans Serif"/>
              </a:rPr>
              <a:t>, </a:t>
            </a:r>
            <a:r>
              <a:rPr sz="1500" spc="10" dirty="0">
                <a:solidFill>
                  <a:srgbClr val="231F20"/>
                </a:solidFill>
                <a:latin typeface="Trebuchet MS"/>
                <a:cs typeface="Trebuchet MS"/>
              </a:rPr>
              <a:t>входящие </a:t>
            </a:r>
            <a:r>
              <a:rPr sz="1500" spc="20" dirty="0">
                <a:solidFill>
                  <a:srgbClr val="231F20"/>
                </a:solidFill>
                <a:latin typeface="Trebuchet MS"/>
                <a:cs typeface="Trebuchet MS"/>
              </a:rPr>
              <a:t>в состав </a:t>
            </a:r>
            <a:r>
              <a:rPr sz="1500" spc="-5" dirty="0">
                <a:solidFill>
                  <a:srgbClr val="231F20"/>
                </a:solidFill>
                <a:latin typeface="Trebuchet MS"/>
                <a:cs typeface="Trebuchet MS"/>
              </a:rPr>
              <a:t>реагентов</a:t>
            </a:r>
            <a:r>
              <a:rPr sz="1500" spc="-5" dirty="0">
                <a:solidFill>
                  <a:srgbClr val="231F20"/>
                </a:solidFill>
                <a:latin typeface="Microsoft Sans Serif"/>
                <a:cs typeface="Microsoft Sans Serif"/>
              </a:rPr>
              <a:t>, </a:t>
            </a:r>
            <a:r>
              <a:rPr sz="1500" spc="5" dirty="0">
                <a:solidFill>
                  <a:srgbClr val="231F20"/>
                </a:solidFill>
                <a:latin typeface="Trebuchet MS"/>
                <a:cs typeface="Trebuchet MS"/>
              </a:rPr>
              <a:t>способствуют </a:t>
            </a:r>
            <a:r>
              <a:rPr sz="1500" spc="-44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500" spc="-5" dirty="0">
                <a:solidFill>
                  <a:srgbClr val="231F20"/>
                </a:solidFill>
                <a:latin typeface="Trebuchet MS"/>
                <a:cs typeface="Trebuchet MS"/>
              </a:rPr>
              <a:t>увеличению содержания </a:t>
            </a:r>
            <a:r>
              <a:rPr sz="1500" spc="-10" dirty="0">
                <a:solidFill>
                  <a:srgbClr val="231F20"/>
                </a:solidFill>
                <a:latin typeface="Trebuchet MS"/>
                <a:cs typeface="Trebuchet MS"/>
              </a:rPr>
              <a:t>крупнозернистых </a:t>
            </a:r>
            <a:r>
              <a:rPr sz="1500" dirty="0">
                <a:solidFill>
                  <a:srgbClr val="231F20"/>
                </a:solidFill>
                <a:latin typeface="Trebuchet MS"/>
                <a:cs typeface="Trebuchet MS"/>
              </a:rPr>
              <a:t>фракций </a:t>
            </a:r>
            <a:r>
              <a:rPr sz="1500" spc="20" dirty="0">
                <a:solidFill>
                  <a:srgbClr val="231F20"/>
                </a:solidFill>
                <a:latin typeface="Trebuchet MS"/>
                <a:cs typeface="Trebuchet MS"/>
              </a:rPr>
              <a:t>в </a:t>
            </a:r>
            <a:r>
              <a:rPr sz="1500" spc="5" dirty="0">
                <a:solidFill>
                  <a:srgbClr val="231F20"/>
                </a:solidFill>
                <a:latin typeface="Trebuchet MS"/>
                <a:cs typeface="Trebuchet MS"/>
              </a:rPr>
              <a:t>земле</a:t>
            </a:r>
            <a:r>
              <a:rPr sz="1500" spc="5" dirty="0">
                <a:solidFill>
                  <a:srgbClr val="231F20"/>
                </a:solidFill>
                <a:latin typeface="Microsoft Sans Serif"/>
                <a:cs typeface="Microsoft Sans Serif"/>
              </a:rPr>
              <a:t>, </a:t>
            </a:r>
            <a:r>
              <a:rPr sz="1500" spc="30" dirty="0">
                <a:solidFill>
                  <a:srgbClr val="231F20"/>
                </a:solidFill>
                <a:latin typeface="Trebuchet MS"/>
                <a:cs typeface="Trebuchet MS"/>
              </a:rPr>
              <a:t>повышая</a:t>
            </a:r>
            <a:r>
              <a:rPr sz="1500" spc="30" dirty="0">
                <a:solidFill>
                  <a:srgbClr val="231F20"/>
                </a:solidFill>
                <a:latin typeface="Microsoft Sans Serif"/>
                <a:cs typeface="Microsoft Sans Serif"/>
              </a:rPr>
              <a:t>, </a:t>
            </a:r>
            <a:r>
              <a:rPr sz="1500" dirty="0">
                <a:solidFill>
                  <a:srgbClr val="231F20"/>
                </a:solidFill>
                <a:latin typeface="Trebuchet MS"/>
                <a:cs typeface="Trebuchet MS"/>
              </a:rPr>
              <a:t>тем </a:t>
            </a:r>
            <a:r>
              <a:rPr sz="1500" spc="20" dirty="0">
                <a:solidFill>
                  <a:srgbClr val="231F20"/>
                </a:solidFill>
                <a:latin typeface="Trebuchet MS"/>
                <a:cs typeface="Trebuchet MS"/>
              </a:rPr>
              <a:t>самым</a:t>
            </a:r>
            <a:r>
              <a:rPr sz="1500" spc="20" dirty="0">
                <a:solidFill>
                  <a:srgbClr val="231F20"/>
                </a:solidFill>
                <a:latin typeface="Microsoft Sans Serif"/>
                <a:cs typeface="Microsoft Sans Serif"/>
              </a:rPr>
              <a:t>,</a:t>
            </a:r>
            <a:r>
              <a:rPr sz="1500" spc="2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500" spc="-20" dirty="0">
                <a:solidFill>
                  <a:srgbClr val="231F20"/>
                </a:solidFill>
                <a:latin typeface="Trebuchet MS"/>
                <a:cs typeface="Trebuchet MS"/>
              </a:rPr>
              <a:t>их </a:t>
            </a:r>
            <a:r>
              <a:rPr sz="1500" spc="5" dirty="0">
                <a:solidFill>
                  <a:srgbClr val="231F20"/>
                </a:solidFill>
                <a:latin typeface="Trebuchet MS"/>
                <a:cs typeface="Trebuchet MS"/>
              </a:rPr>
              <a:t>водо</a:t>
            </a:r>
            <a:r>
              <a:rPr sz="1500" spc="5" dirty="0">
                <a:solidFill>
                  <a:srgbClr val="231F20"/>
                </a:solidFill>
                <a:latin typeface="Microsoft Sans Serif"/>
                <a:cs typeface="Microsoft Sans Serif"/>
              </a:rPr>
              <a:t>- </a:t>
            </a:r>
            <a:r>
              <a:rPr sz="1500" spc="-20" dirty="0">
                <a:solidFill>
                  <a:srgbClr val="231F20"/>
                </a:solidFill>
                <a:latin typeface="Trebuchet MS"/>
                <a:cs typeface="Trebuchet MS"/>
              </a:rPr>
              <a:t>и </a:t>
            </a:r>
            <a:r>
              <a:rPr sz="1500" spc="-1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500" spc="5" dirty="0">
                <a:solidFill>
                  <a:srgbClr val="231F20"/>
                </a:solidFill>
                <a:latin typeface="Trebuchet MS"/>
                <a:cs typeface="Trebuchet MS"/>
              </a:rPr>
              <a:t>воздухопроницаемость</a:t>
            </a:r>
            <a:r>
              <a:rPr sz="1500" spc="5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endParaRPr sz="1500">
              <a:latin typeface="Microsoft Sans Serif"/>
              <a:cs typeface="Microsoft Sans Serif"/>
            </a:endParaRPr>
          </a:p>
          <a:p>
            <a:pPr>
              <a:lnSpc>
                <a:spcPct val="100000"/>
              </a:lnSpc>
              <a:buClr>
                <a:srgbClr val="231F20"/>
              </a:buClr>
              <a:buFont typeface="Microsoft Sans Serif"/>
              <a:buChar char="-"/>
            </a:pPr>
            <a:endParaRPr sz="1600">
              <a:latin typeface="Microsoft Sans Serif"/>
              <a:cs typeface="Microsoft Sans Serif"/>
            </a:endParaRPr>
          </a:p>
          <a:p>
            <a:pPr marL="118110" marR="709930" indent="-106045">
              <a:lnSpc>
                <a:spcPct val="133700"/>
              </a:lnSpc>
              <a:spcBef>
                <a:spcPts val="960"/>
              </a:spcBef>
              <a:buFont typeface="Microsoft Sans Serif"/>
              <a:buChar char="-"/>
              <a:tabLst>
                <a:tab pos="129539" algn="l"/>
              </a:tabLst>
            </a:pPr>
            <a:r>
              <a:rPr sz="1500" spc="5" dirty="0">
                <a:solidFill>
                  <a:srgbClr val="231F20"/>
                </a:solidFill>
                <a:latin typeface="Trebuchet MS"/>
                <a:cs typeface="Trebuchet MS"/>
              </a:rPr>
              <a:t>Противогололедные </a:t>
            </a:r>
            <a:r>
              <a:rPr sz="1500" spc="15" dirty="0">
                <a:solidFill>
                  <a:srgbClr val="231F20"/>
                </a:solidFill>
                <a:latin typeface="Trebuchet MS"/>
                <a:cs typeface="Trebuchet MS"/>
              </a:rPr>
              <a:t>материалы </a:t>
            </a:r>
            <a:r>
              <a:rPr sz="1500" spc="-5" dirty="0">
                <a:solidFill>
                  <a:srgbClr val="231F20"/>
                </a:solidFill>
                <a:latin typeface="Microsoft Sans Serif"/>
                <a:cs typeface="Microsoft Sans Serif"/>
              </a:rPr>
              <a:t>«ICEMIX» </a:t>
            </a:r>
            <a:r>
              <a:rPr sz="1500" spc="75" dirty="0">
                <a:solidFill>
                  <a:srgbClr val="231F20"/>
                </a:solidFill>
                <a:latin typeface="Microsoft Sans Serif"/>
                <a:cs typeface="Microsoft Sans Serif"/>
              </a:rPr>
              <a:t>(</a:t>
            </a:r>
            <a:r>
              <a:rPr sz="1500" spc="75" dirty="0">
                <a:solidFill>
                  <a:srgbClr val="231F20"/>
                </a:solidFill>
                <a:latin typeface="Trebuchet MS"/>
                <a:cs typeface="Trebuchet MS"/>
              </a:rPr>
              <a:t>АЙСМИКС</a:t>
            </a:r>
            <a:r>
              <a:rPr sz="1500" spc="75" dirty="0">
                <a:solidFill>
                  <a:srgbClr val="231F20"/>
                </a:solidFill>
                <a:latin typeface="Microsoft Sans Serif"/>
                <a:cs typeface="Microsoft Sans Serif"/>
              </a:rPr>
              <a:t>) </a:t>
            </a:r>
            <a:r>
              <a:rPr sz="1500" spc="-5" dirty="0">
                <a:solidFill>
                  <a:srgbClr val="231F20"/>
                </a:solidFill>
                <a:latin typeface="Trebuchet MS"/>
                <a:cs typeface="Trebuchet MS"/>
              </a:rPr>
              <a:t>пожаро</a:t>
            </a:r>
            <a:r>
              <a:rPr sz="1500" spc="-5" dirty="0">
                <a:solidFill>
                  <a:srgbClr val="231F20"/>
                </a:solidFill>
                <a:latin typeface="Microsoft Sans Serif"/>
                <a:cs typeface="Microsoft Sans Serif"/>
              </a:rPr>
              <a:t>- </a:t>
            </a:r>
            <a:r>
              <a:rPr sz="1500" spc="-20" dirty="0">
                <a:solidFill>
                  <a:srgbClr val="231F20"/>
                </a:solidFill>
                <a:latin typeface="Trebuchet MS"/>
                <a:cs typeface="Trebuchet MS"/>
              </a:rPr>
              <a:t>и </a:t>
            </a:r>
            <a:r>
              <a:rPr sz="1500" spc="10" dirty="0">
                <a:solidFill>
                  <a:srgbClr val="231F20"/>
                </a:solidFill>
                <a:latin typeface="Trebuchet MS"/>
                <a:cs typeface="Trebuchet MS"/>
              </a:rPr>
              <a:t>взрывобезопасны</a:t>
            </a:r>
            <a:r>
              <a:rPr sz="1500" spc="10" dirty="0">
                <a:solidFill>
                  <a:srgbClr val="231F20"/>
                </a:solidFill>
                <a:latin typeface="Microsoft Sans Serif"/>
                <a:cs typeface="Microsoft Sans Serif"/>
              </a:rPr>
              <a:t>, </a:t>
            </a:r>
            <a:r>
              <a:rPr sz="1500" dirty="0">
                <a:solidFill>
                  <a:srgbClr val="231F20"/>
                </a:solidFill>
                <a:latin typeface="Trebuchet MS"/>
                <a:cs typeface="Trebuchet MS"/>
              </a:rPr>
              <a:t>не </a:t>
            </a:r>
            <a:r>
              <a:rPr sz="1500" spc="-5" dirty="0">
                <a:solidFill>
                  <a:srgbClr val="231F20"/>
                </a:solidFill>
                <a:latin typeface="Trebuchet MS"/>
                <a:cs typeface="Trebuchet MS"/>
              </a:rPr>
              <a:t>содержат </a:t>
            </a:r>
            <a:r>
              <a:rPr sz="1500" spc="-44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500" spc="-10" dirty="0">
                <a:solidFill>
                  <a:srgbClr val="231F20"/>
                </a:solidFill>
                <a:latin typeface="Trebuchet MS"/>
                <a:cs typeface="Trebuchet MS"/>
              </a:rPr>
              <a:t>тяжелых</a:t>
            </a:r>
            <a:r>
              <a:rPr sz="1500" spc="-3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500" spc="-5" dirty="0">
                <a:solidFill>
                  <a:srgbClr val="231F20"/>
                </a:solidFill>
                <a:latin typeface="Trebuchet MS"/>
                <a:cs typeface="Trebuchet MS"/>
              </a:rPr>
              <a:t>примесей</a:t>
            </a:r>
            <a:r>
              <a:rPr sz="1500" spc="-4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500" spc="-20" dirty="0">
                <a:solidFill>
                  <a:srgbClr val="231F20"/>
                </a:solidFill>
                <a:latin typeface="Trebuchet MS"/>
                <a:cs typeface="Trebuchet MS"/>
              </a:rPr>
              <a:t>и</a:t>
            </a:r>
            <a:r>
              <a:rPr sz="1500" spc="-3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500" dirty="0">
                <a:solidFill>
                  <a:srgbClr val="231F20"/>
                </a:solidFill>
                <a:latin typeface="Trebuchet MS"/>
                <a:cs typeface="Trebuchet MS"/>
              </a:rPr>
              <a:t>не</a:t>
            </a:r>
            <a:r>
              <a:rPr sz="1500" spc="-3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500" dirty="0">
                <a:solidFill>
                  <a:srgbClr val="231F20"/>
                </a:solidFill>
                <a:latin typeface="Trebuchet MS"/>
                <a:cs typeface="Trebuchet MS"/>
              </a:rPr>
              <a:t>загрязняют</a:t>
            </a:r>
            <a:r>
              <a:rPr sz="1500" spc="-3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500" spc="5" dirty="0">
                <a:solidFill>
                  <a:srgbClr val="231F20"/>
                </a:solidFill>
                <a:latin typeface="Trebuchet MS"/>
                <a:cs typeface="Trebuchet MS"/>
              </a:rPr>
              <a:t>окружающую</a:t>
            </a:r>
            <a:r>
              <a:rPr sz="1500" spc="-3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500" spc="-30" dirty="0">
                <a:solidFill>
                  <a:srgbClr val="231F20"/>
                </a:solidFill>
                <a:latin typeface="Trebuchet MS"/>
                <a:cs typeface="Trebuchet MS"/>
              </a:rPr>
              <a:t>среду</a:t>
            </a:r>
            <a:r>
              <a:rPr sz="1500" spc="-3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endParaRPr sz="1500">
              <a:latin typeface="Microsoft Sans Serif"/>
              <a:cs typeface="Microsoft Sans Serif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190" y="567534"/>
            <a:ext cx="10692130" cy="459740"/>
          </a:xfrm>
          <a:custGeom>
            <a:avLst/>
            <a:gdLst/>
            <a:ahLst/>
            <a:cxnLst/>
            <a:rect l="l" t="t" r="r" b="b"/>
            <a:pathLst>
              <a:path w="10692130" h="459740">
                <a:moveTo>
                  <a:pt x="10692010" y="459723"/>
                </a:moveTo>
                <a:lnTo>
                  <a:pt x="10692010" y="0"/>
                </a:lnTo>
                <a:lnTo>
                  <a:pt x="0" y="0"/>
                </a:lnTo>
                <a:lnTo>
                  <a:pt x="0" y="459723"/>
                </a:lnTo>
                <a:lnTo>
                  <a:pt x="10692010" y="459723"/>
                </a:lnTo>
                <a:close/>
              </a:path>
            </a:pathLst>
          </a:custGeom>
          <a:solidFill>
            <a:srgbClr val="E3174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2857426" y="621628"/>
            <a:ext cx="4799965" cy="330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10" dirty="0"/>
              <a:t>ЭКОЛОГИЧНОСТЬ</a:t>
            </a:r>
            <a:r>
              <a:rPr spc="-35" dirty="0"/>
              <a:t> </a:t>
            </a:r>
            <a:r>
              <a:rPr dirty="0"/>
              <a:t>И</a:t>
            </a:r>
            <a:r>
              <a:rPr spc="-30" dirty="0"/>
              <a:t> </a:t>
            </a:r>
            <a:r>
              <a:rPr spc="-10" dirty="0"/>
              <a:t>БЕЗОПАСНОСТЬ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93316" y="1175018"/>
            <a:ext cx="5662295" cy="60375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6034">
              <a:lnSpc>
                <a:spcPct val="100000"/>
              </a:lnSpc>
              <a:spcBef>
                <a:spcPts val="100"/>
              </a:spcBef>
            </a:pPr>
            <a:r>
              <a:rPr sz="1500" b="1" spc="-5" dirty="0">
                <a:solidFill>
                  <a:srgbClr val="231F20"/>
                </a:solidFill>
                <a:latin typeface="Arial"/>
                <a:cs typeface="Arial"/>
              </a:rPr>
              <a:t>Характеристика:</a:t>
            </a:r>
            <a:endParaRPr sz="1500">
              <a:latin typeface="Arial"/>
              <a:cs typeface="Arial"/>
            </a:endParaRPr>
          </a:p>
          <a:p>
            <a:pPr marL="22225" marR="635635">
              <a:lnSpc>
                <a:spcPct val="117800"/>
              </a:lnSpc>
              <a:spcBef>
                <a:spcPts val="1115"/>
              </a:spcBef>
            </a:pPr>
            <a:r>
              <a:rPr sz="1400" spc="-10" dirty="0">
                <a:solidFill>
                  <a:srgbClr val="231F20"/>
                </a:solidFill>
                <a:latin typeface="Trebuchet MS"/>
                <a:cs typeface="Trebuchet MS"/>
              </a:rPr>
              <a:t>Твердый</a:t>
            </a:r>
            <a:r>
              <a:rPr sz="1400" spc="-4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400" spc="-5" dirty="0">
                <a:solidFill>
                  <a:srgbClr val="231F20"/>
                </a:solidFill>
                <a:latin typeface="Trebuchet MS"/>
                <a:cs typeface="Trebuchet MS"/>
              </a:rPr>
              <a:t>противогололедный</a:t>
            </a:r>
            <a:r>
              <a:rPr sz="1400" spc="-4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400" spc="10" dirty="0">
                <a:solidFill>
                  <a:srgbClr val="231F20"/>
                </a:solidFill>
                <a:latin typeface="Trebuchet MS"/>
                <a:cs typeface="Trebuchet MS"/>
              </a:rPr>
              <a:t>материал</a:t>
            </a:r>
            <a:r>
              <a:rPr sz="1400" spc="-4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400" spc="20" dirty="0">
                <a:solidFill>
                  <a:srgbClr val="231F20"/>
                </a:solidFill>
                <a:latin typeface="Trebuchet MS"/>
                <a:cs typeface="Trebuchet MS"/>
              </a:rPr>
              <a:t>в</a:t>
            </a:r>
            <a:r>
              <a:rPr sz="1400" spc="-4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400" spc="5" dirty="0">
                <a:solidFill>
                  <a:srgbClr val="231F20"/>
                </a:solidFill>
                <a:latin typeface="Trebuchet MS"/>
                <a:cs typeface="Trebuchet MS"/>
              </a:rPr>
              <a:t>виде</a:t>
            </a:r>
            <a:r>
              <a:rPr sz="1400" spc="-4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400" spc="10" dirty="0">
                <a:solidFill>
                  <a:srgbClr val="231F20"/>
                </a:solidFill>
                <a:latin typeface="Trebuchet MS"/>
                <a:cs typeface="Trebuchet MS"/>
              </a:rPr>
              <a:t>растворимых </a:t>
            </a:r>
            <a:r>
              <a:rPr sz="1400" spc="-409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400" spc="-10" dirty="0">
                <a:solidFill>
                  <a:srgbClr val="231F20"/>
                </a:solidFill>
                <a:latin typeface="Trebuchet MS"/>
                <a:cs typeface="Trebuchet MS"/>
              </a:rPr>
              <a:t>гранул</a:t>
            </a:r>
            <a:r>
              <a:rPr sz="1400" spc="-4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400" spc="25" dirty="0">
                <a:solidFill>
                  <a:srgbClr val="231F20"/>
                </a:solidFill>
                <a:latin typeface="Trebuchet MS"/>
                <a:cs typeface="Trebuchet MS"/>
              </a:rPr>
              <a:t>на</a:t>
            </a:r>
            <a:r>
              <a:rPr sz="1400" spc="-3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400" spc="10" dirty="0">
                <a:solidFill>
                  <a:srgbClr val="231F20"/>
                </a:solidFill>
                <a:latin typeface="Trebuchet MS"/>
                <a:cs typeface="Trebuchet MS"/>
              </a:rPr>
              <a:t>основе</a:t>
            </a:r>
            <a:r>
              <a:rPr sz="1400" spc="-3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400" dirty="0">
                <a:solidFill>
                  <a:srgbClr val="231F20"/>
                </a:solidFill>
                <a:latin typeface="Trebuchet MS"/>
                <a:cs typeface="Trebuchet MS"/>
              </a:rPr>
              <a:t>смеси</a:t>
            </a:r>
            <a:r>
              <a:rPr sz="1400" spc="-3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400" spc="5" dirty="0">
                <a:solidFill>
                  <a:srgbClr val="231F20"/>
                </a:solidFill>
                <a:latin typeface="Trebuchet MS"/>
                <a:cs typeface="Trebuchet MS"/>
              </a:rPr>
              <a:t>солей</a:t>
            </a:r>
            <a:r>
              <a:rPr sz="1400" spc="-3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400" spc="-5" dirty="0">
                <a:solidFill>
                  <a:srgbClr val="231F20"/>
                </a:solidFill>
                <a:latin typeface="Trebuchet MS"/>
                <a:cs typeface="Trebuchet MS"/>
              </a:rPr>
              <a:t>бескислородных</a:t>
            </a:r>
            <a:r>
              <a:rPr sz="1400" spc="-35" dirty="0">
                <a:solidFill>
                  <a:srgbClr val="231F20"/>
                </a:solidFill>
                <a:latin typeface="Trebuchet MS"/>
                <a:cs typeface="Trebuchet MS"/>
              </a:rPr>
              <a:t> кислот</a:t>
            </a:r>
            <a:r>
              <a:rPr sz="1400" spc="-35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endParaRPr sz="1400">
              <a:latin typeface="Microsoft Sans Serif"/>
              <a:cs typeface="Microsoft Sans Serif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1400">
              <a:latin typeface="Microsoft Sans Serif"/>
              <a:cs typeface="Microsoft Sans Serif"/>
            </a:endParaRPr>
          </a:p>
          <a:p>
            <a:pPr marL="26670">
              <a:lnSpc>
                <a:spcPct val="100000"/>
              </a:lnSpc>
            </a:pPr>
            <a:r>
              <a:rPr sz="1500" b="1" dirty="0">
                <a:solidFill>
                  <a:srgbClr val="231F20"/>
                </a:solidFill>
                <a:latin typeface="Arial"/>
                <a:cs typeface="Arial"/>
              </a:rPr>
              <a:t>Действие:</a:t>
            </a:r>
            <a:endParaRPr sz="15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1500">
              <a:latin typeface="Arial"/>
              <a:cs typeface="Arial"/>
            </a:endParaRPr>
          </a:p>
          <a:p>
            <a:pPr marL="26670" marR="5080">
              <a:lnSpc>
                <a:spcPct val="111100"/>
              </a:lnSpc>
            </a:pPr>
            <a:r>
              <a:rPr sz="1400" spc="-10" dirty="0">
                <a:solidFill>
                  <a:srgbClr val="231F20"/>
                </a:solidFill>
                <a:latin typeface="Trebuchet MS"/>
                <a:cs typeface="Trebuchet MS"/>
              </a:rPr>
              <a:t>Действует</a:t>
            </a:r>
            <a:r>
              <a:rPr sz="1400" spc="-3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400" spc="-10" dirty="0">
                <a:solidFill>
                  <a:srgbClr val="231F20"/>
                </a:solidFill>
                <a:latin typeface="Trebuchet MS"/>
                <a:cs typeface="Trebuchet MS"/>
              </a:rPr>
              <a:t>при</a:t>
            </a:r>
            <a:r>
              <a:rPr sz="1400" spc="-3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400" spc="-20" dirty="0">
                <a:solidFill>
                  <a:srgbClr val="231F20"/>
                </a:solidFill>
                <a:latin typeface="Trebuchet MS"/>
                <a:cs typeface="Trebuchet MS"/>
              </a:rPr>
              <a:t>контакте</a:t>
            </a:r>
            <a:r>
              <a:rPr sz="1400" spc="-3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400" spc="20" dirty="0">
                <a:solidFill>
                  <a:srgbClr val="231F20"/>
                </a:solidFill>
                <a:latin typeface="Trebuchet MS"/>
                <a:cs typeface="Trebuchet MS"/>
              </a:rPr>
              <a:t>со</a:t>
            </a:r>
            <a:r>
              <a:rPr sz="1400" spc="-3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400" spc="-15" dirty="0">
                <a:solidFill>
                  <a:srgbClr val="231F20"/>
                </a:solidFill>
                <a:latin typeface="Trebuchet MS"/>
                <a:cs typeface="Trebuchet MS"/>
              </a:rPr>
              <a:t>снегом</a:t>
            </a:r>
            <a:r>
              <a:rPr sz="1400" spc="-3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400" spc="-20" dirty="0">
                <a:solidFill>
                  <a:srgbClr val="231F20"/>
                </a:solidFill>
                <a:latin typeface="Trebuchet MS"/>
                <a:cs typeface="Trebuchet MS"/>
              </a:rPr>
              <a:t>и</a:t>
            </a:r>
            <a:r>
              <a:rPr sz="1400" spc="-3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400" spc="10" dirty="0">
                <a:solidFill>
                  <a:srgbClr val="231F20"/>
                </a:solidFill>
                <a:latin typeface="Trebuchet MS"/>
                <a:cs typeface="Trebuchet MS"/>
              </a:rPr>
              <a:t>льдом</a:t>
            </a:r>
            <a:r>
              <a:rPr sz="1400" spc="1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1400" spc="2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400" spc="25" dirty="0">
                <a:solidFill>
                  <a:srgbClr val="231F20"/>
                </a:solidFill>
                <a:latin typeface="Trebuchet MS"/>
                <a:cs typeface="Trebuchet MS"/>
              </a:rPr>
              <a:t>Эффективно</a:t>
            </a:r>
            <a:r>
              <a:rPr sz="1400" spc="-3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400" spc="10" dirty="0">
                <a:solidFill>
                  <a:srgbClr val="231F20"/>
                </a:solidFill>
                <a:latin typeface="Trebuchet MS"/>
                <a:cs typeface="Trebuchet MS"/>
              </a:rPr>
              <a:t>разрушает </a:t>
            </a:r>
            <a:r>
              <a:rPr sz="1400" spc="-409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400" dirty="0">
                <a:solidFill>
                  <a:srgbClr val="231F20"/>
                </a:solidFill>
                <a:latin typeface="Trebuchet MS"/>
                <a:cs typeface="Trebuchet MS"/>
              </a:rPr>
              <a:t>лед</a:t>
            </a:r>
            <a:r>
              <a:rPr sz="1400" dirty="0">
                <a:solidFill>
                  <a:srgbClr val="231F20"/>
                </a:solidFill>
                <a:latin typeface="Microsoft Sans Serif"/>
                <a:cs typeface="Microsoft Sans Serif"/>
              </a:rPr>
              <a:t>, </a:t>
            </a:r>
            <a:r>
              <a:rPr sz="1400" spc="-15" dirty="0">
                <a:solidFill>
                  <a:srgbClr val="231F20"/>
                </a:solidFill>
                <a:latin typeface="Trebuchet MS"/>
                <a:cs typeface="Trebuchet MS"/>
              </a:rPr>
              <a:t>снежный </a:t>
            </a:r>
            <a:r>
              <a:rPr sz="1400" spc="-5" dirty="0">
                <a:solidFill>
                  <a:srgbClr val="231F20"/>
                </a:solidFill>
                <a:latin typeface="Trebuchet MS"/>
                <a:cs typeface="Trebuchet MS"/>
              </a:rPr>
              <a:t>накат </a:t>
            </a:r>
            <a:r>
              <a:rPr sz="1400" spc="-20" dirty="0">
                <a:solidFill>
                  <a:srgbClr val="231F20"/>
                </a:solidFill>
                <a:latin typeface="Trebuchet MS"/>
                <a:cs typeface="Trebuchet MS"/>
              </a:rPr>
              <a:t>и </a:t>
            </a:r>
            <a:r>
              <a:rPr sz="1400" spc="10" dirty="0">
                <a:solidFill>
                  <a:srgbClr val="231F20"/>
                </a:solidFill>
                <a:latin typeface="Trebuchet MS"/>
                <a:cs typeface="Trebuchet MS"/>
              </a:rPr>
              <a:t>предотвращает образование </a:t>
            </a:r>
            <a:r>
              <a:rPr sz="1400" spc="5" dirty="0">
                <a:solidFill>
                  <a:srgbClr val="231F20"/>
                </a:solidFill>
                <a:latin typeface="Trebuchet MS"/>
                <a:cs typeface="Trebuchet MS"/>
              </a:rPr>
              <a:t>ледяной </a:t>
            </a:r>
            <a:r>
              <a:rPr sz="1400" spc="-35" dirty="0">
                <a:solidFill>
                  <a:srgbClr val="231F20"/>
                </a:solidFill>
                <a:latin typeface="Trebuchet MS"/>
                <a:cs typeface="Trebuchet MS"/>
              </a:rPr>
              <a:t>корки</a:t>
            </a:r>
            <a:r>
              <a:rPr sz="1400" spc="-35" dirty="0">
                <a:solidFill>
                  <a:srgbClr val="231F20"/>
                </a:solidFill>
                <a:latin typeface="Microsoft Sans Serif"/>
                <a:cs typeface="Microsoft Sans Serif"/>
              </a:rPr>
              <a:t>. </a:t>
            </a:r>
            <a:r>
              <a:rPr sz="1400" spc="-3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400" spc="20" dirty="0">
                <a:solidFill>
                  <a:srgbClr val="231F20"/>
                </a:solidFill>
                <a:latin typeface="Trebuchet MS"/>
                <a:cs typeface="Trebuchet MS"/>
              </a:rPr>
              <a:t>Разрушает </a:t>
            </a:r>
            <a:r>
              <a:rPr sz="1400" spc="10" dirty="0">
                <a:solidFill>
                  <a:srgbClr val="231F20"/>
                </a:solidFill>
                <a:latin typeface="Trebuchet MS"/>
                <a:cs typeface="Trebuchet MS"/>
              </a:rPr>
              <a:t>связь </a:t>
            </a:r>
            <a:r>
              <a:rPr sz="1400" spc="25" dirty="0">
                <a:solidFill>
                  <a:srgbClr val="231F20"/>
                </a:solidFill>
                <a:latin typeface="Trebuchet MS"/>
                <a:cs typeface="Trebuchet MS"/>
              </a:rPr>
              <a:t>льда </a:t>
            </a:r>
            <a:r>
              <a:rPr sz="1400" dirty="0">
                <a:solidFill>
                  <a:srgbClr val="231F20"/>
                </a:solidFill>
                <a:latin typeface="Trebuchet MS"/>
                <a:cs typeface="Trebuchet MS"/>
              </a:rPr>
              <a:t>с </a:t>
            </a:r>
            <a:r>
              <a:rPr sz="1400" spc="5" dirty="0">
                <a:solidFill>
                  <a:srgbClr val="231F20"/>
                </a:solidFill>
                <a:latin typeface="Trebuchet MS"/>
                <a:cs typeface="Trebuchet MS"/>
              </a:rPr>
              <a:t>поверхностью</a:t>
            </a:r>
            <a:r>
              <a:rPr sz="1400" spc="5" dirty="0">
                <a:solidFill>
                  <a:srgbClr val="231F20"/>
                </a:solidFill>
                <a:latin typeface="Microsoft Sans Serif"/>
                <a:cs typeface="Microsoft Sans Serif"/>
              </a:rPr>
              <a:t>, </a:t>
            </a:r>
            <a:r>
              <a:rPr sz="1400" spc="10" dirty="0">
                <a:solidFill>
                  <a:srgbClr val="231F20"/>
                </a:solidFill>
                <a:latin typeface="Trebuchet MS"/>
                <a:cs typeface="Trebuchet MS"/>
              </a:rPr>
              <a:t>после </a:t>
            </a:r>
            <a:r>
              <a:rPr sz="1400" spc="-30" dirty="0">
                <a:solidFill>
                  <a:srgbClr val="231F20"/>
                </a:solidFill>
                <a:latin typeface="Trebuchet MS"/>
                <a:cs typeface="Trebuchet MS"/>
              </a:rPr>
              <a:t>чего </a:t>
            </a:r>
            <a:r>
              <a:rPr sz="1400" dirty="0">
                <a:solidFill>
                  <a:srgbClr val="231F20"/>
                </a:solidFill>
                <a:latin typeface="Trebuchet MS"/>
                <a:cs typeface="Trebuchet MS"/>
              </a:rPr>
              <a:t>поверхность </a:t>
            </a:r>
            <a:r>
              <a:rPr sz="1400" spc="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400" spc="-30" dirty="0">
                <a:solidFill>
                  <a:srgbClr val="231F20"/>
                </a:solidFill>
                <a:latin typeface="Trebuchet MS"/>
                <a:cs typeface="Trebuchet MS"/>
              </a:rPr>
              <a:t>легко</a:t>
            </a:r>
            <a:r>
              <a:rPr sz="1400" spc="-4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400" spc="5" dirty="0">
                <a:solidFill>
                  <a:srgbClr val="231F20"/>
                </a:solidFill>
                <a:latin typeface="Trebuchet MS"/>
                <a:cs typeface="Trebuchet MS"/>
              </a:rPr>
              <a:t>очищается</a:t>
            </a:r>
            <a:r>
              <a:rPr sz="1400" spc="5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endParaRPr sz="1400">
              <a:latin typeface="Microsoft Sans Serif"/>
              <a:cs typeface="Microsoft Sans Serif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1750">
              <a:latin typeface="Microsoft Sans Serif"/>
              <a:cs typeface="Microsoft Sans Serif"/>
            </a:endParaRPr>
          </a:p>
          <a:p>
            <a:pPr marL="12700">
              <a:lnSpc>
                <a:spcPct val="100000"/>
              </a:lnSpc>
            </a:pPr>
            <a:r>
              <a:rPr sz="1500" b="1" spc="-10" dirty="0">
                <a:solidFill>
                  <a:srgbClr val="231F20"/>
                </a:solidFill>
                <a:latin typeface="Arial"/>
                <a:cs typeface="Arial"/>
              </a:rPr>
              <a:t>Необходимые</a:t>
            </a:r>
            <a:r>
              <a:rPr sz="1500" b="1" spc="-1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500" b="1" spc="-5" dirty="0">
                <a:solidFill>
                  <a:srgbClr val="231F20"/>
                </a:solidFill>
                <a:latin typeface="Arial"/>
                <a:cs typeface="Arial"/>
              </a:rPr>
              <a:t>инвентарь</a:t>
            </a:r>
            <a:r>
              <a:rPr sz="1500" b="1" spc="-1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500" b="1" dirty="0">
                <a:solidFill>
                  <a:srgbClr val="231F20"/>
                </a:solidFill>
                <a:latin typeface="Arial"/>
                <a:cs typeface="Arial"/>
              </a:rPr>
              <a:t>и</a:t>
            </a:r>
            <a:r>
              <a:rPr sz="1500" b="1" spc="-1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500" b="1" spc="-5" dirty="0">
                <a:solidFill>
                  <a:srgbClr val="231F20"/>
                </a:solidFill>
                <a:latin typeface="Arial"/>
                <a:cs typeface="Arial"/>
              </a:rPr>
              <a:t>техника:</a:t>
            </a:r>
            <a:endParaRPr sz="1500">
              <a:latin typeface="Arial"/>
              <a:cs typeface="Arial"/>
            </a:endParaRPr>
          </a:p>
          <a:p>
            <a:pPr marL="26034" marR="216535" indent="-635">
              <a:lnSpc>
                <a:spcPct val="116599"/>
              </a:lnSpc>
              <a:spcBef>
                <a:spcPts val="1370"/>
              </a:spcBef>
            </a:pPr>
            <a:r>
              <a:rPr sz="1400" dirty="0">
                <a:solidFill>
                  <a:srgbClr val="231F20"/>
                </a:solidFill>
                <a:latin typeface="Trebuchet MS"/>
                <a:cs typeface="Trebuchet MS"/>
              </a:rPr>
              <a:t>Противогололедный </a:t>
            </a:r>
            <a:r>
              <a:rPr sz="1400" spc="10" dirty="0">
                <a:solidFill>
                  <a:srgbClr val="231F20"/>
                </a:solidFill>
                <a:latin typeface="Trebuchet MS"/>
                <a:cs typeface="Trebuchet MS"/>
              </a:rPr>
              <a:t>материал </a:t>
            </a:r>
            <a:r>
              <a:rPr sz="1400" spc="-5" dirty="0">
                <a:solidFill>
                  <a:srgbClr val="231F20"/>
                </a:solidFill>
                <a:latin typeface="Microsoft Sans Serif"/>
                <a:cs typeface="Microsoft Sans Serif"/>
              </a:rPr>
              <a:t>«ICEMIX» </a:t>
            </a:r>
            <a:r>
              <a:rPr sz="1400" spc="70" dirty="0">
                <a:solidFill>
                  <a:srgbClr val="231F20"/>
                </a:solidFill>
                <a:latin typeface="Microsoft Sans Serif"/>
                <a:cs typeface="Microsoft Sans Serif"/>
              </a:rPr>
              <a:t>(</a:t>
            </a:r>
            <a:r>
              <a:rPr sz="1400" spc="70" dirty="0">
                <a:solidFill>
                  <a:srgbClr val="231F20"/>
                </a:solidFill>
                <a:latin typeface="Trebuchet MS"/>
                <a:cs typeface="Trebuchet MS"/>
              </a:rPr>
              <a:t>АЙСМИКС</a:t>
            </a:r>
            <a:r>
              <a:rPr sz="1400" spc="70" dirty="0">
                <a:solidFill>
                  <a:srgbClr val="231F20"/>
                </a:solidFill>
                <a:latin typeface="Microsoft Sans Serif"/>
                <a:cs typeface="Microsoft Sans Serif"/>
              </a:rPr>
              <a:t>) </a:t>
            </a:r>
            <a:r>
              <a:rPr sz="1400" spc="-25" dirty="0">
                <a:solidFill>
                  <a:srgbClr val="231F20"/>
                </a:solidFill>
                <a:latin typeface="Trebuchet MS"/>
                <a:cs typeface="Trebuchet MS"/>
              </a:rPr>
              <a:t>готов </a:t>
            </a:r>
            <a:r>
              <a:rPr sz="1400" spc="5" dirty="0">
                <a:solidFill>
                  <a:srgbClr val="231F20"/>
                </a:solidFill>
                <a:latin typeface="Trebuchet MS"/>
                <a:cs typeface="Trebuchet MS"/>
              </a:rPr>
              <a:t>сразу </a:t>
            </a:r>
            <a:r>
              <a:rPr sz="1400" spc="-409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400" spc="-110" dirty="0">
                <a:solidFill>
                  <a:srgbClr val="231F20"/>
                </a:solidFill>
                <a:latin typeface="Trebuchet MS"/>
                <a:cs typeface="Trebuchet MS"/>
              </a:rPr>
              <a:t>к </a:t>
            </a:r>
            <a:r>
              <a:rPr sz="1400" dirty="0">
                <a:solidFill>
                  <a:srgbClr val="231F20"/>
                </a:solidFill>
                <a:latin typeface="Trebuchet MS"/>
                <a:cs typeface="Trebuchet MS"/>
              </a:rPr>
              <a:t>применению </a:t>
            </a:r>
            <a:r>
              <a:rPr sz="1400" spc="-20" dirty="0">
                <a:solidFill>
                  <a:srgbClr val="231F20"/>
                </a:solidFill>
                <a:latin typeface="Trebuchet MS"/>
                <a:cs typeface="Trebuchet MS"/>
              </a:rPr>
              <a:t>и </a:t>
            </a:r>
            <a:r>
              <a:rPr sz="1400" dirty="0">
                <a:solidFill>
                  <a:srgbClr val="231F20"/>
                </a:solidFill>
                <a:latin typeface="Trebuchet MS"/>
                <a:cs typeface="Trebuchet MS"/>
              </a:rPr>
              <a:t>не </a:t>
            </a:r>
            <a:r>
              <a:rPr sz="1400" spc="-10" dirty="0">
                <a:solidFill>
                  <a:srgbClr val="231F20"/>
                </a:solidFill>
                <a:latin typeface="Trebuchet MS"/>
                <a:cs typeface="Trebuchet MS"/>
              </a:rPr>
              <a:t>требует </a:t>
            </a:r>
            <a:r>
              <a:rPr sz="1400" dirty="0">
                <a:solidFill>
                  <a:srgbClr val="231F20"/>
                </a:solidFill>
                <a:latin typeface="Trebuchet MS"/>
                <a:cs typeface="Trebuchet MS"/>
              </a:rPr>
              <a:t>дополнительных </a:t>
            </a:r>
            <a:r>
              <a:rPr sz="1400" spc="5" dirty="0">
                <a:solidFill>
                  <a:srgbClr val="231F20"/>
                </a:solidFill>
                <a:latin typeface="Trebuchet MS"/>
                <a:cs typeface="Trebuchet MS"/>
              </a:rPr>
              <a:t>расходов </a:t>
            </a:r>
            <a:r>
              <a:rPr sz="1400" spc="10" dirty="0">
                <a:solidFill>
                  <a:srgbClr val="231F20"/>
                </a:solidFill>
                <a:latin typeface="Trebuchet MS"/>
                <a:cs typeface="Trebuchet MS"/>
              </a:rPr>
              <a:t>по </a:t>
            </a:r>
            <a:r>
              <a:rPr sz="1400" spc="1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400" spc="-10" dirty="0">
                <a:solidFill>
                  <a:srgbClr val="231F20"/>
                </a:solidFill>
                <a:latin typeface="Trebuchet MS"/>
                <a:cs typeface="Trebuchet MS"/>
              </a:rPr>
              <a:t>приготовлению</a:t>
            </a:r>
            <a:r>
              <a:rPr sz="1400" spc="-4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400" dirty="0">
                <a:solidFill>
                  <a:srgbClr val="231F20"/>
                </a:solidFill>
                <a:latin typeface="Trebuchet MS"/>
                <a:cs typeface="Trebuchet MS"/>
              </a:rPr>
              <a:t>смеси</a:t>
            </a:r>
            <a:r>
              <a:rPr sz="1400" spc="-3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4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1400" spc="1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400" spc="10" dirty="0">
                <a:solidFill>
                  <a:srgbClr val="231F20"/>
                </a:solidFill>
                <a:latin typeface="Trebuchet MS"/>
                <a:cs typeface="Trebuchet MS"/>
              </a:rPr>
              <a:t>Для</a:t>
            </a:r>
            <a:r>
              <a:rPr sz="1400" spc="-3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400" spc="5" dirty="0">
                <a:solidFill>
                  <a:srgbClr val="231F20"/>
                </a:solidFill>
                <a:latin typeface="Trebuchet MS"/>
                <a:cs typeface="Trebuchet MS"/>
              </a:rPr>
              <a:t>использования</a:t>
            </a:r>
            <a:r>
              <a:rPr sz="1400" spc="-3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400" spc="-5" dirty="0">
                <a:solidFill>
                  <a:srgbClr val="231F20"/>
                </a:solidFill>
                <a:latin typeface="Trebuchet MS"/>
                <a:cs typeface="Trebuchet MS"/>
              </a:rPr>
              <a:t>реагентов</a:t>
            </a:r>
            <a:endParaRPr sz="1400">
              <a:latin typeface="Trebuchet MS"/>
              <a:cs typeface="Trebuchet MS"/>
            </a:endParaRPr>
          </a:p>
          <a:p>
            <a:pPr marL="26034" marR="489584">
              <a:lnSpc>
                <a:spcPct val="116599"/>
              </a:lnSpc>
            </a:pPr>
            <a:r>
              <a:rPr sz="1400" spc="-5" dirty="0">
                <a:solidFill>
                  <a:srgbClr val="231F20"/>
                </a:solidFill>
                <a:latin typeface="Microsoft Sans Serif"/>
                <a:cs typeface="Microsoft Sans Serif"/>
              </a:rPr>
              <a:t>«ICEMIX» </a:t>
            </a:r>
            <a:r>
              <a:rPr sz="1400" spc="70" dirty="0">
                <a:solidFill>
                  <a:srgbClr val="231F20"/>
                </a:solidFill>
                <a:latin typeface="Microsoft Sans Serif"/>
                <a:cs typeface="Microsoft Sans Serif"/>
              </a:rPr>
              <a:t>(</a:t>
            </a:r>
            <a:r>
              <a:rPr sz="1400" spc="70" dirty="0">
                <a:solidFill>
                  <a:srgbClr val="231F20"/>
                </a:solidFill>
                <a:latin typeface="Trebuchet MS"/>
                <a:cs typeface="Trebuchet MS"/>
              </a:rPr>
              <a:t>АЙСМИКС</a:t>
            </a:r>
            <a:r>
              <a:rPr sz="1400" spc="70" dirty="0">
                <a:solidFill>
                  <a:srgbClr val="231F20"/>
                </a:solidFill>
                <a:latin typeface="Microsoft Sans Serif"/>
                <a:cs typeface="Microsoft Sans Serif"/>
              </a:rPr>
              <a:t>) </a:t>
            </a:r>
            <a:r>
              <a:rPr sz="1400" dirty="0">
                <a:solidFill>
                  <a:srgbClr val="231F20"/>
                </a:solidFill>
                <a:latin typeface="Trebuchet MS"/>
                <a:cs typeface="Trebuchet MS"/>
              </a:rPr>
              <a:t>не </a:t>
            </a:r>
            <a:r>
              <a:rPr sz="1400" spc="-5" dirty="0">
                <a:solidFill>
                  <a:srgbClr val="231F20"/>
                </a:solidFill>
                <a:latin typeface="Trebuchet MS"/>
                <a:cs typeface="Trebuchet MS"/>
              </a:rPr>
              <a:t>требуется приобретения </a:t>
            </a:r>
            <a:r>
              <a:rPr sz="1400" spc="-10" dirty="0">
                <a:solidFill>
                  <a:srgbClr val="231F20"/>
                </a:solidFill>
                <a:latin typeface="Trebuchet MS"/>
                <a:cs typeface="Trebuchet MS"/>
              </a:rPr>
              <a:t>дорогой </a:t>
            </a:r>
            <a:r>
              <a:rPr sz="1400" spc="-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400" spc="10" dirty="0">
                <a:solidFill>
                  <a:srgbClr val="231F20"/>
                </a:solidFill>
                <a:latin typeface="Trebuchet MS"/>
                <a:cs typeface="Trebuchet MS"/>
              </a:rPr>
              <a:t>специальной </a:t>
            </a:r>
            <a:r>
              <a:rPr sz="1400" spc="-30" dirty="0">
                <a:solidFill>
                  <a:srgbClr val="231F20"/>
                </a:solidFill>
                <a:latin typeface="Trebuchet MS"/>
                <a:cs typeface="Trebuchet MS"/>
              </a:rPr>
              <a:t>техники</a:t>
            </a:r>
            <a:r>
              <a:rPr sz="1400" spc="-30" dirty="0">
                <a:solidFill>
                  <a:srgbClr val="231F20"/>
                </a:solidFill>
                <a:latin typeface="Microsoft Sans Serif"/>
                <a:cs typeface="Microsoft Sans Serif"/>
              </a:rPr>
              <a:t>, </a:t>
            </a:r>
            <a:r>
              <a:rPr sz="1400" spc="-10" dirty="0">
                <a:solidFill>
                  <a:srgbClr val="231F20"/>
                </a:solidFill>
                <a:latin typeface="Trebuchet MS"/>
                <a:cs typeface="Trebuchet MS"/>
              </a:rPr>
              <a:t>возможно </a:t>
            </a:r>
            <a:r>
              <a:rPr sz="1400" spc="5" dirty="0">
                <a:solidFill>
                  <a:srgbClr val="231F20"/>
                </a:solidFill>
                <a:latin typeface="Trebuchet MS"/>
                <a:cs typeface="Trebuchet MS"/>
              </a:rPr>
              <a:t>использование действующей </a:t>
            </a:r>
            <a:r>
              <a:rPr sz="1400" spc="-409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400" spc="-30" dirty="0">
                <a:solidFill>
                  <a:srgbClr val="231F20"/>
                </a:solidFill>
                <a:latin typeface="Trebuchet MS"/>
                <a:cs typeface="Trebuchet MS"/>
              </a:rPr>
              <a:t>техники</a:t>
            </a:r>
            <a:r>
              <a:rPr sz="1400" spc="-4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400" spc="5" dirty="0">
                <a:solidFill>
                  <a:srgbClr val="231F20"/>
                </a:solidFill>
                <a:latin typeface="Trebuchet MS"/>
                <a:cs typeface="Trebuchet MS"/>
              </a:rPr>
              <a:t>комунальных</a:t>
            </a:r>
            <a:r>
              <a:rPr sz="1400" spc="-3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400" dirty="0">
                <a:solidFill>
                  <a:srgbClr val="231F20"/>
                </a:solidFill>
                <a:latin typeface="Trebuchet MS"/>
                <a:cs typeface="Trebuchet MS"/>
              </a:rPr>
              <a:t>хозяйств</a:t>
            </a:r>
            <a:r>
              <a:rPr sz="14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endParaRPr sz="1400">
              <a:latin typeface="Microsoft Sans Serif"/>
              <a:cs typeface="Microsoft Sans Serif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1950">
              <a:latin typeface="Microsoft Sans Serif"/>
              <a:cs typeface="Microsoft Sans Serif"/>
            </a:endParaRPr>
          </a:p>
          <a:p>
            <a:pPr marL="17145">
              <a:lnSpc>
                <a:spcPct val="100000"/>
              </a:lnSpc>
              <a:spcBef>
                <a:spcPts val="5"/>
              </a:spcBef>
            </a:pPr>
            <a:r>
              <a:rPr sz="1500" b="1" spc="-5" dirty="0">
                <a:solidFill>
                  <a:srgbClr val="231F20"/>
                </a:solidFill>
                <a:latin typeface="Arial"/>
                <a:cs typeface="Arial"/>
              </a:rPr>
              <a:t>Способ</a:t>
            </a:r>
            <a:r>
              <a:rPr sz="1500" b="1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500" b="1" spc="-5" dirty="0">
                <a:solidFill>
                  <a:srgbClr val="231F20"/>
                </a:solidFill>
                <a:latin typeface="Arial"/>
                <a:cs typeface="Arial"/>
              </a:rPr>
              <a:t>примения:</a:t>
            </a:r>
            <a:endParaRPr sz="1500">
              <a:latin typeface="Arial"/>
              <a:cs typeface="Arial"/>
            </a:endParaRPr>
          </a:p>
          <a:p>
            <a:pPr marL="219710" indent="-198755">
              <a:lnSpc>
                <a:spcPct val="100000"/>
              </a:lnSpc>
              <a:spcBef>
                <a:spcPts val="1290"/>
              </a:spcBef>
              <a:buFont typeface="Microsoft Sans Serif"/>
              <a:buAutoNum type="arabicPeriod"/>
              <a:tabLst>
                <a:tab pos="220345" algn="l"/>
              </a:tabLst>
            </a:pPr>
            <a:r>
              <a:rPr sz="1400" spc="15" dirty="0">
                <a:solidFill>
                  <a:srgbClr val="231F20"/>
                </a:solidFill>
                <a:latin typeface="Trebuchet MS"/>
                <a:cs typeface="Trebuchet MS"/>
              </a:rPr>
              <a:t>Очистить</a:t>
            </a:r>
            <a:r>
              <a:rPr sz="1400" spc="-3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400" dirty="0">
                <a:solidFill>
                  <a:srgbClr val="231F20"/>
                </a:solidFill>
                <a:latin typeface="Trebuchet MS"/>
                <a:cs typeface="Trebuchet MS"/>
              </a:rPr>
              <a:t>поверхность</a:t>
            </a:r>
            <a:r>
              <a:rPr sz="1400" spc="-3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400" spc="-5" dirty="0">
                <a:solidFill>
                  <a:srgbClr val="231F20"/>
                </a:solidFill>
                <a:latin typeface="Trebuchet MS"/>
                <a:cs typeface="Trebuchet MS"/>
              </a:rPr>
              <a:t>от</a:t>
            </a:r>
            <a:r>
              <a:rPr sz="1400" spc="-3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400" spc="-5" dirty="0">
                <a:solidFill>
                  <a:srgbClr val="231F20"/>
                </a:solidFill>
                <a:latin typeface="Trebuchet MS"/>
                <a:cs typeface="Trebuchet MS"/>
              </a:rPr>
              <a:t>рыхлого</a:t>
            </a:r>
            <a:r>
              <a:rPr sz="1400" spc="-3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400" spc="-15" dirty="0">
                <a:solidFill>
                  <a:srgbClr val="231F20"/>
                </a:solidFill>
                <a:latin typeface="Trebuchet MS"/>
                <a:cs typeface="Trebuchet MS"/>
              </a:rPr>
              <a:t>снега</a:t>
            </a:r>
            <a:r>
              <a:rPr sz="1400" spc="-15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endParaRPr sz="1400">
              <a:latin typeface="Microsoft Sans Serif"/>
              <a:cs typeface="Microsoft Sans Serif"/>
            </a:endParaRPr>
          </a:p>
          <a:p>
            <a:pPr marL="219710" indent="-198755">
              <a:lnSpc>
                <a:spcPct val="100000"/>
              </a:lnSpc>
              <a:spcBef>
                <a:spcPts val="275"/>
              </a:spcBef>
              <a:buFont typeface="Microsoft Sans Serif"/>
              <a:buAutoNum type="arabicPeriod"/>
              <a:tabLst>
                <a:tab pos="220345" algn="l"/>
              </a:tabLst>
            </a:pPr>
            <a:r>
              <a:rPr sz="1400" spc="20" dirty="0">
                <a:solidFill>
                  <a:srgbClr val="231F20"/>
                </a:solidFill>
                <a:latin typeface="Trebuchet MS"/>
                <a:cs typeface="Trebuchet MS"/>
              </a:rPr>
              <a:t>Равномерно</a:t>
            </a:r>
            <a:r>
              <a:rPr sz="1400" spc="-2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400" spc="5" dirty="0">
                <a:solidFill>
                  <a:srgbClr val="231F20"/>
                </a:solidFill>
                <a:latin typeface="Trebuchet MS"/>
                <a:cs typeface="Trebuchet MS"/>
              </a:rPr>
              <a:t>нанести</a:t>
            </a:r>
            <a:r>
              <a:rPr sz="1400" spc="-2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400" dirty="0">
                <a:solidFill>
                  <a:srgbClr val="231F20"/>
                </a:solidFill>
                <a:latin typeface="Trebuchet MS"/>
                <a:cs typeface="Trebuchet MS"/>
              </a:rPr>
              <a:t>средство</a:t>
            </a:r>
            <a:r>
              <a:rPr sz="1400" spc="-2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400" spc="25" dirty="0">
                <a:solidFill>
                  <a:srgbClr val="231F20"/>
                </a:solidFill>
                <a:latin typeface="Trebuchet MS"/>
                <a:cs typeface="Trebuchet MS"/>
              </a:rPr>
              <a:t>на</a:t>
            </a:r>
            <a:r>
              <a:rPr sz="1400" spc="-2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400" spc="20" dirty="0">
                <a:solidFill>
                  <a:srgbClr val="231F20"/>
                </a:solidFill>
                <a:latin typeface="Trebuchet MS"/>
                <a:cs typeface="Trebuchet MS"/>
              </a:rPr>
              <a:t>обрабатываемую</a:t>
            </a:r>
            <a:r>
              <a:rPr sz="1400" spc="-2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400" dirty="0">
                <a:solidFill>
                  <a:srgbClr val="231F20"/>
                </a:solidFill>
                <a:latin typeface="Trebuchet MS"/>
                <a:cs typeface="Trebuchet MS"/>
              </a:rPr>
              <a:t>поверхность</a:t>
            </a:r>
            <a:r>
              <a:rPr sz="14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endParaRPr sz="1400">
              <a:latin typeface="Microsoft Sans Serif"/>
              <a:cs typeface="Microsoft Sans Serif"/>
            </a:endParaRPr>
          </a:p>
          <a:p>
            <a:pPr marL="219710" indent="-198755">
              <a:lnSpc>
                <a:spcPct val="100000"/>
              </a:lnSpc>
              <a:spcBef>
                <a:spcPts val="270"/>
              </a:spcBef>
              <a:buFont typeface="Microsoft Sans Serif"/>
              <a:buAutoNum type="arabicPeriod"/>
              <a:tabLst>
                <a:tab pos="220345" algn="l"/>
              </a:tabLst>
            </a:pPr>
            <a:r>
              <a:rPr sz="1400" spc="35" dirty="0">
                <a:solidFill>
                  <a:srgbClr val="231F20"/>
                </a:solidFill>
                <a:latin typeface="Trebuchet MS"/>
                <a:cs typeface="Trebuchet MS"/>
              </a:rPr>
              <a:t>После</a:t>
            </a:r>
            <a:r>
              <a:rPr sz="1400" spc="-3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400" spc="10" dirty="0">
                <a:solidFill>
                  <a:srgbClr val="231F20"/>
                </a:solidFill>
                <a:latin typeface="Trebuchet MS"/>
                <a:cs typeface="Trebuchet MS"/>
              </a:rPr>
              <a:t>разрушения</a:t>
            </a:r>
            <a:r>
              <a:rPr sz="1400" spc="-3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400" spc="20" dirty="0">
                <a:solidFill>
                  <a:srgbClr val="231F20"/>
                </a:solidFill>
                <a:latin typeface="Trebuchet MS"/>
                <a:cs typeface="Trebuchet MS"/>
              </a:rPr>
              <a:t>льда</a:t>
            </a:r>
            <a:r>
              <a:rPr sz="1400" spc="20" dirty="0">
                <a:solidFill>
                  <a:srgbClr val="231F20"/>
                </a:solidFill>
                <a:latin typeface="Microsoft Sans Serif"/>
                <a:cs typeface="Microsoft Sans Serif"/>
              </a:rPr>
              <a:t>, </a:t>
            </a:r>
            <a:r>
              <a:rPr sz="1400" dirty="0">
                <a:solidFill>
                  <a:srgbClr val="231F20"/>
                </a:solidFill>
                <a:latin typeface="Trebuchet MS"/>
                <a:cs typeface="Trebuchet MS"/>
              </a:rPr>
              <a:t>произвести</a:t>
            </a:r>
            <a:r>
              <a:rPr sz="1400" spc="-3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400" spc="-10" dirty="0">
                <a:solidFill>
                  <a:srgbClr val="231F20"/>
                </a:solidFill>
                <a:latin typeface="Trebuchet MS"/>
                <a:cs typeface="Trebuchet MS"/>
              </a:rPr>
              <a:t>механическую</a:t>
            </a:r>
            <a:r>
              <a:rPr sz="1400" spc="-3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400" spc="-35" dirty="0">
                <a:solidFill>
                  <a:srgbClr val="231F20"/>
                </a:solidFill>
                <a:latin typeface="Trebuchet MS"/>
                <a:cs typeface="Trebuchet MS"/>
              </a:rPr>
              <a:t>очистку</a:t>
            </a:r>
            <a:r>
              <a:rPr sz="1400" spc="-35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endParaRPr sz="1400">
              <a:latin typeface="Microsoft Sans Serif"/>
              <a:cs typeface="Microsoft Sans Serif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907956" y="1241822"/>
            <a:ext cx="3477219" cy="6060012"/>
          </a:xfrm>
          <a:prstGeom prst="rect">
            <a:avLst/>
          </a:prstGeom>
        </p:spPr>
      </p:pic>
      <p:sp>
        <p:nvSpPr>
          <p:cNvPr id="4" name="object 4"/>
          <p:cNvSpPr/>
          <p:nvPr/>
        </p:nvSpPr>
        <p:spPr>
          <a:xfrm>
            <a:off x="190" y="567534"/>
            <a:ext cx="10692130" cy="459740"/>
          </a:xfrm>
          <a:custGeom>
            <a:avLst/>
            <a:gdLst/>
            <a:ahLst/>
            <a:cxnLst/>
            <a:rect l="l" t="t" r="r" b="b"/>
            <a:pathLst>
              <a:path w="10692130" h="459740">
                <a:moveTo>
                  <a:pt x="10692010" y="459723"/>
                </a:moveTo>
                <a:lnTo>
                  <a:pt x="10692010" y="0"/>
                </a:lnTo>
                <a:lnTo>
                  <a:pt x="0" y="0"/>
                </a:lnTo>
                <a:lnTo>
                  <a:pt x="0" y="459723"/>
                </a:lnTo>
                <a:lnTo>
                  <a:pt x="10692010" y="459723"/>
                </a:lnTo>
                <a:close/>
              </a:path>
            </a:pathLst>
          </a:custGeom>
          <a:solidFill>
            <a:srgbClr val="E3174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1834656" y="628105"/>
            <a:ext cx="6738620" cy="330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МЕХАНИЗМ</a:t>
            </a:r>
            <a:r>
              <a:rPr spc="-15" dirty="0"/>
              <a:t> </a:t>
            </a:r>
            <a:r>
              <a:rPr spc="-10" dirty="0"/>
              <a:t>ВОЗДЕЙСТВИЯ</a:t>
            </a:r>
            <a:r>
              <a:rPr spc="-20" dirty="0"/>
              <a:t> </a:t>
            </a:r>
            <a:r>
              <a:rPr dirty="0"/>
              <a:t>/</a:t>
            </a:r>
            <a:r>
              <a:rPr spc="-15" dirty="0"/>
              <a:t> </a:t>
            </a:r>
            <a:r>
              <a:rPr spc="-10" dirty="0"/>
              <a:t>СПОСОБ</a:t>
            </a:r>
            <a:r>
              <a:rPr spc="-15" dirty="0"/>
              <a:t> </a:t>
            </a:r>
            <a:r>
              <a:rPr dirty="0"/>
              <a:t>ПРИМЕНЕНИЯ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57324" y="1396211"/>
            <a:ext cx="9385300" cy="1438275"/>
          </a:xfrm>
          <a:prstGeom prst="rect">
            <a:avLst/>
          </a:prstGeom>
        </p:spPr>
        <p:txBody>
          <a:bodyPr vert="horz" wrap="square" lIns="0" tIns="137160" rIns="0" bIns="0" rtlCol="0">
            <a:spAutoFit/>
          </a:bodyPr>
          <a:lstStyle/>
          <a:p>
            <a:pPr marL="128905" indent="-116839">
              <a:lnSpc>
                <a:spcPct val="100000"/>
              </a:lnSpc>
              <a:spcBef>
                <a:spcPts val="1080"/>
              </a:spcBef>
              <a:buFont typeface="Microsoft Sans Serif"/>
              <a:buChar char="-"/>
              <a:tabLst>
                <a:tab pos="129539" algn="l"/>
              </a:tabLst>
            </a:pPr>
            <a:r>
              <a:rPr sz="1500" spc="5" dirty="0">
                <a:solidFill>
                  <a:srgbClr val="231F20"/>
                </a:solidFill>
                <a:latin typeface="Trebuchet MS"/>
                <a:cs typeface="Trebuchet MS"/>
              </a:rPr>
              <a:t>Противогололедные</a:t>
            </a:r>
            <a:r>
              <a:rPr sz="1500" spc="-2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500" spc="15" dirty="0">
                <a:solidFill>
                  <a:srgbClr val="231F20"/>
                </a:solidFill>
                <a:latin typeface="Trebuchet MS"/>
                <a:cs typeface="Trebuchet MS"/>
              </a:rPr>
              <a:t>материалы</a:t>
            </a:r>
            <a:r>
              <a:rPr sz="1500" spc="-3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500" spc="-5" dirty="0">
                <a:solidFill>
                  <a:srgbClr val="231F20"/>
                </a:solidFill>
                <a:latin typeface="Microsoft Sans Serif"/>
                <a:cs typeface="Microsoft Sans Serif"/>
              </a:rPr>
              <a:t>«ICEMIX»</a:t>
            </a:r>
            <a:r>
              <a:rPr sz="1500" spc="2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500" spc="75" dirty="0">
                <a:solidFill>
                  <a:srgbClr val="231F20"/>
                </a:solidFill>
                <a:latin typeface="Microsoft Sans Serif"/>
                <a:cs typeface="Microsoft Sans Serif"/>
              </a:rPr>
              <a:t>(</a:t>
            </a:r>
            <a:r>
              <a:rPr sz="1500" spc="75" dirty="0">
                <a:solidFill>
                  <a:srgbClr val="231F20"/>
                </a:solidFill>
                <a:latin typeface="Trebuchet MS"/>
                <a:cs typeface="Trebuchet MS"/>
              </a:rPr>
              <a:t>АЙСМИКС</a:t>
            </a:r>
            <a:r>
              <a:rPr sz="1500" spc="75" dirty="0">
                <a:solidFill>
                  <a:srgbClr val="231F20"/>
                </a:solidFill>
                <a:latin typeface="Microsoft Sans Serif"/>
                <a:cs typeface="Microsoft Sans Serif"/>
              </a:rPr>
              <a:t>)</a:t>
            </a:r>
            <a:r>
              <a:rPr sz="1500" spc="2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500" spc="5" dirty="0">
                <a:solidFill>
                  <a:srgbClr val="231F20"/>
                </a:solidFill>
                <a:latin typeface="Trebuchet MS"/>
                <a:cs typeface="Trebuchet MS"/>
              </a:rPr>
              <a:t>начинают</a:t>
            </a:r>
            <a:r>
              <a:rPr sz="1500" spc="-2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500" spc="5" dirty="0">
                <a:solidFill>
                  <a:srgbClr val="231F20"/>
                </a:solidFill>
                <a:latin typeface="Trebuchet MS"/>
                <a:cs typeface="Trebuchet MS"/>
              </a:rPr>
              <a:t>действовать</a:t>
            </a:r>
            <a:r>
              <a:rPr sz="1500" spc="-2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500" spc="20" dirty="0">
                <a:solidFill>
                  <a:srgbClr val="231F20"/>
                </a:solidFill>
                <a:latin typeface="Trebuchet MS"/>
                <a:cs typeface="Trebuchet MS"/>
              </a:rPr>
              <a:t>в</a:t>
            </a:r>
            <a:r>
              <a:rPr sz="1500" spc="-2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500" spc="-10" dirty="0">
                <a:solidFill>
                  <a:srgbClr val="231F20"/>
                </a:solidFill>
                <a:latin typeface="Trebuchet MS"/>
                <a:cs typeface="Trebuchet MS"/>
              </a:rPr>
              <a:t>течение</a:t>
            </a:r>
            <a:r>
              <a:rPr sz="1500" spc="-2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500" spc="90" dirty="0">
                <a:solidFill>
                  <a:srgbClr val="231F20"/>
                </a:solidFill>
                <a:latin typeface="Microsoft Sans Serif"/>
                <a:cs typeface="Microsoft Sans Serif"/>
              </a:rPr>
              <a:t>3</a:t>
            </a:r>
            <a:r>
              <a:rPr sz="1500" spc="90" dirty="0">
                <a:solidFill>
                  <a:srgbClr val="231F20"/>
                </a:solidFill>
                <a:latin typeface="Trebuchet MS"/>
                <a:cs typeface="Trebuchet MS"/>
              </a:rPr>
              <a:t>–</a:t>
            </a:r>
            <a:r>
              <a:rPr sz="1500" spc="90" dirty="0">
                <a:solidFill>
                  <a:srgbClr val="231F20"/>
                </a:solidFill>
                <a:latin typeface="Microsoft Sans Serif"/>
                <a:cs typeface="Microsoft Sans Serif"/>
              </a:rPr>
              <a:t>5</a:t>
            </a:r>
            <a:r>
              <a:rPr sz="1500" spc="2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500" spc="-5" dirty="0">
                <a:solidFill>
                  <a:srgbClr val="231F20"/>
                </a:solidFill>
                <a:latin typeface="Trebuchet MS"/>
                <a:cs typeface="Trebuchet MS"/>
              </a:rPr>
              <a:t>минут</a:t>
            </a:r>
            <a:endParaRPr sz="1500">
              <a:latin typeface="Trebuchet MS"/>
              <a:cs typeface="Trebuchet MS"/>
            </a:endParaRPr>
          </a:p>
          <a:p>
            <a:pPr marL="128905" indent="-116839">
              <a:lnSpc>
                <a:spcPct val="100000"/>
              </a:lnSpc>
              <a:spcBef>
                <a:spcPts val="980"/>
              </a:spcBef>
              <a:buFont typeface="Microsoft Sans Serif"/>
              <a:buChar char="-"/>
              <a:tabLst>
                <a:tab pos="129539" algn="l"/>
              </a:tabLst>
            </a:pPr>
            <a:r>
              <a:rPr sz="1500" spc="15" dirty="0">
                <a:solidFill>
                  <a:srgbClr val="231F20"/>
                </a:solidFill>
                <a:latin typeface="Trebuchet MS"/>
                <a:cs typeface="Trebuchet MS"/>
              </a:rPr>
              <a:t>Молекулы</a:t>
            </a:r>
            <a:r>
              <a:rPr sz="1500" spc="-2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500" spc="-5" dirty="0">
                <a:solidFill>
                  <a:srgbClr val="231F20"/>
                </a:solidFill>
                <a:latin typeface="Trebuchet MS"/>
                <a:cs typeface="Trebuchet MS"/>
              </a:rPr>
              <a:t>реагента</a:t>
            </a:r>
            <a:r>
              <a:rPr sz="1500" spc="-2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500" spc="5" dirty="0">
                <a:solidFill>
                  <a:srgbClr val="231F20"/>
                </a:solidFill>
                <a:latin typeface="Trebuchet MS"/>
                <a:cs typeface="Trebuchet MS"/>
              </a:rPr>
              <a:t>начинают</a:t>
            </a:r>
            <a:r>
              <a:rPr sz="1500" spc="-2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500" spc="20" dirty="0">
                <a:solidFill>
                  <a:srgbClr val="231F20"/>
                </a:solidFill>
                <a:latin typeface="Trebuchet MS"/>
                <a:cs typeface="Trebuchet MS"/>
              </a:rPr>
              <a:t>быстро</a:t>
            </a:r>
            <a:r>
              <a:rPr sz="1500" spc="-2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500" spc="15" dirty="0">
                <a:solidFill>
                  <a:srgbClr val="231F20"/>
                </a:solidFill>
                <a:latin typeface="Trebuchet MS"/>
                <a:cs typeface="Trebuchet MS"/>
              </a:rPr>
              <a:t>плавить</a:t>
            </a:r>
            <a:r>
              <a:rPr sz="1500" spc="-2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500" spc="-10" dirty="0">
                <a:solidFill>
                  <a:srgbClr val="231F20"/>
                </a:solidFill>
                <a:latin typeface="Trebuchet MS"/>
                <a:cs typeface="Trebuchet MS"/>
              </a:rPr>
              <a:t>гололедную</a:t>
            </a:r>
            <a:r>
              <a:rPr sz="1500" spc="-2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500" spc="-35" dirty="0">
                <a:solidFill>
                  <a:srgbClr val="231F20"/>
                </a:solidFill>
                <a:latin typeface="Trebuchet MS"/>
                <a:cs typeface="Trebuchet MS"/>
              </a:rPr>
              <a:t>корку</a:t>
            </a:r>
            <a:r>
              <a:rPr sz="1500" spc="-2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500" spc="15" dirty="0">
                <a:solidFill>
                  <a:srgbClr val="231F20"/>
                </a:solidFill>
                <a:latin typeface="Trebuchet MS"/>
                <a:cs typeface="Trebuchet MS"/>
              </a:rPr>
              <a:t>до</a:t>
            </a:r>
            <a:r>
              <a:rPr sz="1500" spc="-2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500" dirty="0">
                <a:solidFill>
                  <a:srgbClr val="231F20"/>
                </a:solidFill>
                <a:latin typeface="Trebuchet MS"/>
                <a:cs typeface="Trebuchet MS"/>
              </a:rPr>
              <a:t>поверхности</a:t>
            </a:r>
            <a:r>
              <a:rPr sz="1500" spc="-2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500" dirty="0">
                <a:solidFill>
                  <a:srgbClr val="231F20"/>
                </a:solidFill>
                <a:latin typeface="Trebuchet MS"/>
                <a:cs typeface="Trebuchet MS"/>
              </a:rPr>
              <a:t>асфальтного</a:t>
            </a:r>
            <a:r>
              <a:rPr sz="1500" spc="-2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500" spc="-5" dirty="0">
                <a:solidFill>
                  <a:srgbClr val="231F20"/>
                </a:solidFill>
                <a:latin typeface="Trebuchet MS"/>
                <a:cs typeface="Trebuchet MS"/>
              </a:rPr>
              <a:t>покрытия</a:t>
            </a:r>
            <a:endParaRPr sz="1500">
              <a:latin typeface="Trebuchet MS"/>
              <a:cs typeface="Trebuchet MS"/>
            </a:endParaRPr>
          </a:p>
          <a:p>
            <a:pPr marL="65405" marR="421640" indent="-53340">
              <a:lnSpc>
                <a:spcPct val="154500"/>
              </a:lnSpc>
              <a:buFont typeface="Microsoft Sans Serif"/>
              <a:buChar char="-"/>
              <a:tabLst>
                <a:tab pos="129539" algn="l"/>
              </a:tabLst>
            </a:pPr>
            <a:r>
              <a:rPr sz="1500" spc="145" dirty="0">
                <a:solidFill>
                  <a:srgbClr val="231F20"/>
                </a:solidFill>
                <a:latin typeface="Trebuchet MS"/>
                <a:cs typeface="Trebuchet MS"/>
              </a:rPr>
              <a:t>В</a:t>
            </a:r>
            <a:r>
              <a:rPr sz="1500" spc="-2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500" spc="-15" dirty="0">
                <a:solidFill>
                  <a:srgbClr val="231F20"/>
                </a:solidFill>
                <a:latin typeface="Trebuchet MS"/>
                <a:cs typeface="Trebuchet MS"/>
              </a:rPr>
              <a:t>результате</a:t>
            </a:r>
            <a:r>
              <a:rPr sz="1500" spc="-15" dirty="0">
                <a:solidFill>
                  <a:srgbClr val="231F20"/>
                </a:solidFill>
                <a:latin typeface="Microsoft Sans Serif"/>
                <a:cs typeface="Microsoft Sans Serif"/>
              </a:rPr>
              <a:t>,</a:t>
            </a:r>
            <a:r>
              <a:rPr sz="1500" spc="2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500" spc="10" dirty="0">
                <a:solidFill>
                  <a:srgbClr val="231F20"/>
                </a:solidFill>
                <a:latin typeface="Trebuchet MS"/>
                <a:cs typeface="Trebuchet MS"/>
              </a:rPr>
              <a:t>образуются</a:t>
            </a:r>
            <a:r>
              <a:rPr sz="1500" spc="-2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500" spc="-15" dirty="0">
                <a:solidFill>
                  <a:srgbClr val="231F20"/>
                </a:solidFill>
                <a:latin typeface="Trebuchet MS"/>
                <a:cs typeface="Trebuchet MS"/>
              </a:rPr>
              <a:t>участки</a:t>
            </a:r>
            <a:r>
              <a:rPr sz="1500" spc="-2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500" spc="10" dirty="0">
                <a:solidFill>
                  <a:srgbClr val="231F20"/>
                </a:solidFill>
                <a:latin typeface="Trebuchet MS"/>
                <a:cs typeface="Trebuchet MS"/>
              </a:rPr>
              <a:t>таяния</a:t>
            </a:r>
            <a:r>
              <a:rPr sz="1500" spc="-2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500" spc="-20" dirty="0">
                <a:solidFill>
                  <a:srgbClr val="231F20"/>
                </a:solidFill>
                <a:latin typeface="Trebuchet MS"/>
                <a:cs typeface="Trebuchet MS"/>
              </a:rPr>
              <a:t>и</a:t>
            </a:r>
            <a:r>
              <a:rPr sz="1500" spc="-2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500" spc="5" dirty="0">
                <a:solidFill>
                  <a:srgbClr val="231F20"/>
                </a:solidFill>
                <a:latin typeface="Trebuchet MS"/>
                <a:cs typeface="Trebuchet MS"/>
              </a:rPr>
              <a:t>отслоения</a:t>
            </a:r>
            <a:r>
              <a:rPr sz="1500" spc="-2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500" spc="5" dirty="0">
                <a:solidFill>
                  <a:srgbClr val="231F20"/>
                </a:solidFill>
                <a:latin typeface="Trebuchet MS"/>
                <a:cs typeface="Trebuchet MS"/>
              </a:rPr>
              <a:t>ледяной</a:t>
            </a:r>
            <a:r>
              <a:rPr sz="1500" spc="-2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500" spc="-40" dirty="0">
                <a:solidFill>
                  <a:srgbClr val="231F20"/>
                </a:solidFill>
                <a:latin typeface="Trebuchet MS"/>
                <a:cs typeface="Trebuchet MS"/>
              </a:rPr>
              <a:t>корки</a:t>
            </a:r>
            <a:r>
              <a:rPr sz="1500" spc="-40" dirty="0">
                <a:solidFill>
                  <a:srgbClr val="231F20"/>
                </a:solidFill>
                <a:latin typeface="Microsoft Sans Serif"/>
                <a:cs typeface="Microsoft Sans Serif"/>
              </a:rPr>
              <a:t>,</a:t>
            </a:r>
            <a:r>
              <a:rPr sz="1500" spc="2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500" spc="10" dirty="0">
                <a:solidFill>
                  <a:srgbClr val="231F20"/>
                </a:solidFill>
                <a:latin typeface="Trebuchet MS"/>
                <a:cs typeface="Trebuchet MS"/>
              </a:rPr>
              <a:t>после</a:t>
            </a:r>
            <a:r>
              <a:rPr sz="1500" spc="-2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500" spc="-30" dirty="0">
                <a:solidFill>
                  <a:srgbClr val="231F20"/>
                </a:solidFill>
                <a:latin typeface="Trebuchet MS"/>
                <a:cs typeface="Trebuchet MS"/>
              </a:rPr>
              <a:t>чего</a:t>
            </a:r>
            <a:r>
              <a:rPr sz="1500" spc="-2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500" spc="10" dirty="0">
                <a:solidFill>
                  <a:srgbClr val="231F20"/>
                </a:solidFill>
                <a:latin typeface="Trebuchet MS"/>
                <a:cs typeface="Trebuchet MS"/>
              </a:rPr>
              <a:t>разрушенный</a:t>
            </a:r>
            <a:r>
              <a:rPr sz="1500" spc="-2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500" spc="5" dirty="0">
                <a:solidFill>
                  <a:srgbClr val="231F20"/>
                </a:solidFill>
                <a:latin typeface="Trebuchet MS"/>
                <a:cs typeface="Trebuchet MS"/>
              </a:rPr>
              <a:t>лед </a:t>
            </a:r>
            <a:r>
              <a:rPr sz="1500" spc="-434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500" spc="-30" dirty="0">
                <a:solidFill>
                  <a:srgbClr val="231F20"/>
                </a:solidFill>
                <a:latin typeface="Trebuchet MS"/>
                <a:cs typeface="Trebuchet MS"/>
              </a:rPr>
              <a:t>легко</a:t>
            </a:r>
            <a:r>
              <a:rPr sz="1500" spc="-4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500" spc="5" dirty="0">
                <a:solidFill>
                  <a:srgbClr val="231F20"/>
                </a:solidFill>
                <a:latin typeface="Trebuchet MS"/>
                <a:cs typeface="Trebuchet MS"/>
              </a:rPr>
              <a:t>убирается</a:t>
            </a:r>
            <a:r>
              <a:rPr sz="1500" spc="-3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500" spc="5" dirty="0">
                <a:solidFill>
                  <a:srgbClr val="231F20"/>
                </a:solidFill>
                <a:latin typeface="Trebuchet MS"/>
                <a:cs typeface="Trebuchet MS"/>
              </a:rPr>
              <a:t>механизированным</a:t>
            </a:r>
            <a:r>
              <a:rPr sz="1500" spc="-3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500" spc="15" dirty="0">
                <a:solidFill>
                  <a:srgbClr val="231F20"/>
                </a:solidFill>
                <a:latin typeface="Trebuchet MS"/>
                <a:cs typeface="Trebuchet MS"/>
              </a:rPr>
              <a:t>способом</a:t>
            </a:r>
            <a:r>
              <a:rPr sz="1500" spc="15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endParaRPr sz="1500">
              <a:latin typeface="Microsoft Sans Serif"/>
              <a:cs typeface="Microsoft Sans Serif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992936" y="6106741"/>
            <a:ext cx="2096135" cy="254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500" spc="45" dirty="0">
                <a:solidFill>
                  <a:srgbClr val="231F20"/>
                </a:solidFill>
                <a:latin typeface="Trebuchet MS"/>
                <a:cs typeface="Trebuchet MS"/>
              </a:rPr>
              <a:t>Сразу</a:t>
            </a:r>
            <a:r>
              <a:rPr sz="1500" spc="-6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500" spc="10" dirty="0">
                <a:solidFill>
                  <a:srgbClr val="231F20"/>
                </a:solidFill>
                <a:latin typeface="Trebuchet MS"/>
                <a:cs typeface="Trebuchet MS"/>
              </a:rPr>
              <a:t>после</a:t>
            </a:r>
            <a:r>
              <a:rPr sz="1500" spc="-5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500" dirty="0">
                <a:solidFill>
                  <a:srgbClr val="231F20"/>
                </a:solidFill>
                <a:latin typeface="Trebuchet MS"/>
                <a:cs typeface="Trebuchet MS"/>
              </a:rPr>
              <a:t>обработки</a:t>
            </a:r>
            <a:endParaRPr sz="1500">
              <a:latin typeface="Trebuchet MS"/>
              <a:cs typeface="Trebuchet MS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7800446" y="6104074"/>
            <a:ext cx="1515110" cy="467359"/>
          </a:xfrm>
          <a:prstGeom prst="rect">
            <a:avLst/>
          </a:prstGeom>
        </p:spPr>
        <p:txBody>
          <a:bodyPr vert="horz" wrap="square" lIns="0" tIns="32384" rIns="0" bIns="0" rtlCol="0">
            <a:spAutoFit/>
          </a:bodyPr>
          <a:lstStyle/>
          <a:p>
            <a:pPr marL="12700" marR="5080">
              <a:lnSpc>
                <a:spcPts val="1680"/>
              </a:lnSpc>
              <a:spcBef>
                <a:spcPts val="254"/>
              </a:spcBef>
            </a:pPr>
            <a:r>
              <a:rPr sz="1500" spc="20" dirty="0">
                <a:solidFill>
                  <a:srgbClr val="231F20"/>
                </a:solidFill>
                <a:latin typeface="Trebuchet MS"/>
                <a:cs typeface="Trebuchet MS"/>
              </a:rPr>
              <a:t>Через </a:t>
            </a:r>
            <a:r>
              <a:rPr sz="1500" spc="-5" dirty="0">
                <a:solidFill>
                  <a:srgbClr val="231F20"/>
                </a:solidFill>
                <a:latin typeface="Microsoft Sans Serif"/>
                <a:cs typeface="Microsoft Sans Serif"/>
              </a:rPr>
              <a:t>2 </a:t>
            </a:r>
            <a:r>
              <a:rPr sz="1500" spc="25" dirty="0">
                <a:solidFill>
                  <a:srgbClr val="231F20"/>
                </a:solidFill>
                <a:latin typeface="Trebuchet MS"/>
                <a:cs typeface="Trebuchet MS"/>
              </a:rPr>
              <a:t>часа </a:t>
            </a:r>
            <a:r>
              <a:rPr sz="1500" spc="3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500" spc="10" dirty="0">
                <a:solidFill>
                  <a:srgbClr val="231F20"/>
                </a:solidFill>
                <a:latin typeface="Trebuchet MS"/>
                <a:cs typeface="Trebuchet MS"/>
              </a:rPr>
              <a:t>после</a:t>
            </a:r>
            <a:r>
              <a:rPr sz="1500" spc="-9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500" dirty="0">
                <a:solidFill>
                  <a:srgbClr val="231F20"/>
                </a:solidFill>
                <a:latin typeface="Trebuchet MS"/>
                <a:cs typeface="Trebuchet MS"/>
              </a:rPr>
              <a:t>обработки</a:t>
            </a:r>
            <a:endParaRPr sz="1500">
              <a:latin typeface="Trebuchet MS"/>
              <a:cs typeface="Trebuchet MS"/>
            </a:endParaRPr>
          </a:p>
        </p:txBody>
      </p:sp>
      <p:pic>
        <p:nvPicPr>
          <p:cNvPr id="5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156551" y="3112647"/>
            <a:ext cx="2797920" cy="2797908"/>
          </a:xfrm>
          <a:prstGeom prst="rect">
            <a:avLst/>
          </a:prstGeom>
        </p:spPr>
      </p:pic>
      <p:pic>
        <p:nvPicPr>
          <p:cNvPr id="6" name="object 6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37902" y="3109508"/>
            <a:ext cx="2797908" cy="2804184"/>
          </a:xfrm>
          <a:prstGeom prst="rect">
            <a:avLst/>
          </a:prstGeom>
        </p:spPr>
      </p:pic>
      <p:pic>
        <p:nvPicPr>
          <p:cNvPr id="7" name="object 7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3934907" y="3112647"/>
            <a:ext cx="2797981" cy="2797944"/>
          </a:xfrm>
          <a:prstGeom prst="rect">
            <a:avLst/>
          </a:prstGeom>
        </p:spPr>
      </p:pic>
      <p:sp>
        <p:nvSpPr>
          <p:cNvPr id="8" name="object 8"/>
          <p:cNvSpPr txBox="1"/>
          <p:nvPr/>
        </p:nvSpPr>
        <p:spPr>
          <a:xfrm>
            <a:off x="4578772" y="6104083"/>
            <a:ext cx="1515110" cy="467359"/>
          </a:xfrm>
          <a:prstGeom prst="rect">
            <a:avLst/>
          </a:prstGeom>
        </p:spPr>
        <p:txBody>
          <a:bodyPr vert="horz" wrap="square" lIns="0" tIns="32384" rIns="0" bIns="0" rtlCol="0">
            <a:spAutoFit/>
          </a:bodyPr>
          <a:lstStyle/>
          <a:p>
            <a:pPr marL="12700" marR="5080">
              <a:lnSpc>
                <a:spcPts val="1680"/>
              </a:lnSpc>
              <a:spcBef>
                <a:spcPts val="254"/>
              </a:spcBef>
            </a:pPr>
            <a:r>
              <a:rPr sz="1500" spc="20" dirty="0">
                <a:solidFill>
                  <a:srgbClr val="231F20"/>
                </a:solidFill>
                <a:latin typeface="Trebuchet MS"/>
                <a:cs typeface="Trebuchet MS"/>
              </a:rPr>
              <a:t>Через </a:t>
            </a:r>
            <a:r>
              <a:rPr sz="1500" spc="-5" dirty="0">
                <a:solidFill>
                  <a:srgbClr val="231F20"/>
                </a:solidFill>
                <a:latin typeface="Microsoft Sans Serif"/>
                <a:cs typeface="Microsoft Sans Serif"/>
              </a:rPr>
              <a:t>30 </a:t>
            </a:r>
            <a:r>
              <a:rPr sz="1500" spc="-5" dirty="0">
                <a:solidFill>
                  <a:srgbClr val="231F20"/>
                </a:solidFill>
                <a:latin typeface="Trebuchet MS"/>
                <a:cs typeface="Trebuchet MS"/>
              </a:rPr>
              <a:t>минут </a:t>
            </a:r>
            <a:r>
              <a:rPr sz="150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500" spc="10" dirty="0">
                <a:solidFill>
                  <a:srgbClr val="231F20"/>
                </a:solidFill>
                <a:latin typeface="Trebuchet MS"/>
                <a:cs typeface="Trebuchet MS"/>
              </a:rPr>
              <a:t>после</a:t>
            </a:r>
            <a:r>
              <a:rPr sz="1500" spc="-9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500" dirty="0">
                <a:solidFill>
                  <a:srgbClr val="231F20"/>
                </a:solidFill>
                <a:latin typeface="Trebuchet MS"/>
                <a:cs typeface="Trebuchet MS"/>
              </a:rPr>
              <a:t>обработки</a:t>
            </a:r>
            <a:endParaRPr sz="1500">
              <a:latin typeface="Trebuchet MS"/>
              <a:cs typeface="Trebuchet MS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4298190" y="6811434"/>
            <a:ext cx="2089150" cy="254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500" spc="35" dirty="0">
                <a:solidFill>
                  <a:srgbClr val="231F20"/>
                </a:solidFill>
                <a:latin typeface="Trebuchet MS"/>
                <a:cs typeface="Trebuchet MS"/>
              </a:rPr>
              <a:t>При</a:t>
            </a:r>
            <a:r>
              <a:rPr sz="1500" spc="-7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500" spc="10" dirty="0">
                <a:solidFill>
                  <a:srgbClr val="231F20"/>
                </a:solidFill>
                <a:latin typeface="Trebuchet MS"/>
                <a:cs typeface="Trebuchet MS"/>
              </a:rPr>
              <a:t>температура</a:t>
            </a:r>
            <a:r>
              <a:rPr sz="1500" spc="-7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500" spc="15" dirty="0">
                <a:solidFill>
                  <a:srgbClr val="231F20"/>
                </a:solidFill>
                <a:latin typeface="Microsoft Sans Serif"/>
                <a:cs typeface="Microsoft Sans Serif"/>
              </a:rPr>
              <a:t>-11°</a:t>
            </a:r>
            <a:r>
              <a:rPr sz="1500" spc="15" dirty="0">
                <a:solidFill>
                  <a:srgbClr val="231F20"/>
                </a:solidFill>
                <a:latin typeface="Trebuchet MS"/>
                <a:cs typeface="Trebuchet MS"/>
              </a:rPr>
              <a:t>С</a:t>
            </a:r>
            <a:endParaRPr sz="1500">
              <a:latin typeface="Trebuchet MS"/>
              <a:cs typeface="Trebuchet MS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190" y="567534"/>
            <a:ext cx="10692130" cy="459740"/>
          </a:xfrm>
          <a:custGeom>
            <a:avLst/>
            <a:gdLst/>
            <a:ahLst/>
            <a:cxnLst/>
            <a:rect l="l" t="t" r="r" b="b"/>
            <a:pathLst>
              <a:path w="10692130" h="459740">
                <a:moveTo>
                  <a:pt x="10692010" y="459723"/>
                </a:moveTo>
                <a:lnTo>
                  <a:pt x="10692010" y="0"/>
                </a:lnTo>
                <a:lnTo>
                  <a:pt x="0" y="0"/>
                </a:lnTo>
                <a:lnTo>
                  <a:pt x="0" y="459723"/>
                </a:lnTo>
                <a:lnTo>
                  <a:pt x="10692010" y="459723"/>
                </a:lnTo>
                <a:close/>
              </a:path>
            </a:pathLst>
          </a:custGeom>
          <a:solidFill>
            <a:srgbClr val="E3174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>
            <a:spLocks noGrp="1"/>
          </p:cNvSpPr>
          <p:nvPr>
            <p:ph type="title"/>
          </p:nvPr>
        </p:nvSpPr>
        <p:spPr>
          <a:xfrm>
            <a:off x="3184870" y="621247"/>
            <a:ext cx="4171950" cy="330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10" dirty="0"/>
              <a:t>ДЕЙСТВИЕ</a:t>
            </a:r>
            <a:r>
              <a:rPr spc="-20" dirty="0"/>
              <a:t> </a:t>
            </a:r>
            <a:r>
              <a:rPr dirty="0"/>
              <a:t>«ICEMIX»</a:t>
            </a:r>
            <a:r>
              <a:rPr spc="-15" dirty="0"/>
              <a:t> </a:t>
            </a:r>
            <a:r>
              <a:rPr spc="-10" dirty="0"/>
              <a:t>(АЙСМИКС)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83135" y="546700"/>
            <a:ext cx="10111105" cy="6777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82880" algn="ctr">
              <a:lnSpc>
                <a:spcPts val="1855"/>
              </a:lnSpc>
              <a:spcBef>
                <a:spcPts val="100"/>
              </a:spcBef>
            </a:pPr>
            <a:r>
              <a:rPr sz="1600" b="1" spc="-10" dirty="0">
                <a:solidFill>
                  <a:srgbClr val="FFFFFF"/>
                </a:solidFill>
                <a:latin typeface="Arial"/>
                <a:cs typeface="Arial"/>
              </a:rPr>
              <a:t>ПРЕИМУЩЕСТВО</a:t>
            </a:r>
            <a:r>
              <a:rPr sz="1600" b="1" spc="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b="1" spc="-15" dirty="0">
                <a:solidFill>
                  <a:srgbClr val="FFFFFF"/>
                </a:solidFill>
                <a:latin typeface="Arial"/>
                <a:cs typeface="Arial"/>
              </a:rPr>
              <a:t>ПРОТИВОГОЛОЛЕДНЫХ</a:t>
            </a:r>
            <a:r>
              <a:rPr sz="1600" b="1" spc="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b="1" spc="-10" dirty="0">
                <a:solidFill>
                  <a:srgbClr val="FFFFFF"/>
                </a:solidFill>
                <a:latin typeface="Arial"/>
                <a:cs typeface="Arial"/>
              </a:rPr>
              <a:t>МАТЕРИАЛОВ</a:t>
            </a:r>
            <a:r>
              <a:rPr sz="1600" b="1" spc="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b="1" spc="-5" dirty="0">
                <a:solidFill>
                  <a:srgbClr val="FFFFFF"/>
                </a:solidFill>
                <a:latin typeface="Arial"/>
                <a:cs typeface="Arial"/>
              </a:rPr>
              <a:t>«ICEMIX»</a:t>
            </a:r>
            <a:r>
              <a:rPr sz="1600" b="1" spc="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b="1" spc="-10" dirty="0">
                <a:solidFill>
                  <a:srgbClr val="FFFFFF"/>
                </a:solidFill>
                <a:latin typeface="Arial"/>
                <a:cs typeface="Arial"/>
              </a:rPr>
              <a:t>(АЙСМИКС)</a:t>
            </a:r>
            <a:endParaRPr sz="1600">
              <a:latin typeface="Arial"/>
              <a:cs typeface="Arial"/>
            </a:endParaRPr>
          </a:p>
          <a:p>
            <a:pPr marL="182880" algn="ctr">
              <a:lnSpc>
                <a:spcPts val="1855"/>
              </a:lnSpc>
            </a:pPr>
            <a:r>
              <a:rPr sz="1600" b="1" dirty="0">
                <a:solidFill>
                  <a:srgbClr val="FFFFFF"/>
                </a:solidFill>
                <a:latin typeface="Arial"/>
                <a:cs typeface="Arial"/>
              </a:rPr>
              <a:t>ПЕРЕД</a:t>
            </a:r>
            <a:r>
              <a:rPr sz="1600" b="1" spc="-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b="1" spc="-10" dirty="0">
                <a:solidFill>
                  <a:srgbClr val="FFFFFF"/>
                </a:solidFill>
                <a:latin typeface="Arial"/>
                <a:cs typeface="Arial"/>
              </a:rPr>
              <a:t>ПЕСКО-СОЛЯНЫМИ </a:t>
            </a:r>
            <a:r>
              <a:rPr sz="1600" b="1" spc="-5" dirty="0">
                <a:solidFill>
                  <a:srgbClr val="FFFFFF"/>
                </a:solidFill>
                <a:latin typeface="Arial"/>
                <a:cs typeface="Arial"/>
              </a:rPr>
              <a:t>СМЕСЯМИ</a:t>
            </a:r>
            <a:endParaRPr sz="16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1700">
              <a:latin typeface="Arial"/>
              <a:cs typeface="Arial"/>
            </a:endParaRPr>
          </a:p>
          <a:p>
            <a:pPr marL="983615">
              <a:lnSpc>
                <a:spcPct val="100000"/>
              </a:lnSpc>
            </a:pPr>
            <a:r>
              <a:rPr sz="1500" b="1" spc="-10" dirty="0">
                <a:solidFill>
                  <a:srgbClr val="231F20"/>
                </a:solidFill>
                <a:latin typeface="Arial"/>
                <a:cs typeface="Arial"/>
              </a:rPr>
              <a:t>ПРЕИМУЩЕСТВА</a:t>
            </a:r>
            <a:r>
              <a:rPr sz="1500" b="1" spc="-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500" b="1" spc="-10" dirty="0">
                <a:solidFill>
                  <a:srgbClr val="231F20"/>
                </a:solidFill>
                <a:latin typeface="Arial"/>
                <a:cs typeface="Arial"/>
              </a:rPr>
              <a:t>ПРОТИВОГОЛОЛЕДНЫХ</a:t>
            </a:r>
            <a:r>
              <a:rPr sz="1500" b="1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500" b="1" spc="-10" dirty="0">
                <a:solidFill>
                  <a:srgbClr val="231F20"/>
                </a:solidFill>
                <a:latin typeface="Arial"/>
                <a:cs typeface="Arial"/>
              </a:rPr>
              <a:t>МАТЕРИАЛОВ</a:t>
            </a:r>
            <a:r>
              <a:rPr sz="1500" b="1" spc="-5" dirty="0">
                <a:solidFill>
                  <a:srgbClr val="231F20"/>
                </a:solidFill>
                <a:latin typeface="Arial"/>
                <a:cs typeface="Arial"/>
              </a:rPr>
              <a:t> «ICEMIX» (АЙСМИКС)</a:t>
            </a:r>
            <a:endParaRPr sz="1500">
              <a:latin typeface="Arial"/>
              <a:cs typeface="Arial"/>
            </a:endParaRPr>
          </a:p>
          <a:p>
            <a:pPr marL="149225" indent="-120014">
              <a:lnSpc>
                <a:spcPct val="100000"/>
              </a:lnSpc>
              <a:spcBef>
                <a:spcPts val="480"/>
              </a:spcBef>
              <a:buChar char="•"/>
              <a:tabLst>
                <a:tab pos="149860" algn="l"/>
              </a:tabLst>
            </a:pPr>
            <a:r>
              <a:rPr sz="1500" spc="5" dirty="0">
                <a:solidFill>
                  <a:srgbClr val="231F20"/>
                </a:solidFill>
                <a:latin typeface="Trebuchet MS"/>
                <a:cs typeface="Trebuchet MS"/>
              </a:rPr>
              <a:t>Снижение</a:t>
            </a:r>
            <a:r>
              <a:rPr sz="1500" spc="-5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500" spc="5" dirty="0">
                <a:solidFill>
                  <a:srgbClr val="231F20"/>
                </a:solidFill>
                <a:latin typeface="Trebuchet MS"/>
                <a:cs typeface="Trebuchet MS"/>
              </a:rPr>
              <a:t>аварийности</a:t>
            </a:r>
            <a:r>
              <a:rPr sz="1500" spc="5" dirty="0">
                <a:solidFill>
                  <a:srgbClr val="231F20"/>
                </a:solidFill>
                <a:latin typeface="Microsoft Sans Serif"/>
                <a:cs typeface="Microsoft Sans Serif"/>
              </a:rPr>
              <a:t>:</a:t>
            </a:r>
            <a:endParaRPr sz="1500">
              <a:latin typeface="Microsoft Sans Serif"/>
              <a:cs typeface="Microsoft Sans Serif"/>
            </a:endParaRPr>
          </a:p>
          <a:p>
            <a:pPr marL="347345" lvl="1" indent="-212090">
              <a:lnSpc>
                <a:spcPts val="1700"/>
              </a:lnSpc>
              <a:spcBef>
                <a:spcPts val="130"/>
              </a:spcBef>
              <a:buFont typeface="Microsoft Sans Serif"/>
              <a:buAutoNum type="arabicPeriod"/>
              <a:tabLst>
                <a:tab pos="347980" algn="l"/>
              </a:tabLst>
            </a:pPr>
            <a:r>
              <a:rPr sz="1500" spc="90" dirty="0">
                <a:solidFill>
                  <a:srgbClr val="231F20"/>
                </a:solidFill>
                <a:latin typeface="Trebuchet MS"/>
                <a:cs typeface="Trebuchet MS"/>
              </a:rPr>
              <a:t>За</a:t>
            </a:r>
            <a:r>
              <a:rPr sz="1500" spc="-3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500" spc="-15" dirty="0">
                <a:solidFill>
                  <a:srgbClr val="231F20"/>
                </a:solidFill>
                <a:latin typeface="Trebuchet MS"/>
                <a:cs typeface="Trebuchet MS"/>
              </a:rPr>
              <a:t>счет</a:t>
            </a:r>
            <a:r>
              <a:rPr sz="1500" spc="-2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500" dirty="0">
                <a:solidFill>
                  <a:srgbClr val="231F20"/>
                </a:solidFill>
                <a:latin typeface="Trebuchet MS"/>
                <a:cs typeface="Trebuchet MS"/>
              </a:rPr>
              <a:t>высокой</a:t>
            </a:r>
            <a:r>
              <a:rPr sz="1500" spc="-2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500" spc="-10" dirty="0">
                <a:solidFill>
                  <a:srgbClr val="231F20"/>
                </a:solidFill>
                <a:latin typeface="Trebuchet MS"/>
                <a:cs typeface="Trebuchet MS"/>
              </a:rPr>
              <a:t>скорости</a:t>
            </a:r>
            <a:r>
              <a:rPr sz="1500" spc="-2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500" spc="5" dirty="0">
                <a:solidFill>
                  <a:srgbClr val="231F20"/>
                </a:solidFill>
                <a:latin typeface="Trebuchet MS"/>
                <a:cs typeface="Trebuchet MS"/>
              </a:rPr>
              <a:t>удаления</a:t>
            </a:r>
            <a:r>
              <a:rPr sz="1500" spc="-2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500" spc="5" dirty="0">
                <a:solidFill>
                  <a:srgbClr val="231F20"/>
                </a:solidFill>
                <a:latin typeface="Trebuchet MS"/>
                <a:cs typeface="Trebuchet MS"/>
              </a:rPr>
              <a:t>наледи</a:t>
            </a:r>
            <a:r>
              <a:rPr sz="1500" spc="-2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500" spc="25" dirty="0">
                <a:solidFill>
                  <a:srgbClr val="231F20"/>
                </a:solidFill>
                <a:latin typeface="Trebuchet MS"/>
                <a:cs typeface="Trebuchet MS"/>
              </a:rPr>
              <a:t>на</a:t>
            </a:r>
            <a:r>
              <a:rPr sz="1500" spc="-2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500" spc="-5" dirty="0">
                <a:solidFill>
                  <a:srgbClr val="231F20"/>
                </a:solidFill>
                <a:latin typeface="Trebuchet MS"/>
                <a:cs typeface="Trebuchet MS"/>
              </a:rPr>
              <a:t>дорогах</a:t>
            </a:r>
            <a:r>
              <a:rPr sz="1500" spc="-3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500" spc="-20" dirty="0">
                <a:solidFill>
                  <a:srgbClr val="231F20"/>
                </a:solidFill>
                <a:latin typeface="Trebuchet MS"/>
                <a:cs typeface="Trebuchet MS"/>
              </a:rPr>
              <a:t>и</a:t>
            </a:r>
            <a:r>
              <a:rPr sz="1500" spc="-2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500" dirty="0">
                <a:solidFill>
                  <a:srgbClr val="231F20"/>
                </a:solidFill>
                <a:latin typeface="Trebuchet MS"/>
                <a:cs typeface="Trebuchet MS"/>
              </a:rPr>
              <a:t>длительности</a:t>
            </a:r>
            <a:r>
              <a:rPr sz="1500" spc="-2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500" dirty="0">
                <a:solidFill>
                  <a:srgbClr val="231F20"/>
                </a:solidFill>
                <a:latin typeface="Trebuchet MS"/>
                <a:cs typeface="Trebuchet MS"/>
              </a:rPr>
              <a:t>действия</a:t>
            </a:r>
            <a:r>
              <a:rPr sz="1500" dirty="0">
                <a:solidFill>
                  <a:srgbClr val="231F20"/>
                </a:solidFill>
                <a:latin typeface="Microsoft Sans Serif"/>
                <a:cs typeface="Microsoft Sans Serif"/>
              </a:rPr>
              <a:t>;</a:t>
            </a:r>
            <a:endParaRPr sz="1500">
              <a:latin typeface="Microsoft Sans Serif"/>
              <a:cs typeface="Microsoft Sans Serif"/>
            </a:endParaRPr>
          </a:p>
          <a:p>
            <a:pPr marL="358140" lvl="1" indent="-212725">
              <a:lnSpc>
                <a:spcPts val="1670"/>
              </a:lnSpc>
              <a:buFont typeface="Microsoft Sans Serif"/>
              <a:buAutoNum type="arabicPeriod"/>
              <a:tabLst>
                <a:tab pos="358775" algn="l"/>
              </a:tabLst>
            </a:pPr>
            <a:r>
              <a:rPr sz="1500" spc="90" dirty="0">
                <a:solidFill>
                  <a:srgbClr val="231F20"/>
                </a:solidFill>
                <a:latin typeface="Trebuchet MS"/>
                <a:cs typeface="Trebuchet MS"/>
              </a:rPr>
              <a:t>За</a:t>
            </a:r>
            <a:r>
              <a:rPr sz="1500" spc="-3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500" spc="-15" dirty="0">
                <a:solidFill>
                  <a:srgbClr val="231F20"/>
                </a:solidFill>
                <a:latin typeface="Trebuchet MS"/>
                <a:cs typeface="Trebuchet MS"/>
              </a:rPr>
              <a:t>счет</a:t>
            </a:r>
            <a:r>
              <a:rPr sz="1500" spc="-3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500" spc="5" dirty="0">
                <a:solidFill>
                  <a:srgbClr val="231F20"/>
                </a:solidFill>
                <a:latin typeface="Trebuchet MS"/>
                <a:cs typeface="Trebuchet MS"/>
              </a:rPr>
              <a:t>использования</a:t>
            </a:r>
            <a:r>
              <a:rPr sz="1500" spc="-3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500" spc="10" dirty="0">
                <a:solidFill>
                  <a:srgbClr val="231F20"/>
                </a:solidFill>
                <a:latin typeface="Trebuchet MS"/>
                <a:cs typeface="Trebuchet MS"/>
              </a:rPr>
              <a:t>мраморной</a:t>
            </a:r>
            <a:r>
              <a:rPr sz="1500" spc="-3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500" spc="-20" dirty="0">
                <a:solidFill>
                  <a:srgbClr val="231F20"/>
                </a:solidFill>
                <a:latin typeface="Trebuchet MS"/>
                <a:cs typeface="Trebuchet MS"/>
              </a:rPr>
              <a:t>и</a:t>
            </a:r>
            <a:r>
              <a:rPr sz="1500" spc="-3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500" spc="-5" dirty="0">
                <a:solidFill>
                  <a:srgbClr val="231F20"/>
                </a:solidFill>
                <a:latin typeface="Trebuchet MS"/>
                <a:cs typeface="Trebuchet MS"/>
              </a:rPr>
              <a:t>кварцевой</a:t>
            </a:r>
            <a:r>
              <a:rPr sz="1500" spc="-3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500" spc="-25" dirty="0">
                <a:solidFill>
                  <a:srgbClr val="231F20"/>
                </a:solidFill>
                <a:latin typeface="Trebuchet MS"/>
                <a:cs typeface="Trebuchet MS"/>
              </a:rPr>
              <a:t>крошки</a:t>
            </a:r>
            <a:r>
              <a:rPr sz="1500" spc="-25" dirty="0">
                <a:solidFill>
                  <a:srgbClr val="231F20"/>
                </a:solidFill>
                <a:latin typeface="Microsoft Sans Serif"/>
                <a:cs typeface="Microsoft Sans Serif"/>
              </a:rPr>
              <a:t>,</a:t>
            </a:r>
            <a:r>
              <a:rPr sz="1500" spc="2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500" spc="5" dirty="0">
                <a:solidFill>
                  <a:srgbClr val="231F20"/>
                </a:solidFill>
                <a:latin typeface="Trebuchet MS"/>
                <a:cs typeface="Trebuchet MS"/>
              </a:rPr>
              <a:t>образуется</a:t>
            </a:r>
            <a:r>
              <a:rPr sz="1500" spc="-3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500" spc="10" dirty="0">
                <a:solidFill>
                  <a:srgbClr val="231F20"/>
                </a:solidFill>
                <a:latin typeface="Trebuchet MS"/>
                <a:cs typeface="Trebuchet MS"/>
              </a:rPr>
              <a:t>эффект</a:t>
            </a:r>
            <a:endParaRPr sz="1500">
              <a:latin typeface="Trebuchet MS"/>
              <a:cs typeface="Trebuchet MS"/>
            </a:endParaRPr>
          </a:p>
          <a:p>
            <a:pPr marL="357505" marR="905510">
              <a:lnSpc>
                <a:spcPts val="1739"/>
              </a:lnSpc>
              <a:spcBef>
                <a:spcPts val="80"/>
              </a:spcBef>
            </a:pPr>
            <a:r>
              <a:rPr sz="1500" spc="5" dirty="0">
                <a:solidFill>
                  <a:srgbClr val="231F20"/>
                </a:solidFill>
                <a:latin typeface="Trebuchet MS"/>
                <a:cs typeface="Trebuchet MS"/>
              </a:rPr>
              <a:t>шероховатости</a:t>
            </a:r>
            <a:r>
              <a:rPr sz="1500" spc="-2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500" dirty="0">
                <a:solidFill>
                  <a:srgbClr val="231F20"/>
                </a:solidFill>
                <a:latin typeface="Trebuchet MS"/>
                <a:cs typeface="Trebuchet MS"/>
              </a:rPr>
              <a:t>поверхности</a:t>
            </a:r>
            <a:r>
              <a:rPr sz="1500" dirty="0">
                <a:solidFill>
                  <a:srgbClr val="231F20"/>
                </a:solidFill>
                <a:latin typeface="Microsoft Sans Serif"/>
                <a:cs typeface="Microsoft Sans Serif"/>
              </a:rPr>
              <a:t>,</a:t>
            </a:r>
            <a:r>
              <a:rPr sz="1500" spc="2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500" spc="5" dirty="0">
                <a:solidFill>
                  <a:srgbClr val="231F20"/>
                </a:solidFill>
                <a:latin typeface="Lucida Sans Unicode"/>
                <a:cs typeface="Lucida Sans Unicode"/>
              </a:rPr>
              <a:t>“</a:t>
            </a:r>
            <a:r>
              <a:rPr sz="1500" spc="5" dirty="0">
                <a:solidFill>
                  <a:srgbClr val="231F20"/>
                </a:solidFill>
                <a:latin typeface="Trebuchet MS"/>
                <a:cs typeface="Trebuchet MS"/>
              </a:rPr>
              <a:t>вплавляясь</a:t>
            </a:r>
            <a:r>
              <a:rPr sz="1500" spc="5" dirty="0">
                <a:solidFill>
                  <a:srgbClr val="231F20"/>
                </a:solidFill>
                <a:latin typeface="Lucida Sans Unicode"/>
                <a:cs typeface="Lucida Sans Unicode"/>
              </a:rPr>
              <a:t>”</a:t>
            </a:r>
            <a:r>
              <a:rPr sz="1500" spc="-45" dirty="0">
                <a:solidFill>
                  <a:srgbClr val="231F20"/>
                </a:solidFill>
                <a:latin typeface="Lucida Sans Unicode"/>
                <a:cs typeface="Lucida Sans Unicode"/>
              </a:rPr>
              <a:t> </a:t>
            </a:r>
            <a:r>
              <a:rPr sz="1500" spc="20" dirty="0">
                <a:solidFill>
                  <a:srgbClr val="231F20"/>
                </a:solidFill>
                <a:latin typeface="Trebuchet MS"/>
                <a:cs typeface="Trebuchet MS"/>
              </a:rPr>
              <a:t>в</a:t>
            </a:r>
            <a:r>
              <a:rPr sz="1500" spc="-2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500" spc="5" dirty="0">
                <a:solidFill>
                  <a:srgbClr val="231F20"/>
                </a:solidFill>
                <a:latin typeface="Trebuchet MS"/>
                <a:cs typeface="Trebuchet MS"/>
              </a:rPr>
              <a:t>поверхность</a:t>
            </a:r>
            <a:r>
              <a:rPr sz="1500" spc="-2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500" spc="-10" dirty="0">
                <a:solidFill>
                  <a:srgbClr val="231F20"/>
                </a:solidFill>
                <a:latin typeface="Trebuchet MS"/>
                <a:cs typeface="Trebuchet MS"/>
              </a:rPr>
              <a:t>ледяного</a:t>
            </a:r>
            <a:r>
              <a:rPr sz="1500" spc="-2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500" spc="-5" dirty="0">
                <a:solidFill>
                  <a:srgbClr val="231F20"/>
                </a:solidFill>
                <a:latin typeface="Trebuchet MS"/>
                <a:cs typeface="Trebuchet MS"/>
              </a:rPr>
              <a:t>покрытия</a:t>
            </a:r>
            <a:r>
              <a:rPr sz="1500" spc="-5" dirty="0">
                <a:solidFill>
                  <a:srgbClr val="231F20"/>
                </a:solidFill>
                <a:latin typeface="Microsoft Sans Serif"/>
                <a:cs typeface="Microsoft Sans Serif"/>
              </a:rPr>
              <a:t>,</a:t>
            </a:r>
            <a:r>
              <a:rPr sz="1500" spc="2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500" spc="60" dirty="0">
                <a:solidFill>
                  <a:srgbClr val="231F20"/>
                </a:solidFill>
                <a:latin typeface="Trebuchet MS"/>
                <a:cs typeface="Trebuchet MS"/>
              </a:rPr>
              <a:t>а</a:t>
            </a:r>
            <a:r>
              <a:rPr sz="1500" spc="-2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500" spc="-35" dirty="0">
                <a:solidFill>
                  <a:srgbClr val="231F20"/>
                </a:solidFill>
                <a:latin typeface="Trebuchet MS"/>
                <a:cs typeface="Trebuchet MS"/>
              </a:rPr>
              <a:t>также</a:t>
            </a:r>
            <a:r>
              <a:rPr sz="1500" spc="-2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500" spc="20" dirty="0">
                <a:solidFill>
                  <a:srgbClr val="231F20"/>
                </a:solidFill>
                <a:latin typeface="Trebuchet MS"/>
                <a:cs typeface="Trebuchet MS"/>
              </a:rPr>
              <a:t>в</a:t>
            </a:r>
            <a:r>
              <a:rPr sz="1500" spc="-2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500" spc="-10" dirty="0">
                <a:solidFill>
                  <a:srgbClr val="231F20"/>
                </a:solidFill>
                <a:latin typeface="Trebuchet MS"/>
                <a:cs typeface="Trebuchet MS"/>
              </a:rPr>
              <a:t>протекторы </a:t>
            </a:r>
            <a:r>
              <a:rPr sz="1500" spc="-434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500" spc="15" dirty="0">
                <a:solidFill>
                  <a:srgbClr val="231F20"/>
                </a:solidFill>
                <a:latin typeface="Trebuchet MS"/>
                <a:cs typeface="Trebuchet MS"/>
              </a:rPr>
              <a:t>автомобильных</a:t>
            </a:r>
            <a:r>
              <a:rPr sz="1500" spc="-3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500" spc="5" dirty="0">
                <a:solidFill>
                  <a:srgbClr val="231F20"/>
                </a:solidFill>
                <a:latin typeface="Trebuchet MS"/>
                <a:cs typeface="Trebuchet MS"/>
              </a:rPr>
              <a:t>шин</a:t>
            </a:r>
            <a:r>
              <a:rPr sz="1500" spc="5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1500" spc="1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500" spc="40" dirty="0">
                <a:solidFill>
                  <a:srgbClr val="231F20"/>
                </a:solidFill>
                <a:latin typeface="Trebuchet MS"/>
                <a:cs typeface="Trebuchet MS"/>
              </a:rPr>
              <a:t>Что</a:t>
            </a:r>
            <a:r>
              <a:rPr sz="1500" spc="-3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500" spc="20" dirty="0">
                <a:solidFill>
                  <a:srgbClr val="231F20"/>
                </a:solidFill>
                <a:latin typeface="Trebuchet MS"/>
                <a:cs typeface="Trebuchet MS"/>
              </a:rPr>
              <a:t>повышает</a:t>
            </a:r>
            <a:r>
              <a:rPr sz="1500" spc="-3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500" spc="5" dirty="0">
                <a:solidFill>
                  <a:srgbClr val="231F20"/>
                </a:solidFill>
                <a:latin typeface="Trebuchet MS"/>
                <a:cs typeface="Trebuchet MS"/>
              </a:rPr>
              <a:t>сцепление</a:t>
            </a:r>
            <a:r>
              <a:rPr sz="1500" spc="-3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500" spc="-15" dirty="0">
                <a:solidFill>
                  <a:srgbClr val="231F20"/>
                </a:solidFill>
                <a:latin typeface="Trebuchet MS"/>
                <a:cs typeface="Trebuchet MS"/>
              </a:rPr>
              <a:t>колес</a:t>
            </a:r>
            <a:r>
              <a:rPr sz="1500" spc="-3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500" dirty="0">
                <a:solidFill>
                  <a:srgbClr val="231F20"/>
                </a:solidFill>
                <a:latin typeface="Trebuchet MS"/>
                <a:cs typeface="Trebuchet MS"/>
              </a:rPr>
              <a:t>с</a:t>
            </a:r>
            <a:r>
              <a:rPr sz="1500" spc="-3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500" spc="-5" dirty="0">
                <a:solidFill>
                  <a:srgbClr val="231F20"/>
                </a:solidFill>
                <a:latin typeface="Trebuchet MS"/>
                <a:cs typeface="Trebuchet MS"/>
              </a:rPr>
              <a:t>дорожным</a:t>
            </a:r>
            <a:r>
              <a:rPr sz="1500" spc="-3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500" spc="5" dirty="0">
                <a:solidFill>
                  <a:srgbClr val="231F20"/>
                </a:solidFill>
                <a:latin typeface="Trebuchet MS"/>
                <a:cs typeface="Trebuchet MS"/>
              </a:rPr>
              <a:t>полотном</a:t>
            </a:r>
            <a:r>
              <a:rPr sz="1500" spc="5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endParaRPr sz="1500">
              <a:latin typeface="Microsoft Sans Serif"/>
              <a:cs typeface="Microsoft Sans Serif"/>
            </a:endParaRPr>
          </a:p>
          <a:p>
            <a:pPr marL="158115" indent="-120014">
              <a:lnSpc>
                <a:spcPct val="100000"/>
              </a:lnSpc>
              <a:spcBef>
                <a:spcPts val="865"/>
              </a:spcBef>
              <a:buChar char="•"/>
              <a:tabLst>
                <a:tab pos="158750" algn="l"/>
              </a:tabLst>
            </a:pPr>
            <a:r>
              <a:rPr sz="1500" spc="20" dirty="0">
                <a:solidFill>
                  <a:srgbClr val="231F20"/>
                </a:solidFill>
                <a:latin typeface="Trebuchet MS"/>
                <a:cs typeface="Trebuchet MS"/>
              </a:rPr>
              <a:t>Пропорционально</a:t>
            </a:r>
            <a:r>
              <a:rPr sz="1500" spc="-3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500" spc="5" dirty="0">
                <a:solidFill>
                  <a:srgbClr val="231F20"/>
                </a:solidFill>
                <a:latin typeface="Trebuchet MS"/>
                <a:cs typeface="Trebuchet MS"/>
              </a:rPr>
              <a:t>меньший</a:t>
            </a:r>
            <a:r>
              <a:rPr sz="1500" spc="-2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500" spc="5" dirty="0">
                <a:solidFill>
                  <a:srgbClr val="231F20"/>
                </a:solidFill>
                <a:latin typeface="Trebuchet MS"/>
                <a:cs typeface="Trebuchet MS"/>
              </a:rPr>
              <a:t>расход</a:t>
            </a:r>
            <a:r>
              <a:rPr sz="1500" spc="-3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500" spc="-5" dirty="0">
                <a:solidFill>
                  <a:srgbClr val="231F20"/>
                </a:solidFill>
                <a:latin typeface="Trebuchet MS"/>
                <a:cs typeface="Trebuchet MS"/>
              </a:rPr>
              <a:t>реагентов</a:t>
            </a:r>
            <a:r>
              <a:rPr sz="1500" spc="-5" dirty="0">
                <a:solidFill>
                  <a:srgbClr val="231F20"/>
                </a:solidFill>
                <a:latin typeface="Microsoft Sans Serif"/>
                <a:cs typeface="Microsoft Sans Serif"/>
              </a:rPr>
              <a:t>,</a:t>
            </a:r>
            <a:r>
              <a:rPr sz="1500" spc="2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500" dirty="0">
                <a:solidFill>
                  <a:srgbClr val="231F20"/>
                </a:solidFill>
                <a:latin typeface="Trebuchet MS"/>
                <a:cs typeface="Trebuchet MS"/>
              </a:rPr>
              <a:t>засчет</a:t>
            </a:r>
            <a:r>
              <a:rPr sz="1500" spc="-2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500" spc="15" dirty="0">
                <a:solidFill>
                  <a:srgbClr val="231F20"/>
                </a:solidFill>
                <a:latin typeface="Trebuchet MS"/>
                <a:cs typeface="Trebuchet MS"/>
              </a:rPr>
              <a:t>более</a:t>
            </a:r>
            <a:r>
              <a:rPr sz="1500" spc="-3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500" dirty="0">
                <a:solidFill>
                  <a:srgbClr val="231F20"/>
                </a:solidFill>
                <a:latin typeface="Trebuchet MS"/>
                <a:cs typeface="Trebuchet MS"/>
              </a:rPr>
              <a:t>высокой</a:t>
            </a:r>
            <a:r>
              <a:rPr sz="1500" spc="-2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500" spc="20" dirty="0">
                <a:solidFill>
                  <a:srgbClr val="231F20"/>
                </a:solidFill>
                <a:latin typeface="Trebuchet MS"/>
                <a:cs typeface="Trebuchet MS"/>
              </a:rPr>
              <a:t>плавящей</a:t>
            </a:r>
            <a:r>
              <a:rPr sz="1500" spc="-2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500" spc="10" dirty="0">
                <a:solidFill>
                  <a:srgbClr val="231F20"/>
                </a:solidFill>
                <a:latin typeface="Trebuchet MS"/>
                <a:cs typeface="Trebuchet MS"/>
              </a:rPr>
              <a:t>способности</a:t>
            </a:r>
            <a:endParaRPr sz="1500">
              <a:latin typeface="Trebuchet MS"/>
              <a:cs typeface="Trebuchet MS"/>
            </a:endParaRPr>
          </a:p>
          <a:p>
            <a:pPr marL="158115" indent="-120014">
              <a:lnSpc>
                <a:spcPts val="1614"/>
              </a:lnSpc>
              <a:spcBef>
                <a:spcPts val="1250"/>
              </a:spcBef>
              <a:buChar char="•"/>
              <a:tabLst>
                <a:tab pos="158750" algn="l"/>
              </a:tabLst>
            </a:pPr>
            <a:r>
              <a:rPr sz="1500" spc="45" dirty="0">
                <a:solidFill>
                  <a:srgbClr val="231F20"/>
                </a:solidFill>
                <a:latin typeface="Trebuchet MS"/>
                <a:cs typeface="Trebuchet MS"/>
              </a:rPr>
              <a:t>Меньшая</a:t>
            </a:r>
            <a:r>
              <a:rPr sz="1500" spc="-3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500" dirty="0">
                <a:solidFill>
                  <a:srgbClr val="231F20"/>
                </a:solidFill>
                <a:latin typeface="Trebuchet MS"/>
                <a:cs typeface="Trebuchet MS"/>
              </a:rPr>
              <a:t>коррозионная</a:t>
            </a:r>
            <a:r>
              <a:rPr sz="1500" spc="-2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500" dirty="0">
                <a:solidFill>
                  <a:srgbClr val="231F20"/>
                </a:solidFill>
                <a:latin typeface="Trebuchet MS"/>
                <a:cs typeface="Trebuchet MS"/>
              </a:rPr>
              <a:t>активность</a:t>
            </a:r>
            <a:r>
              <a:rPr sz="1500" spc="-2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500" spc="-120" dirty="0">
                <a:solidFill>
                  <a:srgbClr val="231F20"/>
                </a:solidFill>
                <a:latin typeface="Trebuchet MS"/>
                <a:cs typeface="Trebuchet MS"/>
              </a:rPr>
              <a:t>к</a:t>
            </a:r>
            <a:r>
              <a:rPr sz="1500" spc="-3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500" spc="10" dirty="0">
                <a:solidFill>
                  <a:srgbClr val="231F20"/>
                </a:solidFill>
                <a:latin typeface="Trebuchet MS"/>
                <a:cs typeface="Trebuchet MS"/>
              </a:rPr>
              <a:t>стали</a:t>
            </a:r>
            <a:r>
              <a:rPr sz="1500" spc="10" dirty="0">
                <a:solidFill>
                  <a:srgbClr val="231F20"/>
                </a:solidFill>
                <a:latin typeface="Microsoft Sans Serif"/>
                <a:cs typeface="Microsoft Sans Serif"/>
              </a:rPr>
              <a:t>,</a:t>
            </a:r>
            <a:r>
              <a:rPr sz="1500" spc="2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500" spc="35" dirty="0">
                <a:solidFill>
                  <a:srgbClr val="231F20"/>
                </a:solidFill>
                <a:latin typeface="Trebuchet MS"/>
                <a:cs typeface="Trebuchet MS"/>
              </a:rPr>
              <a:t>за</a:t>
            </a:r>
            <a:r>
              <a:rPr sz="1500" spc="-2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500" spc="-15" dirty="0">
                <a:solidFill>
                  <a:srgbClr val="231F20"/>
                </a:solidFill>
                <a:latin typeface="Trebuchet MS"/>
                <a:cs typeface="Trebuchet MS"/>
              </a:rPr>
              <a:t>счет</a:t>
            </a:r>
            <a:r>
              <a:rPr sz="1500" spc="-3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500" spc="-25" dirty="0">
                <a:solidFill>
                  <a:srgbClr val="231F20"/>
                </a:solidFill>
                <a:latin typeface="Trebuchet MS"/>
                <a:cs typeface="Trebuchet MS"/>
              </a:rPr>
              <a:t>низкой </a:t>
            </a:r>
            <a:r>
              <a:rPr sz="1500" spc="-10" dirty="0">
                <a:solidFill>
                  <a:srgbClr val="231F20"/>
                </a:solidFill>
                <a:latin typeface="Trebuchet MS"/>
                <a:cs typeface="Trebuchet MS"/>
              </a:rPr>
              <a:t>коррозийности</a:t>
            </a:r>
            <a:r>
              <a:rPr sz="1500" spc="-2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500" spc="10" dirty="0">
                <a:solidFill>
                  <a:srgbClr val="231F20"/>
                </a:solidFill>
                <a:latin typeface="Trebuchet MS"/>
                <a:cs typeface="Trebuchet MS"/>
              </a:rPr>
              <a:t>основных</a:t>
            </a:r>
            <a:r>
              <a:rPr sz="1500" spc="-3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500" spc="-5" dirty="0">
                <a:solidFill>
                  <a:srgbClr val="231F20"/>
                </a:solidFill>
                <a:latin typeface="Trebuchet MS"/>
                <a:cs typeface="Trebuchet MS"/>
              </a:rPr>
              <a:t>компонентов</a:t>
            </a:r>
            <a:r>
              <a:rPr sz="1500" spc="-2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500" dirty="0">
                <a:solidFill>
                  <a:srgbClr val="231F20"/>
                </a:solidFill>
                <a:latin typeface="Microsoft Sans Serif"/>
                <a:cs typeface="Microsoft Sans Serif"/>
              </a:rPr>
              <a:t>-</a:t>
            </a:r>
            <a:endParaRPr sz="1500">
              <a:latin typeface="Microsoft Sans Serif"/>
              <a:cs typeface="Microsoft Sans Serif"/>
            </a:endParaRPr>
          </a:p>
          <a:p>
            <a:pPr marL="168275">
              <a:lnSpc>
                <a:spcPts val="1614"/>
              </a:lnSpc>
            </a:pPr>
            <a:r>
              <a:rPr sz="1500" spc="-5" dirty="0">
                <a:solidFill>
                  <a:srgbClr val="231F20"/>
                </a:solidFill>
                <a:latin typeface="Trebuchet MS"/>
                <a:cs typeface="Trebuchet MS"/>
              </a:rPr>
              <a:t>хлористого</a:t>
            </a:r>
            <a:r>
              <a:rPr sz="1500" spc="-3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500" spc="-10" dirty="0">
                <a:solidFill>
                  <a:srgbClr val="231F20"/>
                </a:solidFill>
                <a:latin typeface="Trebuchet MS"/>
                <a:cs typeface="Trebuchet MS"/>
              </a:rPr>
              <a:t>магния</a:t>
            </a:r>
            <a:r>
              <a:rPr sz="1500" spc="-3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500" spc="-20" dirty="0">
                <a:solidFill>
                  <a:srgbClr val="231F20"/>
                </a:solidFill>
                <a:latin typeface="Trebuchet MS"/>
                <a:cs typeface="Trebuchet MS"/>
              </a:rPr>
              <a:t>и</a:t>
            </a:r>
            <a:r>
              <a:rPr sz="1500" spc="-3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500" spc="-10" dirty="0">
                <a:solidFill>
                  <a:srgbClr val="231F20"/>
                </a:solidFill>
                <a:latin typeface="Trebuchet MS"/>
                <a:cs typeface="Trebuchet MS"/>
              </a:rPr>
              <a:t>хлористого</a:t>
            </a:r>
            <a:r>
              <a:rPr sz="1500" spc="-3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500" spc="5" dirty="0">
                <a:solidFill>
                  <a:srgbClr val="231F20"/>
                </a:solidFill>
                <a:latin typeface="Trebuchet MS"/>
                <a:cs typeface="Trebuchet MS"/>
              </a:rPr>
              <a:t>кальция</a:t>
            </a:r>
            <a:r>
              <a:rPr sz="1500" spc="5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endParaRPr sz="1500">
              <a:latin typeface="Microsoft Sans Serif"/>
              <a:cs typeface="Microsoft Sans Serif"/>
            </a:endParaRPr>
          </a:p>
          <a:p>
            <a:pPr marL="157480" marR="5080" indent="-118745">
              <a:lnSpc>
                <a:spcPct val="78000"/>
              </a:lnSpc>
              <a:spcBef>
                <a:spcPts val="1405"/>
              </a:spcBef>
              <a:buChar char="•"/>
              <a:tabLst>
                <a:tab pos="158750" algn="l"/>
              </a:tabLst>
            </a:pPr>
            <a:r>
              <a:rPr sz="1500" spc="5" dirty="0">
                <a:solidFill>
                  <a:srgbClr val="231F20"/>
                </a:solidFill>
                <a:latin typeface="Trebuchet MS"/>
                <a:cs typeface="Trebuchet MS"/>
              </a:rPr>
              <a:t>Экологичность</a:t>
            </a:r>
            <a:r>
              <a:rPr sz="1500" spc="5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1500" spc="2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500" spc="5" dirty="0">
                <a:solidFill>
                  <a:srgbClr val="231F20"/>
                </a:solidFill>
                <a:latin typeface="Trebuchet MS"/>
                <a:cs typeface="Trebuchet MS"/>
              </a:rPr>
              <a:t>Противогололедные</a:t>
            </a:r>
            <a:r>
              <a:rPr sz="1500" spc="-3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500" spc="15" dirty="0">
                <a:solidFill>
                  <a:srgbClr val="231F20"/>
                </a:solidFill>
                <a:latin typeface="Trebuchet MS"/>
                <a:cs typeface="Trebuchet MS"/>
              </a:rPr>
              <a:t>материалы</a:t>
            </a:r>
            <a:r>
              <a:rPr sz="1500" spc="-3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500" spc="75" dirty="0">
                <a:solidFill>
                  <a:srgbClr val="231F20"/>
                </a:solidFill>
                <a:latin typeface="Microsoft Sans Serif"/>
                <a:cs typeface="Microsoft Sans Serif"/>
              </a:rPr>
              <a:t>«</a:t>
            </a:r>
            <a:r>
              <a:rPr sz="1500" spc="75" dirty="0">
                <a:solidFill>
                  <a:srgbClr val="231F20"/>
                </a:solidFill>
                <a:latin typeface="Trebuchet MS"/>
                <a:cs typeface="Trebuchet MS"/>
              </a:rPr>
              <a:t>АЙСМИКС</a:t>
            </a:r>
            <a:r>
              <a:rPr sz="1500" spc="75" dirty="0">
                <a:solidFill>
                  <a:srgbClr val="231F20"/>
                </a:solidFill>
                <a:latin typeface="Microsoft Sans Serif"/>
                <a:cs typeface="Microsoft Sans Serif"/>
              </a:rPr>
              <a:t>»</a:t>
            </a:r>
            <a:r>
              <a:rPr sz="1500" spc="2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500" dirty="0">
                <a:solidFill>
                  <a:srgbClr val="231F20"/>
                </a:solidFill>
                <a:latin typeface="Trebuchet MS"/>
                <a:cs typeface="Trebuchet MS"/>
              </a:rPr>
              <a:t>не</a:t>
            </a:r>
            <a:r>
              <a:rPr sz="1500" spc="-2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500" spc="15" dirty="0">
                <a:solidFill>
                  <a:srgbClr val="231F20"/>
                </a:solidFill>
                <a:latin typeface="Trebuchet MS"/>
                <a:cs typeface="Trebuchet MS"/>
              </a:rPr>
              <a:t>оставляют</a:t>
            </a:r>
            <a:r>
              <a:rPr sz="1500" spc="-3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500" spc="5" dirty="0">
                <a:solidFill>
                  <a:srgbClr val="231F20"/>
                </a:solidFill>
                <a:latin typeface="Trebuchet MS"/>
                <a:cs typeface="Trebuchet MS"/>
              </a:rPr>
              <a:t>белых</a:t>
            </a:r>
            <a:r>
              <a:rPr sz="1500" spc="-2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500" spc="10" dirty="0">
                <a:solidFill>
                  <a:srgbClr val="231F20"/>
                </a:solidFill>
                <a:latin typeface="Trebuchet MS"/>
                <a:cs typeface="Trebuchet MS"/>
              </a:rPr>
              <a:t>следов</a:t>
            </a:r>
            <a:r>
              <a:rPr sz="1500" spc="-3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500" spc="25" dirty="0">
                <a:solidFill>
                  <a:srgbClr val="231F20"/>
                </a:solidFill>
                <a:latin typeface="Trebuchet MS"/>
                <a:cs typeface="Trebuchet MS"/>
              </a:rPr>
              <a:t>на</a:t>
            </a:r>
            <a:r>
              <a:rPr sz="1500" spc="-2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500" spc="15" dirty="0">
                <a:solidFill>
                  <a:srgbClr val="231F20"/>
                </a:solidFill>
                <a:latin typeface="Trebuchet MS"/>
                <a:cs typeface="Trebuchet MS"/>
              </a:rPr>
              <a:t>асфальте</a:t>
            </a:r>
            <a:r>
              <a:rPr sz="1500" spc="-3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500" spc="-20" dirty="0">
                <a:solidFill>
                  <a:srgbClr val="231F20"/>
                </a:solidFill>
                <a:latin typeface="Trebuchet MS"/>
                <a:cs typeface="Trebuchet MS"/>
              </a:rPr>
              <a:t>и</a:t>
            </a:r>
            <a:r>
              <a:rPr sz="1500" spc="-3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500" dirty="0">
                <a:solidFill>
                  <a:srgbClr val="231F20"/>
                </a:solidFill>
                <a:latin typeface="Trebuchet MS"/>
                <a:cs typeface="Trebuchet MS"/>
              </a:rPr>
              <a:t>обуви</a:t>
            </a:r>
            <a:r>
              <a:rPr sz="1500" dirty="0">
                <a:solidFill>
                  <a:srgbClr val="231F20"/>
                </a:solidFill>
                <a:latin typeface="Microsoft Sans Serif"/>
                <a:cs typeface="Microsoft Sans Serif"/>
              </a:rPr>
              <a:t>, </a:t>
            </a:r>
            <a:r>
              <a:rPr sz="1500" spc="-38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500" dirty="0">
                <a:solidFill>
                  <a:srgbClr val="231F20"/>
                </a:solidFill>
                <a:latin typeface="Trebuchet MS"/>
                <a:cs typeface="Trebuchet MS"/>
              </a:rPr>
              <a:t>не</a:t>
            </a:r>
            <a:r>
              <a:rPr sz="1500" spc="-3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500" spc="20" dirty="0">
                <a:solidFill>
                  <a:srgbClr val="231F20"/>
                </a:solidFill>
                <a:latin typeface="Trebuchet MS"/>
                <a:cs typeface="Trebuchet MS"/>
              </a:rPr>
              <a:t>засаливают</a:t>
            </a:r>
            <a:r>
              <a:rPr sz="1500" spc="-3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500" spc="-20" dirty="0">
                <a:solidFill>
                  <a:srgbClr val="231F20"/>
                </a:solidFill>
                <a:latin typeface="Trebuchet MS"/>
                <a:cs typeface="Trebuchet MS"/>
              </a:rPr>
              <a:t>и</a:t>
            </a:r>
            <a:r>
              <a:rPr sz="1500" spc="-3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500" dirty="0">
                <a:solidFill>
                  <a:srgbClr val="231F20"/>
                </a:solidFill>
                <a:latin typeface="Trebuchet MS"/>
                <a:cs typeface="Trebuchet MS"/>
              </a:rPr>
              <a:t>не</a:t>
            </a:r>
            <a:r>
              <a:rPr sz="1500" spc="-3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500" spc="-10" dirty="0">
                <a:solidFill>
                  <a:srgbClr val="231F20"/>
                </a:solidFill>
                <a:latin typeface="Trebuchet MS"/>
                <a:cs typeface="Trebuchet MS"/>
              </a:rPr>
              <a:t>перегружают</a:t>
            </a:r>
            <a:r>
              <a:rPr sz="1500" spc="-3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500" spc="5" dirty="0">
                <a:solidFill>
                  <a:srgbClr val="231F20"/>
                </a:solidFill>
                <a:latin typeface="Trebuchet MS"/>
                <a:cs typeface="Trebuchet MS"/>
              </a:rPr>
              <a:t>почвы</a:t>
            </a:r>
            <a:r>
              <a:rPr sz="1500" spc="5" dirty="0">
                <a:solidFill>
                  <a:srgbClr val="231F20"/>
                </a:solidFill>
                <a:latin typeface="Microsoft Sans Serif"/>
                <a:cs typeface="Microsoft Sans Serif"/>
              </a:rPr>
              <a:t>,</a:t>
            </a:r>
            <a:r>
              <a:rPr sz="1500" spc="1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500" dirty="0">
                <a:solidFill>
                  <a:srgbClr val="231F20"/>
                </a:solidFill>
                <a:latin typeface="Trebuchet MS"/>
                <a:cs typeface="Trebuchet MS"/>
              </a:rPr>
              <a:t>не</a:t>
            </a:r>
            <a:r>
              <a:rPr sz="1500" spc="-3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500" spc="15" dirty="0">
                <a:solidFill>
                  <a:srgbClr val="231F20"/>
                </a:solidFill>
                <a:latin typeface="Trebuchet MS"/>
                <a:cs typeface="Trebuchet MS"/>
              </a:rPr>
              <a:t>наносят</a:t>
            </a:r>
            <a:r>
              <a:rPr sz="1500" spc="-3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500" spc="10" dirty="0">
                <a:solidFill>
                  <a:srgbClr val="231F20"/>
                </a:solidFill>
                <a:latin typeface="Trebuchet MS"/>
                <a:cs typeface="Trebuchet MS"/>
              </a:rPr>
              <a:t>вреда</a:t>
            </a:r>
            <a:r>
              <a:rPr sz="1500" spc="-3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500" spc="15" dirty="0">
                <a:solidFill>
                  <a:srgbClr val="231F20"/>
                </a:solidFill>
                <a:latin typeface="Trebuchet MS"/>
                <a:cs typeface="Trebuchet MS"/>
              </a:rPr>
              <a:t>автомобилям</a:t>
            </a:r>
            <a:r>
              <a:rPr sz="1500" spc="15" dirty="0">
                <a:solidFill>
                  <a:srgbClr val="231F20"/>
                </a:solidFill>
                <a:latin typeface="Microsoft Sans Serif"/>
                <a:cs typeface="Microsoft Sans Serif"/>
              </a:rPr>
              <a:t>, </a:t>
            </a:r>
            <a:r>
              <a:rPr sz="1500" spc="-15" dirty="0">
                <a:solidFill>
                  <a:srgbClr val="231F20"/>
                </a:solidFill>
                <a:latin typeface="Trebuchet MS"/>
                <a:cs typeface="Trebuchet MS"/>
              </a:rPr>
              <a:t>продукт</a:t>
            </a:r>
            <a:r>
              <a:rPr sz="1500" spc="-3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500" dirty="0">
                <a:solidFill>
                  <a:srgbClr val="231F20"/>
                </a:solidFill>
                <a:latin typeface="Trebuchet MS"/>
                <a:cs typeface="Trebuchet MS"/>
              </a:rPr>
              <a:t>не</a:t>
            </a:r>
            <a:r>
              <a:rPr sz="1500" spc="-3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500" spc="-15" dirty="0">
                <a:solidFill>
                  <a:srgbClr val="231F20"/>
                </a:solidFill>
                <a:latin typeface="Trebuchet MS"/>
                <a:cs typeface="Trebuchet MS"/>
              </a:rPr>
              <a:t>токсичен</a:t>
            </a:r>
            <a:r>
              <a:rPr sz="1500" spc="-15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endParaRPr sz="1500">
              <a:latin typeface="Microsoft Sans Serif"/>
              <a:cs typeface="Microsoft Sans Serif"/>
            </a:endParaRPr>
          </a:p>
          <a:p>
            <a:pPr marL="158115" indent="-120014">
              <a:lnSpc>
                <a:spcPct val="100000"/>
              </a:lnSpc>
              <a:spcBef>
                <a:spcPts val="1180"/>
              </a:spcBef>
              <a:buChar char="•"/>
              <a:tabLst>
                <a:tab pos="158750" algn="l"/>
              </a:tabLst>
            </a:pPr>
            <a:r>
              <a:rPr sz="1500" spc="15" dirty="0">
                <a:solidFill>
                  <a:srgbClr val="231F20"/>
                </a:solidFill>
                <a:latin typeface="Trebuchet MS"/>
                <a:cs typeface="Trebuchet MS"/>
              </a:rPr>
              <a:t>Отсутствие</a:t>
            </a:r>
            <a:r>
              <a:rPr sz="1500" spc="-4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500" spc="-5" dirty="0">
                <a:solidFill>
                  <a:srgbClr val="231F20"/>
                </a:solidFill>
                <a:latin typeface="Trebuchet MS"/>
                <a:cs typeface="Trebuchet MS"/>
              </a:rPr>
              <a:t>забивки</a:t>
            </a:r>
            <a:r>
              <a:rPr sz="1500" spc="-4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500" spc="-10" dirty="0">
                <a:solidFill>
                  <a:srgbClr val="231F20"/>
                </a:solidFill>
                <a:latin typeface="Trebuchet MS"/>
                <a:cs typeface="Trebuchet MS"/>
              </a:rPr>
              <a:t>песком</a:t>
            </a:r>
            <a:r>
              <a:rPr sz="1500" spc="-4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500" spc="-5" dirty="0">
                <a:solidFill>
                  <a:srgbClr val="231F20"/>
                </a:solidFill>
                <a:latin typeface="Trebuchet MS"/>
                <a:cs typeface="Trebuchet MS"/>
              </a:rPr>
              <a:t>объектов</a:t>
            </a:r>
            <a:r>
              <a:rPr sz="1500" spc="-4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500" spc="5" dirty="0">
                <a:solidFill>
                  <a:srgbClr val="231F20"/>
                </a:solidFill>
                <a:latin typeface="Trebuchet MS"/>
                <a:cs typeface="Trebuchet MS"/>
              </a:rPr>
              <a:t>ливневой</a:t>
            </a:r>
            <a:r>
              <a:rPr sz="1500" spc="-4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500" spc="10" dirty="0">
                <a:solidFill>
                  <a:srgbClr val="231F20"/>
                </a:solidFill>
                <a:latin typeface="Trebuchet MS"/>
                <a:cs typeface="Trebuchet MS"/>
              </a:rPr>
              <a:t>канализации</a:t>
            </a:r>
            <a:endParaRPr sz="1500">
              <a:latin typeface="Trebuchet MS"/>
              <a:cs typeface="Trebuchet MS"/>
            </a:endParaRPr>
          </a:p>
          <a:p>
            <a:pPr marL="155575" indent="-120014">
              <a:lnSpc>
                <a:spcPts val="1705"/>
              </a:lnSpc>
              <a:spcBef>
                <a:spcPts val="965"/>
              </a:spcBef>
              <a:buChar char="•"/>
              <a:tabLst>
                <a:tab pos="156210" algn="l"/>
              </a:tabLst>
            </a:pPr>
            <a:r>
              <a:rPr sz="1500" spc="5" dirty="0">
                <a:solidFill>
                  <a:srgbClr val="231F20"/>
                </a:solidFill>
                <a:latin typeface="Trebuchet MS"/>
                <a:cs typeface="Trebuchet MS"/>
              </a:rPr>
              <a:t>Снижение</a:t>
            </a:r>
            <a:r>
              <a:rPr sz="1500" spc="-2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500" spc="5" dirty="0">
                <a:solidFill>
                  <a:srgbClr val="231F20"/>
                </a:solidFill>
                <a:latin typeface="Trebuchet MS"/>
                <a:cs typeface="Trebuchet MS"/>
              </a:rPr>
              <a:t>расходов</a:t>
            </a:r>
            <a:r>
              <a:rPr sz="1500" spc="5" dirty="0">
                <a:solidFill>
                  <a:srgbClr val="231F20"/>
                </a:solidFill>
                <a:latin typeface="Microsoft Sans Serif"/>
                <a:cs typeface="Microsoft Sans Serif"/>
              </a:rPr>
              <a:t>,</a:t>
            </a:r>
            <a:r>
              <a:rPr sz="1500" spc="2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500" spc="10" dirty="0">
                <a:solidFill>
                  <a:srgbClr val="231F20"/>
                </a:solidFill>
                <a:latin typeface="Trebuchet MS"/>
                <a:cs typeface="Trebuchet MS"/>
              </a:rPr>
              <a:t>связанных</a:t>
            </a:r>
            <a:r>
              <a:rPr sz="1500" spc="-2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500" dirty="0">
                <a:solidFill>
                  <a:srgbClr val="231F20"/>
                </a:solidFill>
                <a:latin typeface="Trebuchet MS"/>
                <a:cs typeface="Trebuchet MS"/>
              </a:rPr>
              <a:t>с</a:t>
            </a:r>
            <a:r>
              <a:rPr sz="1500" spc="-2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500" spc="-10" dirty="0">
                <a:solidFill>
                  <a:srgbClr val="231F20"/>
                </a:solidFill>
                <a:latin typeface="Trebuchet MS"/>
                <a:cs typeface="Trebuchet MS"/>
              </a:rPr>
              <a:t>приготовлением</a:t>
            </a:r>
            <a:r>
              <a:rPr sz="1500" spc="-2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500" dirty="0">
                <a:solidFill>
                  <a:srgbClr val="231F20"/>
                </a:solidFill>
                <a:latin typeface="Trebuchet MS"/>
                <a:cs typeface="Trebuchet MS"/>
              </a:rPr>
              <a:t>песко</a:t>
            </a:r>
            <a:r>
              <a:rPr sz="1500" dirty="0">
                <a:solidFill>
                  <a:srgbClr val="231F20"/>
                </a:solidFill>
                <a:latin typeface="Microsoft Sans Serif"/>
                <a:cs typeface="Microsoft Sans Serif"/>
              </a:rPr>
              <a:t>-</a:t>
            </a:r>
            <a:r>
              <a:rPr sz="1500" dirty="0">
                <a:solidFill>
                  <a:srgbClr val="231F20"/>
                </a:solidFill>
                <a:latin typeface="Trebuchet MS"/>
                <a:cs typeface="Trebuchet MS"/>
              </a:rPr>
              <a:t>соляных</a:t>
            </a:r>
            <a:r>
              <a:rPr sz="1500" spc="-2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500" dirty="0">
                <a:solidFill>
                  <a:srgbClr val="231F20"/>
                </a:solidFill>
                <a:latin typeface="Trebuchet MS"/>
                <a:cs typeface="Trebuchet MS"/>
              </a:rPr>
              <a:t>смесей</a:t>
            </a:r>
            <a:r>
              <a:rPr sz="1500" dirty="0">
                <a:solidFill>
                  <a:srgbClr val="231F20"/>
                </a:solidFill>
                <a:latin typeface="Microsoft Sans Serif"/>
                <a:cs typeface="Microsoft Sans Serif"/>
              </a:rPr>
              <a:t>,</a:t>
            </a:r>
            <a:r>
              <a:rPr sz="1500" spc="2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500" spc="60" dirty="0">
                <a:solidFill>
                  <a:srgbClr val="231F20"/>
                </a:solidFill>
                <a:latin typeface="Trebuchet MS"/>
                <a:cs typeface="Trebuchet MS"/>
              </a:rPr>
              <a:t>а</a:t>
            </a:r>
            <a:r>
              <a:rPr sz="1500" spc="-2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500" spc="-35" dirty="0">
                <a:solidFill>
                  <a:srgbClr val="231F20"/>
                </a:solidFill>
                <a:latin typeface="Trebuchet MS"/>
                <a:cs typeface="Trebuchet MS"/>
              </a:rPr>
              <a:t>также</a:t>
            </a:r>
            <a:r>
              <a:rPr sz="1500" spc="-2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500" spc="-15" dirty="0">
                <a:solidFill>
                  <a:srgbClr val="231F20"/>
                </a:solidFill>
                <a:latin typeface="Trebuchet MS"/>
                <a:cs typeface="Trebuchet MS"/>
              </a:rPr>
              <a:t>затрат</a:t>
            </a:r>
            <a:r>
              <a:rPr sz="1500" spc="-15" dirty="0">
                <a:solidFill>
                  <a:srgbClr val="231F20"/>
                </a:solidFill>
                <a:latin typeface="Microsoft Sans Serif"/>
                <a:cs typeface="Microsoft Sans Serif"/>
              </a:rPr>
              <a:t>,</a:t>
            </a:r>
            <a:r>
              <a:rPr sz="1500" spc="2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500" spc="10" dirty="0">
                <a:solidFill>
                  <a:srgbClr val="231F20"/>
                </a:solidFill>
                <a:latin typeface="Trebuchet MS"/>
                <a:cs typeface="Trebuchet MS"/>
              </a:rPr>
              <a:t>связанных</a:t>
            </a:r>
            <a:endParaRPr sz="1500">
              <a:latin typeface="Trebuchet MS"/>
              <a:cs typeface="Trebuchet MS"/>
            </a:endParaRPr>
          </a:p>
          <a:p>
            <a:pPr marL="142240" marR="443865">
              <a:lnSpc>
                <a:spcPts val="1610"/>
              </a:lnSpc>
              <a:spcBef>
                <a:spcPts val="114"/>
              </a:spcBef>
            </a:pPr>
            <a:r>
              <a:rPr sz="1500" dirty="0">
                <a:solidFill>
                  <a:srgbClr val="231F20"/>
                </a:solidFill>
                <a:latin typeface="Trebuchet MS"/>
                <a:cs typeface="Trebuchet MS"/>
              </a:rPr>
              <a:t>с</a:t>
            </a:r>
            <a:r>
              <a:rPr sz="1500" spc="-3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500" spc="-15" dirty="0">
                <a:solidFill>
                  <a:srgbClr val="231F20"/>
                </a:solidFill>
                <a:latin typeface="Trebuchet MS"/>
                <a:cs typeface="Trebuchet MS"/>
              </a:rPr>
              <a:t>очисткой</a:t>
            </a:r>
            <a:r>
              <a:rPr sz="1500" spc="-15" dirty="0">
                <a:solidFill>
                  <a:srgbClr val="231F20"/>
                </a:solidFill>
                <a:latin typeface="Microsoft Sans Serif"/>
                <a:cs typeface="Microsoft Sans Serif"/>
              </a:rPr>
              <a:t>,</a:t>
            </a:r>
            <a:r>
              <a:rPr sz="1500" spc="2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500" spc="-5" dirty="0">
                <a:solidFill>
                  <a:srgbClr val="231F20"/>
                </a:solidFill>
                <a:latin typeface="Trebuchet MS"/>
                <a:cs typeface="Trebuchet MS"/>
              </a:rPr>
              <a:t>уборкой</a:t>
            </a:r>
            <a:r>
              <a:rPr sz="1500" spc="-3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500" spc="-20" dirty="0">
                <a:solidFill>
                  <a:srgbClr val="231F20"/>
                </a:solidFill>
                <a:latin typeface="Trebuchet MS"/>
                <a:cs typeface="Trebuchet MS"/>
              </a:rPr>
              <a:t>и</a:t>
            </a:r>
            <a:r>
              <a:rPr sz="1500" spc="-3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500" spc="15" dirty="0">
                <a:solidFill>
                  <a:srgbClr val="231F20"/>
                </a:solidFill>
                <a:latin typeface="Trebuchet MS"/>
                <a:cs typeface="Trebuchet MS"/>
              </a:rPr>
              <a:t>вывозом</a:t>
            </a:r>
            <a:r>
              <a:rPr sz="1500" spc="-3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500" spc="-5" dirty="0">
                <a:solidFill>
                  <a:srgbClr val="231F20"/>
                </a:solidFill>
                <a:latin typeface="Trebuchet MS"/>
                <a:cs typeface="Trebuchet MS"/>
              </a:rPr>
              <a:t>скопившихся</a:t>
            </a:r>
            <a:r>
              <a:rPr sz="1500" spc="-3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500" spc="-15" dirty="0">
                <a:solidFill>
                  <a:srgbClr val="231F20"/>
                </a:solidFill>
                <a:latin typeface="Trebuchet MS"/>
                <a:cs typeface="Trebuchet MS"/>
              </a:rPr>
              <a:t>отложений</a:t>
            </a:r>
            <a:r>
              <a:rPr sz="1500" spc="-3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500" spc="10" dirty="0">
                <a:solidFill>
                  <a:srgbClr val="231F20"/>
                </a:solidFill>
                <a:latin typeface="Trebuchet MS"/>
                <a:cs typeface="Trebuchet MS"/>
              </a:rPr>
              <a:t>после</a:t>
            </a:r>
            <a:r>
              <a:rPr sz="1500" spc="-3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500" dirty="0">
                <a:solidFill>
                  <a:srgbClr val="231F20"/>
                </a:solidFill>
                <a:latin typeface="Trebuchet MS"/>
                <a:cs typeface="Trebuchet MS"/>
              </a:rPr>
              <a:t>песко</a:t>
            </a:r>
            <a:r>
              <a:rPr sz="1500" dirty="0">
                <a:solidFill>
                  <a:srgbClr val="231F20"/>
                </a:solidFill>
                <a:latin typeface="Microsoft Sans Serif"/>
                <a:cs typeface="Microsoft Sans Serif"/>
              </a:rPr>
              <a:t>-</a:t>
            </a:r>
            <a:r>
              <a:rPr sz="1500" dirty="0">
                <a:solidFill>
                  <a:srgbClr val="231F20"/>
                </a:solidFill>
                <a:latin typeface="Trebuchet MS"/>
                <a:cs typeface="Trebuchet MS"/>
              </a:rPr>
              <a:t>соляных</a:t>
            </a:r>
            <a:r>
              <a:rPr sz="1500" spc="-2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500" dirty="0">
                <a:solidFill>
                  <a:srgbClr val="231F20"/>
                </a:solidFill>
                <a:latin typeface="Trebuchet MS"/>
                <a:cs typeface="Trebuchet MS"/>
              </a:rPr>
              <a:t>смесей</a:t>
            </a:r>
            <a:r>
              <a:rPr sz="1500" dirty="0">
                <a:solidFill>
                  <a:srgbClr val="231F20"/>
                </a:solidFill>
                <a:latin typeface="Microsoft Sans Serif"/>
                <a:cs typeface="Microsoft Sans Serif"/>
              </a:rPr>
              <a:t>,</a:t>
            </a:r>
            <a:r>
              <a:rPr sz="1500" spc="2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500" spc="10" dirty="0">
                <a:solidFill>
                  <a:srgbClr val="231F20"/>
                </a:solidFill>
                <a:latin typeface="Trebuchet MS"/>
                <a:cs typeface="Trebuchet MS"/>
              </a:rPr>
              <a:t>расходов</a:t>
            </a:r>
            <a:r>
              <a:rPr sz="1500" spc="-3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500" spc="25" dirty="0">
                <a:solidFill>
                  <a:srgbClr val="231F20"/>
                </a:solidFill>
                <a:latin typeface="Trebuchet MS"/>
                <a:cs typeface="Trebuchet MS"/>
              </a:rPr>
              <a:t>на</a:t>
            </a:r>
            <a:r>
              <a:rPr sz="1500" spc="-3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500" dirty="0">
                <a:solidFill>
                  <a:srgbClr val="231F20"/>
                </a:solidFill>
                <a:latin typeface="Trebuchet MS"/>
                <a:cs typeface="Trebuchet MS"/>
              </a:rPr>
              <a:t>посадку </a:t>
            </a:r>
            <a:r>
              <a:rPr sz="1500" spc="-44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500" dirty="0">
                <a:solidFill>
                  <a:srgbClr val="231F20"/>
                </a:solidFill>
                <a:latin typeface="Trebuchet MS"/>
                <a:cs typeface="Trebuchet MS"/>
              </a:rPr>
              <a:t>зеленых</a:t>
            </a:r>
            <a:r>
              <a:rPr sz="1500" spc="-3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500" spc="-5" dirty="0">
                <a:solidFill>
                  <a:srgbClr val="231F20"/>
                </a:solidFill>
                <a:latin typeface="Trebuchet MS"/>
                <a:cs typeface="Trebuchet MS"/>
              </a:rPr>
              <a:t>насаждений</a:t>
            </a:r>
            <a:r>
              <a:rPr sz="1500" spc="-3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500" spc="-20" dirty="0">
                <a:solidFill>
                  <a:srgbClr val="231F20"/>
                </a:solidFill>
                <a:latin typeface="Trebuchet MS"/>
                <a:cs typeface="Trebuchet MS"/>
              </a:rPr>
              <a:t>и</a:t>
            </a:r>
            <a:r>
              <a:rPr sz="1500" spc="-3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500" dirty="0">
                <a:solidFill>
                  <a:srgbClr val="231F20"/>
                </a:solidFill>
                <a:latin typeface="Trebuchet MS"/>
                <a:cs typeface="Trebuchet MS"/>
              </a:rPr>
              <a:t>внесение</a:t>
            </a:r>
            <a:r>
              <a:rPr sz="1500" spc="-3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500" spc="-5" dirty="0">
                <a:solidFill>
                  <a:srgbClr val="231F20"/>
                </a:solidFill>
                <a:latin typeface="Trebuchet MS"/>
                <a:cs typeface="Trebuchet MS"/>
              </a:rPr>
              <a:t>плодородного</a:t>
            </a:r>
            <a:r>
              <a:rPr sz="1500" spc="-3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500" spc="25" dirty="0">
                <a:solidFill>
                  <a:srgbClr val="231F20"/>
                </a:solidFill>
                <a:latin typeface="Trebuchet MS"/>
                <a:cs typeface="Trebuchet MS"/>
              </a:rPr>
              <a:t>слоя</a:t>
            </a:r>
            <a:r>
              <a:rPr sz="1500" spc="-3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500" spc="5" dirty="0">
                <a:solidFill>
                  <a:srgbClr val="231F20"/>
                </a:solidFill>
                <a:latin typeface="Trebuchet MS"/>
                <a:cs typeface="Trebuchet MS"/>
              </a:rPr>
              <a:t>почвы</a:t>
            </a:r>
            <a:r>
              <a:rPr sz="1500" spc="-3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500" spc="10" dirty="0">
                <a:solidFill>
                  <a:srgbClr val="231F20"/>
                </a:solidFill>
                <a:latin typeface="Trebuchet MS"/>
                <a:cs typeface="Trebuchet MS"/>
              </a:rPr>
              <a:t>вдоль</a:t>
            </a:r>
            <a:r>
              <a:rPr sz="1500" spc="-3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500" spc="-20" dirty="0">
                <a:solidFill>
                  <a:srgbClr val="231F20"/>
                </a:solidFill>
                <a:latin typeface="Trebuchet MS"/>
                <a:cs typeface="Trebuchet MS"/>
              </a:rPr>
              <a:t>дорожного</a:t>
            </a:r>
            <a:r>
              <a:rPr sz="1500" spc="-3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500" spc="10" dirty="0">
                <a:solidFill>
                  <a:srgbClr val="231F20"/>
                </a:solidFill>
                <a:latin typeface="Trebuchet MS"/>
                <a:cs typeface="Trebuchet MS"/>
              </a:rPr>
              <a:t>полотна</a:t>
            </a:r>
            <a:r>
              <a:rPr sz="1500" spc="1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endParaRPr sz="1500">
              <a:latin typeface="Microsoft Sans Serif"/>
              <a:cs typeface="Microsoft Sans Serif"/>
            </a:endParaRPr>
          </a:p>
          <a:p>
            <a:pPr marL="2819400">
              <a:lnSpc>
                <a:spcPct val="100000"/>
              </a:lnSpc>
              <a:spcBef>
                <a:spcPts val="1165"/>
              </a:spcBef>
            </a:pPr>
            <a:r>
              <a:rPr sz="1500" b="1" spc="-25" dirty="0">
                <a:solidFill>
                  <a:srgbClr val="231F20"/>
                </a:solidFill>
                <a:latin typeface="Arial"/>
                <a:cs typeface="Arial"/>
              </a:rPr>
              <a:t>НЕДОСТАТКИ</a:t>
            </a:r>
            <a:r>
              <a:rPr sz="1500" b="1" spc="-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500" b="1" spc="-10" dirty="0">
                <a:solidFill>
                  <a:srgbClr val="231F20"/>
                </a:solidFill>
                <a:latin typeface="Arial"/>
                <a:cs typeface="Arial"/>
              </a:rPr>
              <a:t>ПЕСКО-СОЛЯНЫХ</a:t>
            </a:r>
            <a:r>
              <a:rPr sz="1500" b="1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500" b="1" spc="-5" dirty="0">
                <a:solidFill>
                  <a:srgbClr val="231F20"/>
                </a:solidFill>
                <a:latin typeface="Arial"/>
                <a:cs typeface="Arial"/>
              </a:rPr>
              <a:t>СМЕСЕЙ</a:t>
            </a:r>
            <a:endParaRPr sz="1500">
              <a:latin typeface="Arial"/>
              <a:cs typeface="Arial"/>
            </a:endParaRPr>
          </a:p>
          <a:p>
            <a:pPr marL="132080" indent="-120014">
              <a:lnSpc>
                <a:spcPct val="100000"/>
              </a:lnSpc>
              <a:spcBef>
                <a:spcPts val="880"/>
              </a:spcBef>
              <a:buChar char="•"/>
              <a:tabLst>
                <a:tab pos="132715" algn="l"/>
              </a:tabLst>
            </a:pPr>
            <a:r>
              <a:rPr sz="1500" spc="15" dirty="0">
                <a:solidFill>
                  <a:srgbClr val="231F20"/>
                </a:solidFill>
                <a:latin typeface="Trebuchet MS"/>
                <a:cs typeface="Trebuchet MS"/>
              </a:rPr>
              <a:t>Несмотря</a:t>
            </a:r>
            <a:r>
              <a:rPr sz="1500" spc="-3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500" spc="25" dirty="0">
                <a:solidFill>
                  <a:srgbClr val="231F20"/>
                </a:solidFill>
                <a:latin typeface="Trebuchet MS"/>
                <a:cs typeface="Trebuchet MS"/>
              </a:rPr>
              <a:t>на</a:t>
            </a:r>
            <a:r>
              <a:rPr sz="1500" spc="-3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500" dirty="0">
                <a:solidFill>
                  <a:srgbClr val="231F20"/>
                </a:solidFill>
                <a:latin typeface="Trebuchet MS"/>
                <a:cs typeface="Trebuchet MS"/>
              </a:rPr>
              <a:t>относительную</a:t>
            </a:r>
            <a:r>
              <a:rPr sz="1500" spc="-3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500" spc="-5" dirty="0">
                <a:solidFill>
                  <a:srgbClr val="231F20"/>
                </a:solidFill>
                <a:latin typeface="Trebuchet MS"/>
                <a:cs typeface="Trebuchet MS"/>
              </a:rPr>
              <a:t>дешевизну</a:t>
            </a:r>
            <a:r>
              <a:rPr sz="1500" spc="-5" dirty="0">
                <a:solidFill>
                  <a:srgbClr val="231F20"/>
                </a:solidFill>
                <a:latin typeface="Microsoft Sans Serif"/>
                <a:cs typeface="Microsoft Sans Serif"/>
              </a:rPr>
              <a:t>,</a:t>
            </a:r>
            <a:r>
              <a:rPr sz="1500" spc="1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500" spc="10" dirty="0">
                <a:solidFill>
                  <a:srgbClr val="231F20"/>
                </a:solidFill>
                <a:latin typeface="Trebuchet MS"/>
                <a:cs typeface="Trebuchet MS"/>
              </a:rPr>
              <a:t>нулевая</a:t>
            </a:r>
            <a:r>
              <a:rPr sz="1500" spc="-3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500" spc="10" dirty="0">
                <a:solidFill>
                  <a:srgbClr val="231F20"/>
                </a:solidFill>
                <a:latin typeface="Trebuchet MS"/>
                <a:cs typeface="Trebuchet MS"/>
              </a:rPr>
              <a:t>эффективность</a:t>
            </a:r>
            <a:r>
              <a:rPr sz="1500" spc="-3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500" spc="-10" dirty="0">
                <a:solidFill>
                  <a:srgbClr val="231F20"/>
                </a:solidFill>
                <a:latin typeface="Trebuchet MS"/>
                <a:cs typeface="Trebuchet MS"/>
              </a:rPr>
              <a:t>при</a:t>
            </a:r>
            <a:r>
              <a:rPr sz="1500" spc="-3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500" spc="5" dirty="0">
                <a:solidFill>
                  <a:srgbClr val="231F20"/>
                </a:solidFill>
                <a:latin typeface="Trebuchet MS"/>
                <a:cs typeface="Trebuchet MS"/>
              </a:rPr>
              <a:t>температуре</a:t>
            </a:r>
            <a:r>
              <a:rPr sz="1500" spc="-3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500" spc="-25" dirty="0">
                <a:solidFill>
                  <a:srgbClr val="231F20"/>
                </a:solidFill>
                <a:latin typeface="Trebuchet MS"/>
                <a:cs typeface="Trebuchet MS"/>
              </a:rPr>
              <a:t>уже</a:t>
            </a:r>
            <a:r>
              <a:rPr sz="1500" spc="-30" dirty="0">
                <a:solidFill>
                  <a:srgbClr val="231F20"/>
                </a:solidFill>
                <a:latin typeface="Trebuchet MS"/>
                <a:cs typeface="Trebuchet MS"/>
              </a:rPr>
              <a:t> ниже</a:t>
            </a:r>
            <a:r>
              <a:rPr sz="1500" spc="-3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500" spc="35" dirty="0">
                <a:solidFill>
                  <a:srgbClr val="231F20"/>
                </a:solidFill>
                <a:latin typeface="Microsoft Sans Serif"/>
                <a:cs typeface="Microsoft Sans Serif"/>
              </a:rPr>
              <a:t>-15°</a:t>
            </a:r>
            <a:r>
              <a:rPr sz="1500" spc="35" dirty="0">
                <a:solidFill>
                  <a:srgbClr val="231F20"/>
                </a:solidFill>
                <a:latin typeface="Trebuchet MS"/>
                <a:cs typeface="Trebuchet MS"/>
              </a:rPr>
              <a:t>С</a:t>
            </a:r>
            <a:endParaRPr sz="1500">
              <a:latin typeface="Trebuchet MS"/>
              <a:cs typeface="Trebuchet MS"/>
            </a:endParaRPr>
          </a:p>
          <a:p>
            <a:pPr marL="132080" indent="-120014">
              <a:lnSpc>
                <a:spcPct val="100000"/>
              </a:lnSpc>
              <a:spcBef>
                <a:spcPts val="785"/>
              </a:spcBef>
              <a:buChar char="•"/>
              <a:tabLst>
                <a:tab pos="132715" algn="l"/>
              </a:tabLst>
            </a:pPr>
            <a:r>
              <a:rPr sz="1500" spc="15" dirty="0">
                <a:solidFill>
                  <a:srgbClr val="231F20"/>
                </a:solidFill>
                <a:latin typeface="Trebuchet MS"/>
                <a:cs typeface="Trebuchet MS"/>
              </a:rPr>
              <a:t>высокая</a:t>
            </a:r>
            <a:r>
              <a:rPr sz="1500" spc="-3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500" spc="-10" dirty="0">
                <a:solidFill>
                  <a:srgbClr val="231F20"/>
                </a:solidFill>
                <a:latin typeface="Trebuchet MS"/>
                <a:cs typeface="Trebuchet MS"/>
              </a:rPr>
              <a:t>коррозия</a:t>
            </a:r>
            <a:r>
              <a:rPr sz="1500" spc="-3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500" spc="-10" dirty="0">
                <a:solidFill>
                  <a:srgbClr val="231F20"/>
                </a:solidFill>
                <a:latin typeface="Trebuchet MS"/>
                <a:cs typeface="Trebuchet MS"/>
              </a:rPr>
              <a:t>металлических</a:t>
            </a:r>
            <a:r>
              <a:rPr sz="1500" spc="-3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500" spc="-20" dirty="0">
                <a:solidFill>
                  <a:srgbClr val="231F20"/>
                </a:solidFill>
                <a:latin typeface="Trebuchet MS"/>
                <a:cs typeface="Trebuchet MS"/>
              </a:rPr>
              <a:t>конструкций</a:t>
            </a:r>
            <a:r>
              <a:rPr sz="1500" spc="-20" dirty="0">
                <a:solidFill>
                  <a:srgbClr val="231F20"/>
                </a:solidFill>
                <a:latin typeface="Microsoft Sans Serif"/>
                <a:cs typeface="Microsoft Sans Serif"/>
              </a:rPr>
              <a:t>;</a:t>
            </a:r>
            <a:endParaRPr sz="1500">
              <a:latin typeface="Microsoft Sans Serif"/>
              <a:cs typeface="Microsoft Sans Serif"/>
            </a:endParaRPr>
          </a:p>
          <a:p>
            <a:pPr marL="132080" indent="-120014">
              <a:lnSpc>
                <a:spcPct val="100000"/>
              </a:lnSpc>
              <a:spcBef>
                <a:spcPts val="790"/>
              </a:spcBef>
              <a:buChar char="•"/>
              <a:tabLst>
                <a:tab pos="132715" algn="l"/>
              </a:tabLst>
            </a:pPr>
            <a:r>
              <a:rPr sz="1500" spc="10" dirty="0">
                <a:solidFill>
                  <a:srgbClr val="231F20"/>
                </a:solidFill>
                <a:latin typeface="Trebuchet MS"/>
                <a:cs typeface="Trebuchet MS"/>
              </a:rPr>
              <a:t>забивка</a:t>
            </a:r>
            <a:r>
              <a:rPr sz="1500" spc="-5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500" spc="10" dirty="0">
                <a:solidFill>
                  <a:srgbClr val="231F20"/>
                </a:solidFill>
                <a:latin typeface="Trebuchet MS"/>
                <a:cs typeface="Trebuchet MS"/>
              </a:rPr>
              <a:t>ливневых</a:t>
            </a:r>
            <a:r>
              <a:rPr sz="1500" spc="-5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500" spc="-5" dirty="0">
                <a:solidFill>
                  <a:srgbClr val="231F20"/>
                </a:solidFill>
                <a:latin typeface="Trebuchet MS"/>
                <a:cs typeface="Trebuchet MS"/>
              </a:rPr>
              <a:t>стоков</a:t>
            </a:r>
            <a:r>
              <a:rPr sz="1500" spc="-5" dirty="0">
                <a:solidFill>
                  <a:srgbClr val="231F20"/>
                </a:solidFill>
                <a:latin typeface="Microsoft Sans Serif"/>
                <a:cs typeface="Microsoft Sans Serif"/>
              </a:rPr>
              <a:t>;</a:t>
            </a:r>
            <a:endParaRPr sz="1500">
              <a:latin typeface="Microsoft Sans Serif"/>
              <a:cs typeface="Microsoft Sans Serif"/>
            </a:endParaRPr>
          </a:p>
          <a:p>
            <a:pPr marL="132080" indent="-120014">
              <a:lnSpc>
                <a:spcPct val="100000"/>
              </a:lnSpc>
              <a:spcBef>
                <a:spcPts val="785"/>
              </a:spcBef>
              <a:buChar char="•"/>
              <a:tabLst>
                <a:tab pos="132715" algn="l"/>
              </a:tabLst>
            </a:pPr>
            <a:r>
              <a:rPr sz="1500" spc="10" dirty="0">
                <a:solidFill>
                  <a:srgbClr val="231F20"/>
                </a:solidFill>
                <a:latin typeface="Trebuchet MS"/>
                <a:cs typeface="Trebuchet MS"/>
              </a:rPr>
              <a:t>засоление</a:t>
            </a:r>
            <a:r>
              <a:rPr sz="1500" spc="-4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500" spc="5" dirty="0">
                <a:solidFill>
                  <a:srgbClr val="231F20"/>
                </a:solidFill>
                <a:latin typeface="Trebuchet MS"/>
                <a:cs typeface="Trebuchet MS"/>
              </a:rPr>
              <a:t>почвы</a:t>
            </a:r>
            <a:r>
              <a:rPr sz="1500" spc="-4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500" spc="-20" dirty="0">
                <a:solidFill>
                  <a:srgbClr val="231F20"/>
                </a:solidFill>
                <a:latin typeface="Trebuchet MS"/>
                <a:cs typeface="Trebuchet MS"/>
              </a:rPr>
              <a:t>и</a:t>
            </a:r>
            <a:r>
              <a:rPr sz="1500" spc="-4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500" spc="-15" dirty="0">
                <a:solidFill>
                  <a:srgbClr val="231F20"/>
                </a:solidFill>
                <a:latin typeface="Trebuchet MS"/>
                <a:cs typeface="Trebuchet MS"/>
              </a:rPr>
              <a:t>гибель</a:t>
            </a:r>
            <a:r>
              <a:rPr sz="1500" spc="-4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500" dirty="0">
                <a:solidFill>
                  <a:srgbClr val="231F20"/>
                </a:solidFill>
                <a:latin typeface="Trebuchet MS"/>
                <a:cs typeface="Trebuchet MS"/>
              </a:rPr>
              <a:t>растений</a:t>
            </a:r>
            <a:r>
              <a:rPr sz="1500" dirty="0">
                <a:solidFill>
                  <a:srgbClr val="231F20"/>
                </a:solidFill>
                <a:latin typeface="Microsoft Sans Serif"/>
                <a:cs typeface="Microsoft Sans Serif"/>
              </a:rPr>
              <a:t>;</a:t>
            </a:r>
            <a:endParaRPr sz="1500">
              <a:latin typeface="Microsoft Sans Serif"/>
              <a:cs typeface="Microsoft Sans Serif"/>
            </a:endParaRPr>
          </a:p>
          <a:p>
            <a:pPr marL="132080" indent="-120014">
              <a:lnSpc>
                <a:spcPct val="100000"/>
              </a:lnSpc>
              <a:spcBef>
                <a:spcPts val="790"/>
              </a:spcBef>
              <a:buChar char="•"/>
              <a:tabLst>
                <a:tab pos="132715" algn="l"/>
              </a:tabLst>
            </a:pPr>
            <a:r>
              <a:rPr sz="1500" spc="5" dirty="0">
                <a:solidFill>
                  <a:srgbClr val="231F20"/>
                </a:solidFill>
                <a:latin typeface="Trebuchet MS"/>
                <a:cs typeface="Trebuchet MS"/>
              </a:rPr>
              <a:t>дополнительные</a:t>
            </a:r>
            <a:r>
              <a:rPr sz="1500" spc="-3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500" spc="10" dirty="0">
                <a:solidFill>
                  <a:srgbClr val="231F20"/>
                </a:solidFill>
                <a:latin typeface="Trebuchet MS"/>
                <a:cs typeface="Trebuchet MS"/>
              </a:rPr>
              <a:t>расходы</a:t>
            </a:r>
            <a:r>
              <a:rPr sz="1500" spc="-3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500" spc="20" dirty="0">
                <a:solidFill>
                  <a:srgbClr val="231F20"/>
                </a:solidFill>
                <a:latin typeface="Trebuchet MS"/>
                <a:cs typeface="Trebuchet MS"/>
              </a:rPr>
              <a:t>для</a:t>
            </a:r>
            <a:r>
              <a:rPr sz="1500" spc="-3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500" spc="-30" dirty="0">
                <a:solidFill>
                  <a:srgbClr val="231F20"/>
                </a:solidFill>
                <a:latin typeface="Trebuchet MS"/>
                <a:cs typeface="Trebuchet MS"/>
              </a:rPr>
              <a:t>городского </a:t>
            </a:r>
            <a:r>
              <a:rPr sz="1500" spc="-10" dirty="0">
                <a:solidFill>
                  <a:srgbClr val="231F20"/>
                </a:solidFill>
                <a:latin typeface="Trebuchet MS"/>
                <a:cs typeface="Trebuchet MS"/>
              </a:rPr>
              <a:t>бюджета</a:t>
            </a:r>
            <a:r>
              <a:rPr sz="1500" spc="-3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500" spc="25" dirty="0">
                <a:solidFill>
                  <a:srgbClr val="231F20"/>
                </a:solidFill>
                <a:latin typeface="Trebuchet MS"/>
                <a:cs typeface="Trebuchet MS"/>
              </a:rPr>
              <a:t>на</a:t>
            </a:r>
            <a:r>
              <a:rPr sz="1500" spc="-3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500" spc="-5" dirty="0">
                <a:solidFill>
                  <a:srgbClr val="231F20"/>
                </a:solidFill>
                <a:latin typeface="Trebuchet MS"/>
                <a:cs typeface="Trebuchet MS"/>
              </a:rPr>
              <a:t>уборку</a:t>
            </a:r>
            <a:r>
              <a:rPr sz="1500" spc="-3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500" spc="-20" dirty="0">
                <a:solidFill>
                  <a:srgbClr val="231F20"/>
                </a:solidFill>
                <a:latin typeface="Trebuchet MS"/>
                <a:cs typeface="Trebuchet MS"/>
              </a:rPr>
              <a:t>и</a:t>
            </a:r>
            <a:r>
              <a:rPr sz="1500" spc="-3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500" spc="15" dirty="0">
                <a:solidFill>
                  <a:srgbClr val="231F20"/>
                </a:solidFill>
                <a:latin typeface="Trebuchet MS"/>
                <a:cs typeface="Trebuchet MS"/>
              </a:rPr>
              <a:t>вывоз</a:t>
            </a:r>
            <a:r>
              <a:rPr sz="1500" spc="-3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500" spc="-5" dirty="0">
                <a:solidFill>
                  <a:srgbClr val="231F20"/>
                </a:solidFill>
                <a:latin typeface="Trebuchet MS"/>
                <a:cs typeface="Trebuchet MS"/>
              </a:rPr>
              <a:t>песка</a:t>
            </a:r>
            <a:r>
              <a:rPr sz="1500" spc="-5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endParaRPr sz="1500">
              <a:latin typeface="Microsoft Sans Serif"/>
              <a:cs typeface="Microsoft Sans Serif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75117" y="1340263"/>
            <a:ext cx="2283476" cy="1876449"/>
          </a:xfrm>
          <a:prstGeom prst="rect">
            <a:avLst/>
          </a:prstGeom>
        </p:spPr>
      </p:pic>
      <p:graphicFrame>
        <p:nvGraphicFramePr>
          <p:cNvPr id="3" name="object 3"/>
          <p:cNvGraphicFramePr>
            <a:graphicFrameLocks noGrp="1"/>
          </p:cNvGraphicFramePr>
          <p:nvPr/>
        </p:nvGraphicFramePr>
        <p:xfrm>
          <a:off x="219705" y="5176022"/>
          <a:ext cx="10248265" cy="212852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16687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2057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2057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02057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84561">
                <a:tc>
                  <a:txBody>
                    <a:bodyPr/>
                    <a:lstStyle/>
                    <a:p>
                      <a:pPr marL="958215"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r>
                        <a:rPr sz="1700" b="1" spc="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ПОКАЗАТЕЛИ</a:t>
                      </a:r>
                      <a:r>
                        <a:rPr sz="1700" b="1" spc="-6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7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/</a:t>
                      </a:r>
                      <a:r>
                        <a:rPr sz="1700" b="1" spc="-4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7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РЕАГЕНТ</a:t>
                      </a:r>
                      <a:endParaRPr sz="1700">
                        <a:latin typeface="Calibri"/>
                        <a:cs typeface="Calibri"/>
                      </a:endParaRPr>
                    </a:p>
                  </a:txBody>
                  <a:tcPr marL="0" marR="0" marT="635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231F20"/>
                    </a:solidFill>
                  </a:tcPr>
                </a:tc>
                <a:tc>
                  <a:txBody>
                    <a:bodyPr/>
                    <a:lstStyle/>
                    <a:p>
                      <a:pPr marL="7620" algn="ctr"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r>
                        <a:rPr sz="1700" b="1" spc="1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АЙСМИКС-20</a:t>
                      </a:r>
                      <a:endParaRPr sz="1700">
                        <a:latin typeface="Calibri"/>
                        <a:cs typeface="Calibri"/>
                      </a:endParaRPr>
                    </a:p>
                  </a:txBody>
                  <a:tcPr marL="0" marR="0" marT="6350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231F20"/>
                    </a:solidFill>
                  </a:tcPr>
                </a:tc>
                <a:tc>
                  <a:txBody>
                    <a:bodyPr/>
                    <a:lstStyle/>
                    <a:p>
                      <a:pPr marL="7620" algn="ctr"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r>
                        <a:rPr sz="1700" b="1" spc="1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АЙСМИКС-25</a:t>
                      </a:r>
                      <a:endParaRPr sz="1700">
                        <a:latin typeface="Calibri"/>
                        <a:cs typeface="Calibri"/>
                      </a:endParaRPr>
                    </a:p>
                  </a:txBody>
                  <a:tcPr marL="0" marR="0" marT="6350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231F20"/>
                    </a:solidFill>
                  </a:tcPr>
                </a:tc>
                <a:tc>
                  <a:txBody>
                    <a:bodyPr/>
                    <a:lstStyle/>
                    <a:p>
                      <a:pPr marL="7620" algn="ctr"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r>
                        <a:rPr sz="1700" b="1" spc="1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АЙСМИКС-31</a:t>
                      </a:r>
                      <a:endParaRPr sz="1700">
                        <a:latin typeface="Calibri"/>
                        <a:cs typeface="Calibri"/>
                      </a:endParaRPr>
                    </a:p>
                  </a:txBody>
                  <a:tcPr marL="0" marR="0" marT="6350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231F2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5104">
                <a:tc>
                  <a:txBody>
                    <a:bodyPr/>
                    <a:lstStyle/>
                    <a:p>
                      <a:pPr marL="28575">
                        <a:lnSpc>
                          <a:spcPct val="100000"/>
                        </a:lnSpc>
                        <a:spcBef>
                          <a:spcPts val="535"/>
                        </a:spcBef>
                      </a:pPr>
                      <a:r>
                        <a:rPr sz="1400" spc="2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Массовая</a:t>
                      </a:r>
                      <a:r>
                        <a:rPr sz="1400" spc="8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доля</a:t>
                      </a:r>
                      <a:r>
                        <a:rPr sz="1400" spc="8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1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хлорида</a:t>
                      </a:r>
                      <a:r>
                        <a:rPr sz="1400" spc="7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3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кальция,</a:t>
                      </a:r>
                      <a:r>
                        <a:rPr sz="1400" spc="5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%,</a:t>
                      </a:r>
                      <a:r>
                        <a:rPr sz="1400" spc="4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3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не</a:t>
                      </a:r>
                      <a:r>
                        <a:rPr sz="1400" spc="5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3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менее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6794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231F20"/>
                    </a:solidFill>
                  </a:tcPr>
                </a:tc>
                <a:tc>
                  <a:txBody>
                    <a:bodyPr/>
                    <a:lstStyle/>
                    <a:p>
                      <a:pPr marL="13335" algn="ctr">
                        <a:lnSpc>
                          <a:spcPct val="100000"/>
                        </a:lnSpc>
                        <a:spcBef>
                          <a:spcPts val="535"/>
                        </a:spcBef>
                      </a:pPr>
                      <a:r>
                        <a:rPr sz="1400" b="1" spc="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25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67945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231F20"/>
                    </a:solidFill>
                  </a:tcPr>
                </a:tc>
                <a:tc>
                  <a:txBody>
                    <a:bodyPr/>
                    <a:lstStyle/>
                    <a:p>
                      <a:pPr marL="13335" algn="ctr">
                        <a:lnSpc>
                          <a:spcPct val="100000"/>
                        </a:lnSpc>
                        <a:spcBef>
                          <a:spcPts val="535"/>
                        </a:spcBef>
                      </a:pPr>
                      <a:r>
                        <a:rPr sz="1400" b="1" spc="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50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67945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231F20"/>
                    </a:solidFill>
                  </a:tcPr>
                </a:tc>
                <a:tc>
                  <a:txBody>
                    <a:bodyPr/>
                    <a:lstStyle/>
                    <a:p>
                      <a:pPr marL="13335" algn="ctr">
                        <a:lnSpc>
                          <a:spcPct val="100000"/>
                        </a:lnSpc>
                        <a:spcBef>
                          <a:spcPts val="535"/>
                        </a:spcBef>
                      </a:pPr>
                      <a:r>
                        <a:rPr sz="1400" b="1" spc="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80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67945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231F2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5104">
                <a:tc>
                  <a:txBody>
                    <a:bodyPr/>
                    <a:lstStyle/>
                    <a:p>
                      <a:pPr marL="28575">
                        <a:lnSpc>
                          <a:spcPct val="100000"/>
                        </a:lnSpc>
                        <a:spcBef>
                          <a:spcPts val="535"/>
                        </a:spcBef>
                      </a:pPr>
                      <a:r>
                        <a:rPr sz="1400" spc="2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Массовая</a:t>
                      </a:r>
                      <a:r>
                        <a:rPr sz="1400" spc="8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доля</a:t>
                      </a:r>
                      <a:r>
                        <a:rPr sz="1400" spc="8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1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хлорида</a:t>
                      </a:r>
                      <a:r>
                        <a:rPr sz="1400" spc="7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4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магния, </a:t>
                      </a:r>
                      <a:r>
                        <a:rPr sz="140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%,</a:t>
                      </a:r>
                      <a:r>
                        <a:rPr sz="1400" spc="4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3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не</a:t>
                      </a:r>
                      <a:r>
                        <a:rPr sz="1400" spc="4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3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менее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6794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231F20"/>
                    </a:solidFill>
                  </a:tcPr>
                </a:tc>
                <a:tc>
                  <a:txBody>
                    <a:bodyPr/>
                    <a:lstStyle/>
                    <a:p>
                      <a:pPr marL="13335" algn="ctr">
                        <a:lnSpc>
                          <a:spcPct val="100000"/>
                        </a:lnSpc>
                        <a:spcBef>
                          <a:spcPts val="535"/>
                        </a:spcBef>
                      </a:pPr>
                      <a:r>
                        <a:rPr sz="1400" b="1" spc="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40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67945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231F20"/>
                    </a:solidFill>
                  </a:tcPr>
                </a:tc>
                <a:tc>
                  <a:txBody>
                    <a:bodyPr/>
                    <a:lstStyle/>
                    <a:p>
                      <a:pPr marL="13335" algn="ctr">
                        <a:lnSpc>
                          <a:spcPct val="100000"/>
                        </a:lnSpc>
                        <a:spcBef>
                          <a:spcPts val="535"/>
                        </a:spcBef>
                      </a:pPr>
                      <a:r>
                        <a:rPr sz="1400" b="1" spc="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30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67945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231F20"/>
                    </a:solidFill>
                  </a:tcPr>
                </a:tc>
                <a:tc>
                  <a:txBody>
                    <a:bodyPr/>
                    <a:lstStyle/>
                    <a:p>
                      <a:pPr marL="13335" algn="ctr">
                        <a:lnSpc>
                          <a:spcPct val="100000"/>
                        </a:lnSpc>
                        <a:spcBef>
                          <a:spcPts val="535"/>
                        </a:spcBef>
                      </a:pPr>
                      <a:r>
                        <a:rPr sz="14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5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67945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231F2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65104">
                <a:tc>
                  <a:txBody>
                    <a:bodyPr/>
                    <a:lstStyle/>
                    <a:p>
                      <a:pPr marL="28575">
                        <a:lnSpc>
                          <a:spcPct val="100000"/>
                        </a:lnSpc>
                        <a:spcBef>
                          <a:spcPts val="535"/>
                        </a:spcBef>
                      </a:pPr>
                      <a:r>
                        <a:rPr sz="1400" spc="2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Массовая</a:t>
                      </a:r>
                      <a:r>
                        <a:rPr sz="1400" spc="7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доля</a:t>
                      </a:r>
                      <a:r>
                        <a:rPr sz="1400" spc="8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1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хлорида</a:t>
                      </a:r>
                      <a:r>
                        <a:rPr sz="1400" spc="7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3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натрия,</a:t>
                      </a:r>
                      <a:r>
                        <a:rPr sz="1400" spc="4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%,</a:t>
                      </a:r>
                      <a:r>
                        <a:rPr sz="1400" spc="4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3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не</a:t>
                      </a:r>
                      <a:r>
                        <a:rPr sz="1400" spc="4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2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более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6794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231F20"/>
                    </a:solidFill>
                  </a:tcPr>
                </a:tc>
                <a:tc>
                  <a:txBody>
                    <a:bodyPr/>
                    <a:lstStyle/>
                    <a:p>
                      <a:pPr marL="13335" algn="ctr">
                        <a:lnSpc>
                          <a:spcPct val="100000"/>
                        </a:lnSpc>
                        <a:spcBef>
                          <a:spcPts val="535"/>
                        </a:spcBef>
                      </a:pPr>
                      <a:r>
                        <a:rPr sz="1400" b="1" spc="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34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67945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231F20"/>
                    </a:solidFill>
                  </a:tcPr>
                </a:tc>
                <a:tc>
                  <a:txBody>
                    <a:bodyPr/>
                    <a:lstStyle/>
                    <a:p>
                      <a:pPr marL="13335" algn="ctr">
                        <a:lnSpc>
                          <a:spcPct val="100000"/>
                        </a:lnSpc>
                        <a:spcBef>
                          <a:spcPts val="535"/>
                        </a:spcBef>
                      </a:pPr>
                      <a:r>
                        <a:rPr sz="1400" b="1" spc="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19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67945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231F20"/>
                    </a:solidFill>
                  </a:tcPr>
                </a:tc>
                <a:tc>
                  <a:txBody>
                    <a:bodyPr/>
                    <a:lstStyle/>
                    <a:p>
                      <a:pPr marL="13335" algn="ctr">
                        <a:lnSpc>
                          <a:spcPct val="100000"/>
                        </a:lnSpc>
                        <a:spcBef>
                          <a:spcPts val="535"/>
                        </a:spcBef>
                      </a:pPr>
                      <a:r>
                        <a:rPr sz="1400" b="1" spc="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14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67945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231F2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65104">
                <a:tc>
                  <a:txBody>
                    <a:bodyPr/>
                    <a:lstStyle/>
                    <a:p>
                      <a:pPr marL="28575">
                        <a:lnSpc>
                          <a:spcPct val="100000"/>
                        </a:lnSpc>
                        <a:spcBef>
                          <a:spcPts val="535"/>
                        </a:spcBef>
                      </a:pPr>
                      <a:r>
                        <a:rPr sz="1400" spc="2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Массовая</a:t>
                      </a:r>
                      <a:r>
                        <a:rPr sz="1400" spc="8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доля</a:t>
                      </a:r>
                      <a:r>
                        <a:rPr sz="1400" spc="9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3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ингибитора</a:t>
                      </a:r>
                      <a:r>
                        <a:rPr sz="1400" spc="7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коррозии,</a:t>
                      </a:r>
                      <a:r>
                        <a:rPr sz="1400" spc="5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%,</a:t>
                      </a:r>
                      <a:r>
                        <a:rPr sz="1400" spc="4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3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не</a:t>
                      </a:r>
                      <a:r>
                        <a:rPr sz="1400" spc="5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2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более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6794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231F20"/>
                    </a:solidFill>
                  </a:tcPr>
                </a:tc>
                <a:tc>
                  <a:txBody>
                    <a:bodyPr/>
                    <a:lstStyle/>
                    <a:p>
                      <a:pPr marL="13335" algn="ctr">
                        <a:lnSpc>
                          <a:spcPct val="100000"/>
                        </a:lnSpc>
                        <a:spcBef>
                          <a:spcPts val="535"/>
                        </a:spcBef>
                      </a:pPr>
                      <a:r>
                        <a:rPr sz="14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1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67945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231F20"/>
                    </a:solidFill>
                  </a:tcPr>
                </a:tc>
                <a:tc>
                  <a:txBody>
                    <a:bodyPr/>
                    <a:lstStyle/>
                    <a:p>
                      <a:pPr marL="13335" algn="ctr">
                        <a:lnSpc>
                          <a:spcPct val="100000"/>
                        </a:lnSpc>
                        <a:spcBef>
                          <a:spcPts val="535"/>
                        </a:spcBef>
                      </a:pPr>
                      <a:r>
                        <a:rPr sz="14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1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67945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231F20"/>
                    </a:solidFill>
                  </a:tcPr>
                </a:tc>
                <a:tc>
                  <a:txBody>
                    <a:bodyPr/>
                    <a:lstStyle/>
                    <a:p>
                      <a:pPr marL="13335" algn="ctr">
                        <a:lnSpc>
                          <a:spcPct val="100000"/>
                        </a:lnSpc>
                        <a:spcBef>
                          <a:spcPts val="535"/>
                        </a:spcBef>
                      </a:pPr>
                      <a:r>
                        <a:rPr sz="14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1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67945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231F2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34">
                <a:tc>
                  <a:txBody>
                    <a:bodyPr/>
                    <a:lstStyle/>
                    <a:p>
                      <a:pPr marL="28575">
                        <a:lnSpc>
                          <a:spcPct val="100000"/>
                        </a:lnSpc>
                        <a:spcBef>
                          <a:spcPts val="535"/>
                        </a:spcBef>
                      </a:pPr>
                      <a:r>
                        <a:rPr sz="1400" spc="3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Рабочий</a:t>
                      </a:r>
                      <a:r>
                        <a:rPr sz="1400" spc="8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1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диапозон</a:t>
                      </a:r>
                      <a:r>
                        <a:rPr sz="1400" spc="8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температуры,</a:t>
                      </a:r>
                      <a:r>
                        <a:rPr sz="1400" spc="4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2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до</a:t>
                      </a:r>
                      <a:r>
                        <a:rPr sz="1400" spc="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°С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6794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231F20"/>
                    </a:solidFill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535"/>
                        </a:spcBef>
                      </a:pPr>
                      <a:r>
                        <a:rPr sz="1400" b="1" spc="1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-20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67945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231F20"/>
                    </a:solidFill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535"/>
                        </a:spcBef>
                      </a:pPr>
                      <a:r>
                        <a:rPr sz="1400" b="1" spc="1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-25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67945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231F20"/>
                    </a:solidFill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535"/>
                        </a:spcBef>
                      </a:pPr>
                      <a:r>
                        <a:rPr sz="1400" b="1" spc="1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-31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67945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231F2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4" name="object 4"/>
          <p:cNvSpPr txBox="1"/>
          <p:nvPr/>
        </p:nvSpPr>
        <p:spPr>
          <a:xfrm>
            <a:off x="2931238" y="1196656"/>
            <a:ext cx="7176134" cy="1984375"/>
          </a:xfrm>
          <a:prstGeom prst="rect">
            <a:avLst/>
          </a:prstGeom>
        </p:spPr>
        <p:txBody>
          <a:bodyPr vert="horz" wrap="square" lIns="0" tIns="137160" rIns="0" bIns="0" rtlCol="0">
            <a:spAutoFit/>
          </a:bodyPr>
          <a:lstStyle/>
          <a:p>
            <a:pPr marL="128905" indent="-116839">
              <a:lnSpc>
                <a:spcPct val="100000"/>
              </a:lnSpc>
              <a:spcBef>
                <a:spcPts val="1080"/>
              </a:spcBef>
              <a:buChar char="-"/>
              <a:tabLst>
                <a:tab pos="129539" algn="l"/>
              </a:tabLst>
            </a:pPr>
            <a:r>
              <a:rPr sz="1500" b="1" spc="-5" dirty="0">
                <a:solidFill>
                  <a:srgbClr val="231F20"/>
                </a:solidFill>
                <a:latin typeface="Arial"/>
                <a:cs typeface="Arial"/>
              </a:rPr>
              <a:t>Применение:</a:t>
            </a:r>
            <a:r>
              <a:rPr sz="1500" b="1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500" spc="20" dirty="0">
                <a:solidFill>
                  <a:srgbClr val="231F20"/>
                </a:solidFill>
                <a:latin typeface="Trebuchet MS"/>
                <a:cs typeface="Trebuchet MS"/>
              </a:rPr>
              <a:t>для</a:t>
            </a:r>
            <a:r>
              <a:rPr sz="1500" spc="-3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500" spc="5" dirty="0">
                <a:solidFill>
                  <a:srgbClr val="231F20"/>
                </a:solidFill>
                <a:latin typeface="Trebuchet MS"/>
                <a:cs typeface="Trebuchet MS"/>
              </a:rPr>
              <a:t>пешиходных</a:t>
            </a:r>
            <a:r>
              <a:rPr sz="1500" spc="-3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500" dirty="0">
                <a:solidFill>
                  <a:srgbClr val="231F20"/>
                </a:solidFill>
                <a:latin typeface="Trebuchet MS"/>
                <a:cs typeface="Trebuchet MS"/>
              </a:rPr>
              <a:t>зон</a:t>
            </a:r>
            <a:r>
              <a:rPr sz="1500" dirty="0">
                <a:solidFill>
                  <a:srgbClr val="231F20"/>
                </a:solidFill>
                <a:latin typeface="Microsoft Sans Serif"/>
                <a:cs typeface="Microsoft Sans Serif"/>
              </a:rPr>
              <a:t>,</a:t>
            </a:r>
            <a:r>
              <a:rPr sz="1500" spc="2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500" spc="10" dirty="0">
                <a:solidFill>
                  <a:srgbClr val="231F20"/>
                </a:solidFill>
                <a:latin typeface="Trebuchet MS"/>
                <a:cs typeface="Trebuchet MS"/>
              </a:rPr>
              <a:t>тротуаров</a:t>
            </a:r>
            <a:r>
              <a:rPr sz="1500" spc="10" dirty="0">
                <a:solidFill>
                  <a:srgbClr val="231F20"/>
                </a:solidFill>
                <a:latin typeface="Microsoft Sans Serif"/>
                <a:cs typeface="Microsoft Sans Serif"/>
              </a:rPr>
              <a:t>,</a:t>
            </a:r>
            <a:r>
              <a:rPr sz="1500" spc="1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500" spc="-10" dirty="0">
                <a:solidFill>
                  <a:srgbClr val="231F20"/>
                </a:solidFill>
                <a:latin typeface="Trebuchet MS"/>
                <a:cs typeface="Trebuchet MS"/>
              </a:rPr>
              <a:t>дорог</a:t>
            </a:r>
            <a:r>
              <a:rPr sz="1500" spc="-3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500" spc="-20" dirty="0">
                <a:solidFill>
                  <a:srgbClr val="231F20"/>
                </a:solidFill>
                <a:latin typeface="Trebuchet MS"/>
                <a:cs typeface="Trebuchet MS"/>
              </a:rPr>
              <a:t>и</a:t>
            </a:r>
            <a:r>
              <a:rPr sz="1500" spc="-3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500" dirty="0">
                <a:solidFill>
                  <a:srgbClr val="231F20"/>
                </a:solidFill>
                <a:latin typeface="Trebuchet MS"/>
                <a:cs typeface="Trebuchet MS"/>
              </a:rPr>
              <a:t>улиц</a:t>
            </a:r>
            <a:endParaRPr sz="1500">
              <a:latin typeface="Trebuchet MS"/>
              <a:cs typeface="Trebuchet MS"/>
            </a:endParaRPr>
          </a:p>
          <a:p>
            <a:pPr marL="128905" indent="-116839">
              <a:lnSpc>
                <a:spcPct val="100000"/>
              </a:lnSpc>
              <a:spcBef>
                <a:spcPts val="980"/>
              </a:spcBef>
              <a:buChar char="-"/>
              <a:tabLst>
                <a:tab pos="129539" algn="l"/>
              </a:tabLst>
            </a:pPr>
            <a:r>
              <a:rPr sz="1500" b="1" spc="-5" dirty="0">
                <a:solidFill>
                  <a:srgbClr val="231F20"/>
                </a:solidFill>
                <a:latin typeface="Arial"/>
                <a:cs typeface="Arial"/>
              </a:rPr>
              <a:t>Свойства: </a:t>
            </a:r>
            <a:r>
              <a:rPr sz="1500" spc="-5" dirty="0">
                <a:solidFill>
                  <a:srgbClr val="231F20"/>
                </a:solidFill>
                <a:latin typeface="Trebuchet MS"/>
                <a:cs typeface="Trebuchet MS"/>
              </a:rPr>
              <a:t>действует</a:t>
            </a:r>
            <a:r>
              <a:rPr sz="1500" spc="-4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500" spc="-10" dirty="0">
                <a:solidFill>
                  <a:srgbClr val="231F20"/>
                </a:solidFill>
                <a:latin typeface="Trebuchet MS"/>
                <a:cs typeface="Trebuchet MS"/>
              </a:rPr>
              <a:t>при</a:t>
            </a:r>
            <a:r>
              <a:rPr sz="1500" spc="-4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500" spc="-20" dirty="0">
                <a:solidFill>
                  <a:srgbClr val="231F20"/>
                </a:solidFill>
                <a:latin typeface="Trebuchet MS"/>
                <a:cs typeface="Trebuchet MS"/>
              </a:rPr>
              <a:t>контакте</a:t>
            </a:r>
            <a:r>
              <a:rPr sz="1500" spc="-4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500" spc="20" dirty="0">
                <a:solidFill>
                  <a:srgbClr val="231F20"/>
                </a:solidFill>
                <a:latin typeface="Trebuchet MS"/>
                <a:cs typeface="Trebuchet MS"/>
              </a:rPr>
              <a:t>со</a:t>
            </a:r>
            <a:r>
              <a:rPr sz="1500" spc="-4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500" spc="-20" dirty="0">
                <a:solidFill>
                  <a:srgbClr val="231F20"/>
                </a:solidFill>
                <a:latin typeface="Trebuchet MS"/>
                <a:cs typeface="Trebuchet MS"/>
              </a:rPr>
              <a:t>снегом</a:t>
            </a:r>
            <a:r>
              <a:rPr sz="1500" spc="-4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500" spc="-20" dirty="0">
                <a:solidFill>
                  <a:srgbClr val="231F20"/>
                </a:solidFill>
                <a:latin typeface="Trebuchet MS"/>
                <a:cs typeface="Trebuchet MS"/>
              </a:rPr>
              <a:t>и</a:t>
            </a:r>
            <a:r>
              <a:rPr sz="1500" spc="-4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500" spc="20" dirty="0">
                <a:solidFill>
                  <a:srgbClr val="231F20"/>
                </a:solidFill>
                <a:latin typeface="Trebuchet MS"/>
                <a:cs typeface="Trebuchet MS"/>
              </a:rPr>
              <a:t>льдом</a:t>
            </a:r>
            <a:endParaRPr sz="1500">
              <a:latin typeface="Trebuchet MS"/>
              <a:cs typeface="Trebuchet MS"/>
            </a:endParaRPr>
          </a:p>
          <a:p>
            <a:pPr marL="128905" indent="-116839">
              <a:lnSpc>
                <a:spcPct val="100000"/>
              </a:lnSpc>
              <a:spcBef>
                <a:spcPts val="980"/>
              </a:spcBef>
              <a:buChar char="-"/>
              <a:tabLst>
                <a:tab pos="129539" algn="l"/>
              </a:tabLst>
            </a:pPr>
            <a:r>
              <a:rPr sz="1500" b="1" spc="-5" dirty="0">
                <a:solidFill>
                  <a:srgbClr val="231F20"/>
                </a:solidFill>
                <a:latin typeface="Arial"/>
                <a:cs typeface="Arial"/>
              </a:rPr>
              <a:t>Сертификация: </a:t>
            </a:r>
            <a:r>
              <a:rPr sz="1500" spc="60" dirty="0">
                <a:solidFill>
                  <a:srgbClr val="231F20"/>
                </a:solidFill>
                <a:latin typeface="Trebuchet MS"/>
                <a:cs typeface="Trebuchet MS"/>
              </a:rPr>
              <a:t>ГОСТ</a:t>
            </a:r>
            <a:r>
              <a:rPr sz="1500" spc="-4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500" spc="-5" dirty="0">
                <a:solidFill>
                  <a:srgbClr val="231F20"/>
                </a:solidFill>
                <a:latin typeface="Microsoft Sans Serif"/>
                <a:cs typeface="Microsoft Sans Serif"/>
              </a:rPr>
              <a:t>33387-2015</a:t>
            </a:r>
            <a:endParaRPr sz="1500">
              <a:latin typeface="Microsoft Sans Serif"/>
              <a:cs typeface="Microsoft Sans Serif"/>
            </a:endParaRPr>
          </a:p>
          <a:p>
            <a:pPr marL="128905" indent="-116839">
              <a:lnSpc>
                <a:spcPct val="100000"/>
              </a:lnSpc>
              <a:spcBef>
                <a:spcPts val="980"/>
              </a:spcBef>
              <a:buChar char="-"/>
              <a:tabLst>
                <a:tab pos="129539" algn="l"/>
              </a:tabLst>
            </a:pPr>
            <a:r>
              <a:rPr sz="1500" b="1" spc="-10" dirty="0">
                <a:solidFill>
                  <a:srgbClr val="231F20"/>
                </a:solidFill>
                <a:latin typeface="Arial"/>
                <a:cs typeface="Arial"/>
              </a:rPr>
              <a:t>Упаковка:</a:t>
            </a:r>
            <a:r>
              <a:rPr sz="1500" b="1" spc="-1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500" spc="85" dirty="0">
                <a:solidFill>
                  <a:srgbClr val="231F20"/>
                </a:solidFill>
                <a:latin typeface="Trebuchet MS"/>
                <a:cs typeface="Trebuchet MS"/>
              </a:rPr>
              <a:t>МКР</a:t>
            </a:r>
            <a:r>
              <a:rPr sz="1500" spc="-5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500" spc="-5" dirty="0">
                <a:solidFill>
                  <a:srgbClr val="231F20"/>
                </a:solidFill>
                <a:latin typeface="Microsoft Sans Serif"/>
                <a:cs typeface="Microsoft Sans Serif"/>
              </a:rPr>
              <a:t>1</a:t>
            </a:r>
            <a:r>
              <a:rPr sz="1500" spc="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500" dirty="0">
                <a:solidFill>
                  <a:srgbClr val="231F20"/>
                </a:solidFill>
                <a:latin typeface="Microsoft Sans Serif"/>
                <a:cs typeface="Microsoft Sans Serif"/>
              </a:rPr>
              <a:t>- 1,2 </a:t>
            </a:r>
            <a:r>
              <a:rPr sz="1500" spc="-5" dirty="0">
                <a:solidFill>
                  <a:srgbClr val="231F20"/>
                </a:solidFill>
                <a:latin typeface="Trebuchet MS"/>
                <a:cs typeface="Trebuchet MS"/>
              </a:rPr>
              <a:t>тн</a:t>
            </a:r>
            <a:r>
              <a:rPr sz="1500" spc="-5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endParaRPr sz="1500">
              <a:latin typeface="Microsoft Sans Serif"/>
              <a:cs typeface="Microsoft Sans Serif"/>
            </a:endParaRPr>
          </a:p>
          <a:p>
            <a:pPr marL="130175" marR="5080" indent="-117475">
              <a:lnSpc>
                <a:spcPts val="1520"/>
              </a:lnSpc>
              <a:spcBef>
                <a:spcPts val="1265"/>
              </a:spcBef>
              <a:buChar char="-"/>
              <a:tabLst>
                <a:tab pos="129539" algn="l"/>
              </a:tabLst>
            </a:pPr>
            <a:r>
              <a:rPr sz="1500" b="1" spc="-5" dirty="0">
                <a:solidFill>
                  <a:srgbClr val="231F20"/>
                </a:solidFill>
                <a:latin typeface="Arial"/>
                <a:cs typeface="Arial"/>
              </a:rPr>
              <a:t>Гарантийный</a:t>
            </a:r>
            <a:r>
              <a:rPr sz="1500" b="1" spc="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500" b="1" spc="-5" dirty="0">
                <a:solidFill>
                  <a:srgbClr val="231F20"/>
                </a:solidFill>
                <a:latin typeface="Arial"/>
                <a:cs typeface="Arial"/>
              </a:rPr>
              <a:t>срок:</a:t>
            </a:r>
            <a:r>
              <a:rPr sz="1500" b="1" spc="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500" spc="-5" dirty="0">
                <a:solidFill>
                  <a:srgbClr val="231F20"/>
                </a:solidFill>
                <a:latin typeface="Microsoft Sans Serif"/>
                <a:cs typeface="Microsoft Sans Serif"/>
              </a:rPr>
              <a:t>18</a:t>
            </a:r>
            <a:r>
              <a:rPr sz="1500" spc="2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500" spc="10" dirty="0">
                <a:solidFill>
                  <a:srgbClr val="231F20"/>
                </a:solidFill>
                <a:latin typeface="Trebuchet MS"/>
                <a:cs typeface="Trebuchet MS"/>
              </a:rPr>
              <a:t>месяцев</a:t>
            </a:r>
            <a:r>
              <a:rPr sz="1500" spc="-3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500" spc="20" dirty="0">
                <a:solidFill>
                  <a:srgbClr val="231F20"/>
                </a:solidFill>
                <a:latin typeface="Trebuchet MS"/>
                <a:cs typeface="Trebuchet MS"/>
              </a:rPr>
              <a:t>со</a:t>
            </a:r>
            <a:r>
              <a:rPr sz="1500" spc="-2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500" spc="5" dirty="0">
                <a:solidFill>
                  <a:srgbClr val="231F20"/>
                </a:solidFill>
                <a:latin typeface="Trebuchet MS"/>
                <a:cs typeface="Trebuchet MS"/>
              </a:rPr>
              <a:t>дня</a:t>
            </a:r>
            <a:r>
              <a:rPr sz="1500" spc="-3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500" spc="-10" dirty="0">
                <a:solidFill>
                  <a:srgbClr val="231F20"/>
                </a:solidFill>
                <a:latin typeface="Trebuchet MS"/>
                <a:cs typeface="Trebuchet MS"/>
              </a:rPr>
              <a:t>изготовления</a:t>
            </a:r>
            <a:r>
              <a:rPr sz="150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,</a:t>
            </a:r>
            <a:r>
              <a:rPr sz="1500" spc="2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500" spc="-10" dirty="0">
                <a:solidFill>
                  <a:srgbClr val="231F20"/>
                </a:solidFill>
                <a:latin typeface="Trebuchet MS"/>
                <a:cs typeface="Trebuchet MS"/>
              </a:rPr>
              <a:t>при</a:t>
            </a:r>
            <a:r>
              <a:rPr sz="1500" spc="-3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500" spc="5" dirty="0">
                <a:solidFill>
                  <a:srgbClr val="231F20"/>
                </a:solidFill>
                <a:latin typeface="Trebuchet MS"/>
                <a:cs typeface="Trebuchet MS"/>
              </a:rPr>
              <a:t>условии</a:t>
            </a:r>
            <a:r>
              <a:rPr sz="1500" spc="-2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500" spc="5" dirty="0">
                <a:solidFill>
                  <a:srgbClr val="231F20"/>
                </a:solidFill>
                <a:latin typeface="Trebuchet MS"/>
                <a:cs typeface="Trebuchet MS"/>
              </a:rPr>
              <a:t>сохранения </a:t>
            </a:r>
            <a:r>
              <a:rPr sz="1500" spc="-44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500" spc="-15" dirty="0">
                <a:solidFill>
                  <a:srgbClr val="231F20"/>
                </a:solidFill>
                <a:latin typeface="Trebuchet MS"/>
                <a:cs typeface="Trebuchet MS"/>
              </a:rPr>
              <a:t>герметичности</a:t>
            </a:r>
            <a:r>
              <a:rPr sz="1500" spc="-4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500" spc="-20" dirty="0">
                <a:solidFill>
                  <a:srgbClr val="231F20"/>
                </a:solidFill>
                <a:latin typeface="Trebuchet MS"/>
                <a:cs typeface="Trebuchet MS"/>
              </a:rPr>
              <a:t>упаковки</a:t>
            </a:r>
            <a:r>
              <a:rPr sz="1500" spc="-3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500" spc="-20" dirty="0">
                <a:solidFill>
                  <a:srgbClr val="231F20"/>
                </a:solidFill>
                <a:latin typeface="Trebuchet MS"/>
                <a:cs typeface="Trebuchet MS"/>
              </a:rPr>
              <a:t>и</a:t>
            </a:r>
            <a:r>
              <a:rPr sz="1500" spc="-3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500" spc="10" dirty="0">
                <a:solidFill>
                  <a:srgbClr val="231F20"/>
                </a:solidFill>
                <a:latin typeface="Trebuchet MS"/>
                <a:cs typeface="Trebuchet MS"/>
              </a:rPr>
              <a:t>условия</a:t>
            </a:r>
            <a:r>
              <a:rPr sz="1500" spc="-3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500" spc="5" dirty="0">
                <a:solidFill>
                  <a:srgbClr val="231F20"/>
                </a:solidFill>
                <a:latin typeface="Trebuchet MS"/>
                <a:cs typeface="Trebuchet MS"/>
              </a:rPr>
              <a:t>хранения</a:t>
            </a:r>
            <a:endParaRPr sz="1500">
              <a:latin typeface="Trebuchet MS"/>
              <a:cs typeface="Trebuchet MS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6703116" y="3459904"/>
            <a:ext cx="2164715" cy="2235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300" b="1" dirty="0">
                <a:solidFill>
                  <a:srgbClr val="231F20"/>
                </a:solidFill>
                <a:latin typeface="Arial"/>
                <a:cs typeface="Arial"/>
              </a:rPr>
              <a:t>ФИЗИЧЕСКИЕ</a:t>
            </a:r>
            <a:r>
              <a:rPr sz="1300" b="1" spc="-5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300" b="1" spc="-15" dirty="0">
                <a:solidFill>
                  <a:srgbClr val="231F20"/>
                </a:solidFill>
                <a:latin typeface="Arial"/>
                <a:cs typeface="Arial"/>
              </a:rPr>
              <a:t>СВОЙСТВА</a:t>
            </a:r>
            <a:endParaRPr sz="1300">
              <a:latin typeface="Arial"/>
              <a:cs typeface="Arial"/>
            </a:endParaRPr>
          </a:p>
        </p:txBody>
      </p:sp>
      <p:graphicFrame>
        <p:nvGraphicFramePr>
          <p:cNvPr id="6" name="object 6"/>
          <p:cNvGraphicFramePr>
            <a:graphicFrameLocks noGrp="1"/>
          </p:cNvGraphicFramePr>
          <p:nvPr/>
        </p:nvGraphicFramePr>
        <p:xfrm>
          <a:off x="6710247" y="3753383"/>
          <a:ext cx="3639820" cy="111506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53289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9042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04506">
                <a:tc>
                  <a:txBody>
                    <a:bodyPr/>
                    <a:lstStyle/>
                    <a:p>
                      <a:pPr marL="83185">
                        <a:lnSpc>
                          <a:spcPct val="100000"/>
                        </a:lnSpc>
                        <a:spcBef>
                          <a:spcPts val="135"/>
                        </a:spcBef>
                      </a:pPr>
                      <a:r>
                        <a:rPr sz="1100" spc="-5" dirty="0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Внешний</a:t>
                      </a:r>
                      <a:r>
                        <a:rPr sz="1100" spc="-40" dirty="0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sz="1100" spc="-10" dirty="0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вид</a:t>
                      </a:r>
                      <a:endParaRPr sz="1100">
                        <a:latin typeface="Tahoma"/>
                        <a:cs typeface="Tahoma"/>
                      </a:endParaRPr>
                    </a:p>
                  </a:txBody>
                  <a:tcPr marL="0" marR="0" marT="17145" marB="0">
                    <a:lnL w="12700">
                      <a:solidFill>
                        <a:srgbClr val="231F20"/>
                      </a:solidFill>
                      <a:prstDash val="solid"/>
                    </a:lnL>
                    <a:lnR w="12700">
                      <a:solidFill>
                        <a:srgbClr val="231F20"/>
                      </a:solidFill>
                      <a:prstDash val="solid"/>
                    </a:lnR>
                    <a:lnT w="12700">
                      <a:solidFill>
                        <a:srgbClr val="231F20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marL="83185">
                        <a:lnSpc>
                          <a:spcPct val="100000"/>
                        </a:lnSpc>
                        <a:spcBef>
                          <a:spcPts val="135"/>
                        </a:spcBef>
                      </a:pPr>
                      <a:r>
                        <a:rPr sz="1100" spc="-5" dirty="0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гранулы</a:t>
                      </a:r>
                      <a:r>
                        <a:rPr sz="1100" spc="-40" dirty="0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sz="1100" spc="-5" dirty="0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белого</a:t>
                      </a:r>
                      <a:r>
                        <a:rPr sz="1100" spc="-25" dirty="0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цвета</a:t>
                      </a:r>
                      <a:endParaRPr sz="1100">
                        <a:latin typeface="Tahoma"/>
                        <a:cs typeface="Tahoma"/>
                      </a:endParaRPr>
                    </a:p>
                  </a:txBody>
                  <a:tcPr marL="0" marR="0" marT="17145" marB="0">
                    <a:lnL w="12700">
                      <a:solidFill>
                        <a:srgbClr val="231F20"/>
                      </a:solidFill>
                      <a:prstDash val="solid"/>
                    </a:lnL>
                    <a:lnR w="12700">
                      <a:solidFill>
                        <a:srgbClr val="231F20"/>
                      </a:solidFill>
                      <a:prstDash val="solid"/>
                    </a:lnR>
                    <a:lnT w="19050">
                      <a:solidFill>
                        <a:srgbClr val="231F20"/>
                      </a:solidFill>
                      <a:prstDash val="soli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78677">
                <a:tc>
                  <a:txBody>
                    <a:bodyPr/>
                    <a:lstStyle/>
                    <a:p>
                      <a:pPr marL="83185">
                        <a:lnSpc>
                          <a:spcPts val="1250"/>
                        </a:lnSpc>
                      </a:pPr>
                      <a:r>
                        <a:rPr sz="1100" spc="-5" dirty="0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Запах</a:t>
                      </a:r>
                      <a:endParaRPr sz="1100">
                        <a:latin typeface="Tahoma"/>
                        <a:cs typeface="Tahoma"/>
                      </a:endParaRPr>
                    </a:p>
                  </a:txBody>
                  <a:tcPr marL="0" marR="0" marT="0" marB="0">
                    <a:lnL w="12700">
                      <a:solidFill>
                        <a:srgbClr val="231F20"/>
                      </a:solidFill>
                      <a:prstDash val="solid"/>
                    </a:lnL>
                    <a:lnR w="12700">
                      <a:solidFill>
                        <a:srgbClr val="231F2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83185">
                        <a:lnSpc>
                          <a:spcPts val="1250"/>
                        </a:lnSpc>
                      </a:pPr>
                      <a:r>
                        <a:rPr sz="1100" spc="-5" dirty="0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отсутствует</a:t>
                      </a:r>
                      <a:endParaRPr sz="1100">
                        <a:latin typeface="Tahoma"/>
                        <a:cs typeface="Tahoma"/>
                      </a:endParaRPr>
                    </a:p>
                  </a:txBody>
                  <a:tcPr marL="0" marR="0" marT="0" marB="0">
                    <a:lnL w="12700">
                      <a:solidFill>
                        <a:srgbClr val="231F20"/>
                      </a:solidFill>
                      <a:prstDash val="solid"/>
                    </a:lnL>
                    <a:lnR w="12700">
                      <a:solidFill>
                        <a:srgbClr val="231F20"/>
                      </a:solidFill>
                      <a:prstDash val="soli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80200">
                <a:tc>
                  <a:txBody>
                    <a:bodyPr/>
                    <a:lstStyle/>
                    <a:p>
                      <a:pPr marL="83185">
                        <a:lnSpc>
                          <a:spcPts val="1260"/>
                        </a:lnSpc>
                      </a:pPr>
                      <a:r>
                        <a:rPr sz="1100" spc="-5" dirty="0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Насыпная</a:t>
                      </a:r>
                      <a:r>
                        <a:rPr sz="1100" spc="-30" dirty="0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sz="1100" spc="-5" dirty="0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плотность</a:t>
                      </a:r>
                      <a:endParaRPr sz="1100">
                        <a:latin typeface="Tahoma"/>
                        <a:cs typeface="Tahoma"/>
                      </a:endParaRPr>
                    </a:p>
                  </a:txBody>
                  <a:tcPr marL="0" marR="0" marT="0" marB="0">
                    <a:lnL w="12700">
                      <a:solidFill>
                        <a:srgbClr val="231F20"/>
                      </a:solidFill>
                      <a:prstDash val="solid"/>
                    </a:lnL>
                    <a:lnR w="12700">
                      <a:solidFill>
                        <a:srgbClr val="231F2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83185">
                        <a:lnSpc>
                          <a:spcPts val="1260"/>
                        </a:lnSpc>
                      </a:pPr>
                      <a:r>
                        <a:rPr sz="1100" spc="-5" dirty="0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0,75</a:t>
                      </a:r>
                      <a:r>
                        <a:rPr sz="1100" spc="-30" dirty="0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sz="1100" spc="-5" dirty="0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-</a:t>
                      </a:r>
                      <a:r>
                        <a:rPr sz="1100" spc="-20" dirty="0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sz="1100" spc="-5" dirty="0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0,85</a:t>
                      </a:r>
                      <a:r>
                        <a:rPr sz="1100" spc="305" dirty="0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sz="1100" spc="5" dirty="0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кг/м</a:t>
                      </a:r>
                      <a:r>
                        <a:rPr sz="1050" spc="7" baseline="27777" dirty="0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3</a:t>
                      </a:r>
                      <a:endParaRPr sz="1050" baseline="27777">
                        <a:latin typeface="Tahoma"/>
                        <a:cs typeface="Tahoma"/>
                      </a:endParaRPr>
                    </a:p>
                  </a:txBody>
                  <a:tcPr marL="0" marR="0" marT="0" marB="0">
                    <a:lnL w="12700">
                      <a:solidFill>
                        <a:srgbClr val="231F20"/>
                      </a:solidFill>
                      <a:prstDash val="solid"/>
                    </a:lnL>
                    <a:lnR w="12700">
                      <a:solidFill>
                        <a:srgbClr val="231F20"/>
                      </a:solidFill>
                      <a:prstDash val="soli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80200">
                <a:tc>
                  <a:txBody>
                    <a:bodyPr/>
                    <a:lstStyle/>
                    <a:p>
                      <a:pPr marL="83185">
                        <a:lnSpc>
                          <a:spcPts val="1260"/>
                        </a:lnSpc>
                      </a:pPr>
                      <a:r>
                        <a:rPr sz="1100" spc="-5" dirty="0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Зерновой</a:t>
                      </a:r>
                      <a:r>
                        <a:rPr sz="1100" spc="-30" dirty="0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sz="1100" spc="-5" dirty="0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состав</a:t>
                      </a:r>
                      <a:endParaRPr sz="1100">
                        <a:latin typeface="Tahoma"/>
                        <a:cs typeface="Tahoma"/>
                      </a:endParaRPr>
                    </a:p>
                  </a:txBody>
                  <a:tcPr marL="0" marR="0" marT="0" marB="0">
                    <a:lnL w="12700">
                      <a:solidFill>
                        <a:srgbClr val="231F20"/>
                      </a:solidFill>
                      <a:prstDash val="solid"/>
                    </a:lnL>
                    <a:lnR w="12700">
                      <a:solidFill>
                        <a:srgbClr val="231F2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83185">
                        <a:lnSpc>
                          <a:spcPts val="1260"/>
                        </a:lnSpc>
                      </a:pPr>
                      <a:r>
                        <a:rPr sz="1100" spc="-5" dirty="0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&gt;</a:t>
                      </a:r>
                      <a:r>
                        <a:rPr sz="1100" spc="-25" dirty="0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sz="1100" spc="-5" dirty="0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10</a:t>
                      </a:r>
                      <a:r>
                        <a:rPr sz="1100" spc="-20" dirty="0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sz="1100" spc="-5" dirty="0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мм</a:t>
                      </a:r>
                      <a:r>
                        <a:rPr sz="1100" spc="-25" dirty="0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sz="1100" spc="-5" dirty="0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–</a:t>
                      </a:r>
                      <a:r>
                        <a:rPr sz="1100" spc="-20" dirty="0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sz="1100" spc="-5" dirty="0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0%</a:t>
                      </a:r>
                      <a:endParaRPr sz="1100">
                        <a:latin typeface="Tahoma"/>
                        <a:cs typeface="Tahoma"/>
                      </a:endParaRPr>
                    </a:p>
                  </a:txBody>
                  <a:tcPr marL="0" marR="0" marT="0" marB="0">
                    <a:lnL w="12700">
                      <a:solidFill>
                        <a:srgbClr val="231F20"/>
                      </a:solidFill>
                      <a:prstDash val="solid"/>
                    </a:lnL>
                    <a:lnR w="12700">
                      <a:solidFill>
                        <a:srgbClr val="231F20"/>
                      </a:solidFill>
                      <a:prstDash val="soli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8020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231F20"/>
                      </a:solidFill>
                      <a:prstDash val="solid"/>
                    </a:lnL>
                    <a:lnR w="12700">
                      <a:solidFill>
                        <a:srgbClr val="231F2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83185">
                        <a:lnSpc>
                          <a:spcPts val="1260"/>
                        </a:lnSpc>
                      </a:pPr>
                      <a:r>
                        <a:rPr sz="1100" spc="-5" dirty="0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2-5</a:t>
                      </a:r>
                      <a:r>
                        <a:rPr sz="1100" spc="-25" dirty="0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sz="1100" spc="-5" dirty="0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мм</a:t>
                      </a:r>
                      <a:r>
                        <a:rPr sz="1100" spc="335" dirty="0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sz="1100" spc="-5" dirty="0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-</a:t>
                      </a:r>
                      <a:r>
                        <a:rPr sz="1100" spc="-20" dirty="0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не</a:t>
                      </a:r>
                      <a:r>
                        <a:rPr sz="1100" spc="-20" dirty="0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sz="1100" spc="-5" dirty="0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менее</a:t>
                      </a:r>
                      <a:r>
                        <a:rPr sz="1100" spc="-25" dirty="0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sz="1100" spc="-5" dirty="0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85%</a:t>
                      </a:r>
                      <a:endParaRPr sz="1100">
                        <a:latin typeface="Tahoma"/>
                        <a:cs typeface="Tahoma"/>
                      </a:endParaRPr>
                    </a:p>
                  </a:txBody>
                  <a:tcPr marL="0" marR="0" marT="0" marB="0">
                    <a:lnL w="12700">
                      <a:solidFill>
                        <a:srgbClr val="231F20"/>
                      </a:solidFill>
                      <a:prstDash val="solid"/>
                    </a:lnL>
                    <a:lnR w="12700">
                      <a:solidFill>
                        <a:srgbClr val="231F20"/>
                      </a:solidFill>
                      <a:prstDash val="soli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78798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231F20"/>
                      </a:solidFill>
                      <a:prstDash val="solid"/>
                    </a:lnL>
                    <a:lnR w="12700">
                      <a:solidFill>
                        <a:srgbClr val="231F20"/>
                      </a:solidFill>
                      <a:prstDash val="solid"/>
                    </a:lnR>
                    <a:lnB w="12700">
                      <a:solidFill>
                        <a:srgbClr val="231F2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3185">
                        <a:lnSpc>
                          <a:spcPts val="1260"/>
                        </a:lnSpc>
                      </a:pPr>
                      <a:r>
                        <a:rPr sz="1100" spc="-5" dirty="0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&lt;</a:t>
                      </a:r>
                      <a:r>
                        <a:rPr sz="1100" spc="-15" dirty="0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sz="1100" spc="-5" dirty="0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2</a:t>
                      </a:r>
                      <a:r>
                        <a:rPr sz="1100" spc="-10" dirty="0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sz="1100" spc="-5" dirty="0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мм</a:t>
                      </a:r>
                      <a:r>
                        <a:rPr sz="1100" spc="-25" dirty="0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sz="1100" spc="-5" dirty="0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–</a:t>
                      </a:r>
                      <a:r>
                        <a:rPr sz="1100" spc="-10" dirty="0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не</a:t>
                      </a:r>
                      <a:r>
                        <a:rPr sz="1100" spc="-25" dirty="0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sz="1100" spc="-5" dirty="0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более</a:t>
                      </a:r>
                      <a:r>
                        <a:rPr sz="1100" spc="-20" dirty="0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sz="1100" spc="-5" dirty="0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15%</a:t>
                      </a:r>
                      <a:endParaRPr sz="1100">
                        <a:latin typeface="Tahoma"/>
                        <a:cs typeface="Tahoma"/>
                      </a:endParaRPr>
                    </a:p>
                  </a:txBody>
                  <a:tcPr marL="0" marR="0" marT="0" marB="0">
                    <a:lnL w="12700">
                      <a:solidFill>
                        <a:srgbClr val="231F20"/>
                      </a:solidFill>
                      <a:prstDash val="solid"/>
                    </a:lnL>
                    <a:lnR w="12700">
                      <a:solidFill>
                        <a:srgbClr val="231F20"/>
                      </a:solidFill>
                      <a:prstDash val="solid"/>
                    </a:lnR>
                    <a:lnB w="12700">
                      <a:solidFill>
                        <a:srgbClr val="231F2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grpSp>
        <p:nvGrpSpPr>
          <p:cNvPr id="7" name="object 7"/>
          <p:cNvGrpSpPr/>
          <p:nvPr/>
        </p:nvGrpSpPr>
        <p:grpSpPr>
          <a:xfrm>
            <a:off x="6699107" y="3944721"/>
            <a:ext cx="3622675" cy="11430"/>
            <a:chOff x="6699107" y="3944721"/>
            <a:chExt cx="3622675" cy="11430"/>
          </a:xfrm>
        </p:grpSpPr>
        <p:pic>
          <p:nvPicPr>
            <p:cNvPr id="8" name="object 8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699107" y="3944721"/>
              <a:ext cx="1532650" cy="11155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8231733" y="3944721"/>
              <a:ext cx="2089977" cy="11155"/>
            </a:xfrm>
            <a:prstGeom prst="rect">
              <a:avLst/>
            </a:prstGeom>
          </p:spPr>
        </p:pic>
      </p:grpSp>
      <p:grpSp>
        <p:nvGrpSpPr>
          <p:cNvPr id="10" name="object 10"/>
          <p:cNvGrpSpPr/>
          <p:nvPr/>
        </p:nvGrpSpPr>
        <p:grpSpPr>
          <a:xfrm>
            <a:off x="6699107" y="4124919"/>
            <a:ext cx="3622675" cy="11430"/>
            <a:chOff x="6699107" y="4124919"/>
            <a:chExt cx="3622675" cy="11430"/>
          </a:xfrm>
        </p:grpSpPr>
        <p:pic>
          <p:nvPicPr>
            <p:cNvPr id="11" name="object 11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6699107" y="4124919"/>
              <a:ext cx="1532650" cy="11155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8231733" y="4124919"/>
              <a:ext cx="2089977" cy="11155"/>
            </a:xfrm>
            <a:prstGeom prst="rect">
              <a:avLst/>
            </a:prstGeom>
          </p:spPr>
        </p:pic>
      </p:grpSp>
      <p:grpSp>
        <p:nvGrpSpPr>
          <p:cNvPr id="13" name="object 13"/>
          <p:cNvGrpSpPr/>
          <p:nvPr/>
        </p:nvGrpSpPr>
        <p:grpSpPr>
          <a:xfrm>
            <a:off x="6699107" y="4305117"/>
            <a:ext cx="3622675" cy="11430"/>
            <a:chOff x="6699107" y="4305117"/>
            <a:chExt cx="3622675" cy="11430"/>
          </a:xfrm>
        </p:grpSpPr>
        <p:pic>
          <p:nvPicPr>
            <p:cNvPr id="14" name="object 14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6699107" y="4305117"/>
              <a:ext cx="1532650" cy="11155"/>
            </a:xfrm>
            <a:prstGeom prst="rect">
              <a:avLst/>
            </a:prstGeom>
          </p:spPr>
        </p:pic>
        <p:pic>
          <p:nvPicPr>
            <p:cNvPr id="15" name="object 15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8231733" y="4305117"/>
              <a:ext cx="2089977" cy="11155"/>
            </a:xfrm>
            <a:prstGeom prst="rect">
              <a:avLst/>
            </a:prstGeom>
          </p:spPr>
        </p:pic>
      </p:grpSp>
      <p:grpSp>
        <p:nvGrpSpPr>
          <p:cNvPr id="16" name="object 16"/>
          <p:cNvGrpSpPr/>
          <p:nvPr/>
        </p:nvGrpSpPr>
        <p:grpSpPr>
          <a:xfrm>
            <a:off x="6699107" y="4485314"/>
            <a:ext cx="3622675" cy="11430"/>
            <a:chOff x="6699107" y="4485314"/>
            <a:chExt cx="3622675" cy="11430"/>
          </a:xfrm>
        </p:grpSpPr>
        <p:pic>
          <p:nvPicPr>
            <p:cNvPr id="17" name="object 17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699107" y="4485314"/>
              <a:ext cx="1532650" cy="11155"/>
            </a:xfrm>
            <a:prstGeom prst="rect">
              <a:avLst/>
            </a:prstGeom>
          </p:spPr>
        </p:pic>
        <p:pic>
          <p:nvPicPr>
            <p:cNvPr id="18" name="object 18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8231733" y="4485314"/>
              <a:ext cx="2089977" cy="11155"/>
            </a:xfrm>
            <a:prstGeom prst="rect">
              <a:avLst/>
            </a:prstGeom>
          </p:spPr>
        </p:pic>
      </p:grpSp>
      <p:grpSp>
        <p:nvGrpSpPr>
          <p:cNvPr id="19" name="object 19"/>
          <p:cNvGrpSpPr/>
          <p:nvPr/>
        </p:nvGrpSpPr>
        <p:grpSpPr>
          <a:xfrm>
            <a:off x="6699107" y="4663683"/>
            <a:ext cx="3622675" cy="11430"/>
            <a:chOff x="6699107" y="4663683"/>
            <a:chExt cx="3622675" cy="11430"/>
          </a:xfrm>
        </p:grpSpPr>
        <p:pic>
          <p:nvPicPr>
            <p:cNvPr id="20" name="object 20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699107" y="4663683"/>
              <a:ext cx="1532650" cy="11144"/>
            </a:xfrm>
            <a:prstGeom prst="rect">
              <a:avLst/>
            </a:prstGeom>
          </p:spPr>
        </p:pic>
        <p:pic>
          <p:nvPicPr>
            <p:cNvPr id="21" name="object 21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8231733" y="4663683"/>
              <a:ext cx="2089977" cy="11144"/>
            </a:xfrm>
            <a:prstGeom prst="rect">
              <a:avLst/>
            </a:prstGeom>
          </p:spPr>
        </p:pic>
      </p:grpSp>
      <p:sp>
        <p:nvSpPr>
          <p:cNvPr id="22" name="object 22"/>
          <p:cNvSpPr txBox="1"/>
          <p:nvPr/>
        </p:nvSpPr>
        <p:spPr>
          <a:xfrm>
            <a:off x="318603" y="3408205"/>
            <a:ext cx="1948814" cy="1241425"/>
          </a:xfrm>
          <a:prstGeom prst="rect">
            <a:avLst/>
          </a:prstGeom>
        </p:spPr>
        <p:txBody>
          <a:bodyPr vert="horz" wrap="square" lIns="0" tIns="81915" rIns="0" bIns="0" rtlCol="0">
            <a:spAutoFit/>
          </a:bodyPr>
          <a:lstStyle/>
          <a:p>
            <a:pPr marL="28575">
              <a:lnSpc>
                <a:spcPct val="100000"/>
              </a:lnSpc>
              <a:spcBef>
                <a:spcPts val="645"/>
              </a:spcBef>
            </a:pPr>
            <a:r>
              <a:rPr sz="1300" b="1" dirty="0">
                <a:solidFill>
                  <a:srgbClr val="231F20"/>
                </a:solidFill>
                <a:latin typeface="Arial"/>
                <a:cs typeface="Arial"/>
              </a:rPr>
              <a:t>ХИМИЧЕСКИЙ</a:t>
            </a:r>
            <a:r>
              <a:rPr sz="1300" b="1" spc="-5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300" b="1" spc="-25" dirty="0">
                <a:solidFill>
                  <a:srgbClr val="231F20"/>
                </a:solidFill>
                <a:latin typeface="Arial"/>
                <a:cs typeface="Arial"/>
              </a:rPr>
              <a:t>СОСТАВ</a:t>
            </a:r>
            <a:endParaRPr sz="1300">
              <a:latin typeface="Arial"/>
              <a:cs typeface="Arial"/>
            </a:endParaRPr>
          </a:p>
          <a:p>
            <a:pPr marL="12700" marR="195580" indent="21590">
              <a:lnSpc>
                <a:spcPct val="101899"/>
              </a:lnSpc>
              <a:spcBef>
                <a:spcPts val="610"/>
              </a:spcBef>
            </a:pPr>
            <a:r>
              <a:rPr sz="1400" spc="20" dirty="0">
                <a:solidFill>
                  <a:srgbClr val="231F20"/>
                </a:solidFill>
                <a:latin typeface="Tahoma"/>
                <a:cs typeface="Tahoma"/>
              </a:rPr>
              <a:t>Хлористый кальций </a:t>
            </a:r>
            <a:r>
              <a:rPr sz="1400" spc="-425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400" spc="15" dirty="0">
                <a:solidFill>
                  <a:srgbClr val="231F20"/>
                </a:solidFill>
                <a:latin typeface="Tahoma"/>
                <a:cs typeface="Tahoma"/>
              </a:rPr>
              <a:t>Хлористый магний </a:t>
            </a:r>
            <a:r>
              <a:rPr sz="1400" spc="20" dirty="0">
                <a:solidFill>
                  <a:srgbClr val="231F20"/>
                </a:solidFill>
                <a:latin typeface="Tahoma"/>
                <a:cs typeface="Tahoma"/>
              </a:rPr>
              <a:t> Хлористый </a:t>
            </a:r>
            <a:r>
              <a:rPr sz="1400" spc="15" dirty="0">
                <a:solidFill>
                  <a:srgbClr val="231F20"/>
                </a:solidFill>
                <a:latin typeface="Tahoma"/>
                <a:cs typeface="Tahoma"/>
              </a:rPr>
              <a:t>натрий </a:t>
            </a:r>
            <a:r>
              <a:rPr sz="1400" spc="20" dirty="0">
                <a:solidFill>
                  <a:srgbClr val="231F20"/>
                </a:solidFill>
                <a:latin typeface="Tahoma"/>
                <a:cs typeface="Tahoma"/>
              </a:rPr>
              <a:t> Ингибитор</a:t>
            </a:r>
            <a:r>
              <a:rPr sz="1400" spc="-75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400" spc="20" dirty="0">
                <a:solidFill>
                  <a:srgbClr val="231F20"/>
                </a:solidFill>
                <a:latin typeface="Tahoma"/>
                <a:cs typeface="Tahoma"/>
              </a:rPr>
              <a:t>коррозии</a:t>
            </a:r>
            <a:endParaRPr sz="1400">
              <a:latin typeface="Tahoma"/>
              <a:cs typeface="Tahoma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394910" y="4808925"/>
            <a:ext cx="3743960" cy="2235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300" b="1" spc="-10" dirty="0">
                <a:solidFill>
                  <a:srgbClr val="231F20"/>
                </a:solidFill>
                <a:latin typeface="Arial"/>
                <a:cs typeface="Arial"/>
              </a:rPr>
              <a:t>ПОКАЗАТЕЛИ СОДЕРЖАНИЯ </a:t>
            </a:r>
            <a:r>
              <a:rPr sz="1300" b="1" spc="-5" dirty="0">
                <a:solidFill>
                  <a:srgbClr val="231F20"/>
                </a:solidFill>
                <a:latin typeface="Arial"/>
                <a:cs typeface="Arial"/>
              </a:rPr>
              <a:t>КОМПАНЕНТОВ</a:t>
            </a:r>
            <a:endParaRPr sz="1300">
              <a:latin typeface="Arial"/>
              <a:cs typeface="Arial"/>
            </a:endParaRPr>
          </a:p>
        </p:txBody>
      </p:sp>
      <p:sp>
        <p:nvSpPr>
          <p:cNvPr id="24" name="object 24"/>
          <p:cNvSpPr/>
          <p:nvPr/>
        </p:nvSpPr>
        <p:spPr>
          <a:xfrm>
            <a:off x="190" y="567534"/>
            <a:ext cx="10692130" cy="459740"/>
          </a:xfrm>
          <a:custGeom>
            <a:avLst/>
            <a:gdLst/>
            <a:ahLst/>
            <a:cxnLst/>
            <a:rect l="l" t="t" r="r" b="b"/>
            <a:pathLst>
              <a:path w="10692130" h="459740">
                <a:moveTo>
                  <a:pt x="10692010" y="459723"/>
                </a:moveTo>
                <a:lnTo>
                  <a:pt x="10692010" y="0"/>
                </a:lnTo>
                <a:lnTo>
                  <a:pt x="0" y="0"/>
                </a:lnTo>
                <a:lnTo>
                  <a:pt x="0" y="459723"/>
                </a:lnTo>
                <a:lnTo>
                  <a:pt x="10692010" y="459723"/>
                </a:lnTo>
                <a:close/>
              </a:path>
            </a:pathLst>
          </a:custGeom>
          <a:solidFill>
            <a:srgbClr val="E3174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6510">
              <a:lnSpc>
                <a:spcPct val="100000"/>
              </a:lnSpc>
              <a:spcBef>
                <a:spcPts val="100"/>
              </a:spcBef>
            </a:pPr>
            <a:r>
              <a:rPr dirty="0"/>
              <a:t>ЛИНЕЙКА </a:t>
            </a:r>
            <a:r>
              <a:rPr spc="-10" dirty="0"/>
              <a:t>РЕАГЕНТОВ</a:t>
            </a:r>
            <a:r>
              <a:rPr dirty="0"/>
              <a:t> </a:t>
            </a:r>
            <a:r>
              <a:rPr spc="-5" dirty="0"/>
              <a:t>«ICEMIX»</a:t>
            </a:r>
            <a:r>
              <a:rPr dirty="0"/>
              <a:t> </a:t>
            </a:r>
            <a:r>
              <a:rPr spc="-10" dirty="0"/>
              <a:t>(АЙСМИКС)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2291592" y="1229767"/>
            <a:ext cx="6109335" cy="856615"/>
            <a:chOff x="2291592" y="1229767"/>
            <a:chExt cx="6109335" cy="856615"/>
          </a:xfrm>
        </p:grpSpPr>
        <p:sp>
          <p:nvSpPr>
            <p:cNvPr id="3" name="object 3"/>
            <p:cNvSpPr/>
            <p:nvPr/>
          </p:nvSpPr>
          <p:spPr>
            <a:xfrm>
              <a:off x="2295192" y="1233367"/>
              <a:ext cx="1038225" cy="353695"/>
            </a:xfrm>
            <a:custGeom>
              <a:avLst/>
              <a:gdLst/>
              <a:ahLst/>
              <a:cxnLst/>
              <a:rect l="l" t="t" r="r" b="b"/>
              <a:pathLst>
                <a:path w="1038225" h="353694">
                  <a:moveTo>
                    <a:pt x="1037642" y="353534"/>
                  </a:moveTo>
                  <a:lnTo>
                    <a:pt x="1037642" y="0"/>
                  </a:lnTo>
                  <a:lnTo>
                    <a:pt x="0" y="0"/>
                  </a:lnTo>
                  <a:lnTo>
                    <a:pt x="0" y="353534"/>
                  </a:lnTo>
                  <a:lnTo>
                    <a:pt x="1037642" y="353534"/>
                  </a:lnTo>
                  <a:close/>
                </a:path>
              </a:pathLst>
            </a:custGeom>
            <a:solidFill>
              <a:srgbClr val="E6E7E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3337826" y="1233372"/>
              <a:ext cx="3373120" cy="353695"/>
            </a:xfrm>
            <a:custGeom>
              <a:avLst/>
              <a:gdLst/>
              <a:ahLst/>
              <a:cxnLst/>
              <a:rect l="l" t="t" r="r" b="b"/>
              <a:pathLst>
                <a:path w="3373120" h="353694">
                  <a:moveTo>
                    <a:pt x="3372853" y="0"/>
                  </a:moveTo>
                  <a:lnTo>
                    <a:pt x="1686521" y="0"/>
                  </a:lnTo>
                  <a:lnTo>
                    <a:pt x="1686369" y="0"/>
                  </a:lnTo>
                  <a:lnTo>
                    <a:pt x="0" y="0"/>
                  </a:lnTo>
                  <a:lnTo>
                    <a:pt x="0" y="353529"/>
                  </a:lnTo>
                  <a:lnTo>
                    <a:pt x="1686369" y="353529"/>
                  </a:lnTo>
                  <a:lnTo>
                    <a:pt x="1686521" y="353529"/>
                  </a:lnTo>
                  <a:lnTo>
                    <a:pt x="3372853" y="353529"/>
                  </a:lnTo>
                  <a:lnTo>
                    <a:pt x="3372853" y="0"/>
                  </a:lnTo>
                  <a:close/>
                </a:path>
              </a:pathLst>
            </a:custGeom>
            <a:solidFill>
              <a:srgbClr val="E6E7E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5024201" y="1233367"/>
              <a:ext cx="1686560" cy="353695"/>
            </a:xfrm>
            <a:custGeom>
              <a:avLst/>
              <a:gdLst/>
              <a:ahLst/>
              <a:cxnLst/>
              <a:rect l="l" t="t" r="r" b="b"/>
              <a:pathLst>
                <a:path w="1686559" h="353694">
                  <a:moveTo>
                    <a:pt x="0" y="0"/>
                  </a:moveTo>
                  <a:lnTo>
                    <a:pt x="1686488" y="0"/>
                  </a:lnTo>
                  <a:lnTo>
                    <a:pt x="1686488" y="353534"/>
                  </a:lnTo>
                  <a:lnTo>
                    <a:pt x="0" y="353534"/>
                  </a:lnTo>
                  <a:lnTo>
                    <a:pt x="0" y="0"/>
                  </a:lnTo>
                  <a:close/>
                </a:path>
              </a:pathLst>
            </a:custGeom>
            <a:ln w="72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6710689" y="1233367"/>
              <a:ext cx="1686560" cy="353695"/>
            </a:xfrm>
            <a:custGeom>
              <a:avLst/>
              <a:gdLst/>
              <a:ahLst/>
              <a:cxnLst/>
              <a:rect l="l" t="t" r="r" b="b"/>
              <a:pathLst>
                <a:path w="1686559" h="353694">
                  <a:moveTo>
                    <a:pt x="1686488" y="353534"/>
                  </a:moveTo>
                  <a:lnTo>
                    <a:pt x="1686488" y="0"/>
                  </a:lnTo>
                  <a:lnTo>
                    <a:pt x="0" y="0"/>
                  </a:lnTo>
                  <a:lnTo>
                    <a:pt x="0" y="353534"/>
                  </a:lnTo>
                  <a:lnTo>
                    <a:pt x="1686488" y="353534"/>
                  </a:lnTo>
                  <a:close/>
                </a:path>
              </a:pathLst>
            </a:custGeom>
            <a:solidFill>
              <a:srgbClr val="E6E7E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6710689" y="1233367"/>
              <a:ext cx="1686560" cy="353695"/>
            </a:xfrm>
            <a:custGeom>
              <a:avLst/>
              <a:gdLst/>
              <a:ahLst/>
              <a:cxnLst/>
              <a:rect l="l" t="t" r="r" b="b"/>
              <a:pathLst>
                <a:path w="1686559" h="353694">
                  <a:moveTo>
                    <a:pt x="0" y="0"/>
                  </a:moveTo>
                  <a:lnTo>
                    <a:pt x="1686488" y="0"/>
                  </a:lnTo>
                  <a:lnTo>
                    <a:pt x="1686488" y="353534"/>
                  </a:lnTo>
                  <a:lnTo>
                    <a:pt x="0" y="353534"/>
                  </a:lnTo>
                  <a:lnTo>
                    <a:pt x="0" y="0"/>
                  </a:lnTo>
                  <a:close/>
                </a:path>
              </a:pathLst>
            </a:custGeom>
            <a:ln w="72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2295192" y="1586852"/>
              <a:ext cx="1038225" cy="248285"/>
            </a:xfrm>
            <a:custGeom>
              <a:avLst/>
              <a:gdLst/>
              <a:ahLst/>
              <a:cxnLst/>
              <a:rect l="l" t="t" r="r" b="b"/>
              <a:pathLst>
                <a:path w="1038225" h="248285">
                  <a:moveTo>
                    <a:pt x="1037642" y="247793"/>
                  </a:moveTo>
                  <a:lnTo>
                    <a:pt x="1037642" y="0"/>
                  </a:lnTo>
                  <a:lnTo>
                    <a:pt x="0" y="0"/>
                  </a:lnTo>
                  <a:lnTo>
                    <a:pt x="0" y="247793"/>
                  </a:lnTo>
                  <a:lnTo>
                    <a:pt x="1037642" y="247793"/>
                  </a:lnTo>
                  <a:close/>
                </a:path>
              </a:pathLst>
            </a:custGeom>
            <a:solidFill>
              <a:srgbClr val="5A5C5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2295192" y="1586852"/>
              <a:ext cx="1038225" cy="248285"/>
            </a:xfrm>
            <a:custGeom>
              <a:avLst/>
              <a:gdLst/>
              <a:ahLst/>
              <a:cxnLst/>
              <a:rect l="l" t="t" r="r" b="b"/>
              <a:pathLst>
                <a:path w="1038225" h="248285">
                  <a:moveTo>
                    <a:pt x="0" y="0"/>
                  </a:moveTo>
                  <a:lnTo>
                    <a:pt x="1037642" y="0"/>
                  </a:lnTo>
                  <a:lnTo>
                    <a:pt x="1037642" y="247793"/>
                  </a:lnTo>
                  <a:lnTo>
                    <a:pt x="0" y="247793"/>
                  </a:lnTo>
                  <a:lnTo>
                    <a:pt x="0" y="0"/>
                  </a:lnTo>
                  <a:close/>
                </a:path>
              </a:pathLst>
            </a:custGeom>
            <a:ln w="72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3337834" y="1586852"/>
              <a:ext cx="1686560" cy="248285"/>
            </a:xfrm>
            <a:custGeom>
              <a:avLst/>
              <a:gdLst/>
              <a:ahLst/>
              <a:cxnLst/>
              <a:rect l="l" t="t" r="r" b="b"/>
              <a:pathLst>
                <a:path w="1686560" h="248285">
                  <a:moveTo>
                    <a:pt x="1686519" y="247793"/>
                  </a:moveTo>
                  <a:lnTo>
                    <a:pt x="1686519" y="0"/>
                  </a:lnTo>
                  <a:lnTo>
                    <a:pt x="0" y="0"/>
                  </a:lnTo>
                  <a:lnTo>
                    <a:pt x="0" y="247793"/>
                  </a:lnTo>
                  <a:lnTo>
                    <a:pt x="1686519" y="247793"/>
                  </a:lnTo>
                  <a:close/>
                </a:path>
              </a:pathLst>
            </a:custGeom>
            <a:solidFill>
              <a:srgbClr val="5A5C5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3337834" y="1586852"/>
              <a:ext cx="1686560" cy="248285"/>
            </a:xfrm>
            <a:custGeom>
              <a:avLst/>
              <a:gdLst/>
              <a:ahLst/>
              <a:cxnLst/>
              <a:rect l="l" t="t" r="r" b="b"/>
              <a:pathLst>
                <a:path w="1686560" h="248285">
                  <a:moveTo>
                    <a:pt x="0" y="0"/>
                  </a:moveTo>
                  <a:lnTo>
                    <a:pt x="1686519" y="0"/>
                  </a:lnTo>
                  <a:lnTo>
                    <a:pt x="1686519" y="247793"/>
                  </a:lnTo>
                  <a:lnTo>
                    <a:pt x="0" y="247793"/>
                  </a:lnTo>
                  <a:lnTo>
                    <a:pt x="0" y="0"/>
                  </a:lnTo>
                  <a:close/>
                </a:path>
              </a:pathLst>
            </a:custGeom>
            <a:ln w="72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5024201" y="1586852"/>
              <a:ext cx="1686560" cy="248285"/>
            </a:xfrm>
            <a:custGeom>
              <a:avLst/>
              <a:gdLst/>
              <a:ahLst/>
              <a:cxnLst/>
              <a:rect l="l" t="t" r="r" b="b"/>
              <a:pathLst>
                <a:path w="1686559" h="248285">
                  <a:moveTo>
                    <a:pt x="1686488" y="247793"/>
                  </a:moveTo>
                  <a:lnTo>
                    <a:pt x="1686488" y="0"/>
                  </a:lnTo>
                  <a:lnTo>
                    <a:pt x="0" y="0"/>
                  </a:lnTo>
                  <a:lnTo>
                    <a:pt x="0" y="247793"/>
                  </a:lnTo>
                  <a:lnTo>
                    <a:pt x="1686488" y="247793"/>
                  </a:lnTo>
                  <a:close/>
                </a:path>
              </a:pathLst>
            </a:custGeom>
            <a:solidFill>
              <a:srgbClr val="5A5C5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5024201" y="1586852"/>
              <a:ext cx="1686560" cy="248285"/>
            </a:xfrm>
            <a:custGeom>
              <a:avLst/>
              <a:gdLst/>
              <a:ahLst/>
              <a:cxnLst/>
              <a:rect l="l" t="t" r="r" b="b"/>
              <a:pathLst>
                <a:path w="1686559" h="248285">
                  <a:moveTo>
                    <a:pt x="0" y="0"/>
                  </a:moveTo>
                  <a:lnTo>
                    <a:pt x="1686488" y="0"/>
                  </a:lnTo>
                  <a:lnTo>
                    <a:pt x="1686488" y="247793"/>
                  </a:lnTo>
                  <a:lnTo>
                    <a:pt x="0" y="247793"/>
                  </a:lnTo>
                  <a:lnTo>
                    <a:pt x="0" y="0"/>
                  </a:lnTo>
                  <a:close/>
                </a:path>
              </a:pathLst>
            </a:custGeom>
            <a:ln w="72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6710689" y="1586852"/>
              <a:ext cx="1686560" cy="248285"/>
            </a:xfrm>
            <a:custGeom>
              <a:avLst/>
              <a:gdLst/>
              <a:ahLst/>
              <a:cxnLst/>
              <a:rect l="l" t="t" r="r" b="b"/>
              <a:pathLst>
                <a:path w="1686559" h="248285">
                  <a:moveTo>
                    <a:pt x="1686488" y="247793"/>
                  </a:moveTo>
                  <a:lnTo>
                    <a:pt x="1686488" y="0"/>
                  </a:lnTo>
                  <a:lnTo>
                    <a:pt x="0" y="0"/>
                  </a:lnTo>
                  <a:lnTo>
                    <a:pt x="0" y="247793"/>
                  </a:lnTo>
                  <a:lnTo>
                    <a:pt x="1686488" y="247793"/>
                  </a:lnTo>
                  <a:close/>
                </a:path>
              </a:pathLst>
            </a:custGeom>
            <a:solidFill>
              <a:srgbClr val="5A5C5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6710689" y="1586852"/>
              <a:ext cx="1686560" cy="248285"/>
            </a:xfrm>
            <a:custGeom>
              <a:avLst/>
              <a:gdLst/>
              <a:ahLst/>
              <a:cxnLst/>
              <a:rect l="l" t="t" r="r" b="b"/>
              <a:pathLst>
                <a:path w="1686559" h="248285">
                  <a:moveTo>
                    <a:pt x="0" y="0"/>
                  </a:moveTo>
                  <a:lnTo>
                    <a:pt x="1686488" y="0"/>
                  </a:lnTo>
                  <a:lnTo>
                    <a:pt x="1686488" y="247793"/>
                  </a:lnTo>
                  <a:lnTo>
                    <a:pt x="0" y="247793"/>
                  </a:lnTo>
                  <a:lnTo>
                    <a:pt x="0" y="0"/>
                  </a:lnTo>
                  <a:close/>
                </a:path>
              </a:pathLst>
            </a:custGeom>
            <a:ln w="72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2295192" y="1834694"/>
              <a:ext cx="1038225" cy="248285"/>
            </a:xfrm>
            <a:custGeom>
              <a:avLst/>
              <a:gdLst/>
              <a:ahLst/>
              <a:cxnLst/>
              <a:rect l="l" t="t" r="r" b="b"/>
              <a:pathLst>
                <a:path w="1038225" h="248285">
                  <a:moveTo>
                    <a:pt x="1037642" y="247790"/>
                  </a:moveTo>
                  <a:lnTo>
                    <a:pt x="1037642" y="0"/>
                  </a:lnTo>
                  <a:lnTo>
                    <a:pt x="0" y="0"/>
                  </a:lnTo>
                  <a:lnTo>
                    <a:pt x="0" y="247790"/>
                  </a:lnTo>
                  <a:lnTo>
                    <a:pt x="1037642" y="247790"/>
                  </a:lnTo>
                  <a:close/>
                </a:path>
              </a:pathLst>
            </a:custGeom>
            <a:solidFill>
              <a:srgbClr val="5A5C5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2295192" y="1834694"/>
              <a:ext cx="1038225" cy="248285"/>
            </a:xfrm>
            <a:custGeom>
              <a:avLst/>
              <a:gdLst/>
              <a:ahLst/>
              <a:cxnLst/>
              <a:rect l="l" t="t" r="r" b="b"/>
              <a:pathLst>
                <a:path w="1038225" h="248285">
                  <a:moveTo>
                    <a:pt x="0" y="0"/>
                  </a:moveTo>
                  <a:lnTo>
                    <a:pt x="1037642" y="0"/>
                  </a:lnTo>
                  <a:lnTo>
                    <a:pt x="1037642" y="247790"/>
                  </a:lnTo>
                  <a:lnTo>
                    <a:pt x="0" y="247790"/>
                  </a:lnTo>
                  <a:lnTo>
                    <a:pt x="0" y="0"/>
                  </a:lnTo>
                  <a:close/>
                </a:path>
              </a:pathLst>
            </a:custGeom>
            <a:ln w="72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3337834" y="1834694"/>
              <a:ext cx="1686560" cy="248285"/>
            </a:xfrm>
            <a:custGeom>
              <a:avLst/>
              <a:gdLst/>
              <a:ahLst/>
              <a:cxnLst/>
              <a:rect l="l" t="t" r="r" b="b"/>
              <a:pathLst>
                <a:path w="1686560" h="248285">
                  <a:moveTo>
                    <a:pt x="1686519" y="247790"/>
                  </a:moveTo>
                  <a:lnTo>
                    <a:pt x="1686519" y="0"/>
                  </a:lnTo>
                  <a:lnTo>
                    <a:pt x="0" y="0"/>
                  </a:lnTo>
                  <a:lnTo>
                    <a:pt x="0" y="247790"/>
                  </a:lnTo>
                  <a:lnTo>
                    <a:pt x="1686519" y="247790"/>
                  </a:lnTo>
                  <a:close/>
                </a:path>
              </a:pathLst>
            </a:custGeom>
            <a:solidFill>
              <a:srgbClr val="5A5C5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3337834" y="1834694"/>
              <a:ext cx="1686560" cy="248285"/>
            </a:xfrm>
            <a:custGeom>
              <a:avLst/>
              <a:gdLst/>
              <a:ahLst/>
              <a:cxnLst/>
              <a:rect l="l" t="t" r="r" b="b"/>
              <a:pathLst>
                <a:path w="1686560" h="248285">
                  <a:moveTo>
                    <a:pt x="0" y="0"/>
                  </a:moveTo>
                  <a:lnTo>
                    <a:pt x="1686519" y="0"/>
                  </a:lnTo>
                  <a:lnTo>
                    <a:pt x="1686519" y="247790"/>
                  </a:lnTo>
                  <a:lnTo>
                    <a:pt x="0" y="247790"/>
                  </a:lnTo>
                  <a:lnTo>
                    <a:pt x="0" y="0"/>
                  </a:lnTo>
                  <a:close/>
                </a:path>
              </a:pathLst>
            </a:custGeom>
            <a:ln w="72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5024201" y="1834694"/>
              <a:ext cx="1686560" cy="248285"/>
            </a:xfrm>
            <a:custGeom>
              <a:avLst/>
              <a:gdLst/>
              <a:ahLst/>
              <a:cxnLst/>
              <a:rect l="l" t="t" r="r" b="b"/>
              <a:pathLst>
                <a:path w="1686559" h="248285">
                  <a:moveTo>
                    <a:pt x="1686488" y="247790"/>
                  </a:moveTo>
                  <a:lnTo>
                    <a:pt x="1686488" y="0"/>
                  </a:lnTo>
                  <a:lnTo>
                    <a:pt x="0" y="0"/>
                  </a:lnTo>
                  <a:lnTo>
                    <a:pt x="0" y="247790"/>
                  </a:lnTo>
                  <a:lnTo>
                    <a:pt x="1686488" y="247790"/>
                  </a:lnTo>
                  <a:close/>
                </a:path>
              </a:pathLst>
            </a:custGeom>
            <a:solidFill>
              <a:srgbClr val="5A5C5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5024201" y="1834694"/>
              <a:ext cx="1686560" cy="248285"/>
            </a:xfrm>
            <a:custGeom>
              <a:avLst/>
              <a:gdLst/>
              <a:ahLst/>
              <a:cxnLst/>
              <a:rect l="l" t="t" r="r" b="b"/>
              <a:pathLst>
                <a:path w="1686559" h="248285">
                  <a:moveTo>
                    <a:pt x="0" y="0"/>
                  </a:moveTo>
                  <a:lnTo>
                    <a:pt x="1686488" y="0"/>
                  </a:lnTo>
                  <a:lnTo>
                    <a:pt x="1686488" y="247790"/>
                  </a:lnTo>
                  <a:lnTo>
                    <a:pt x="0" y="247790"/>
                  </a:lnTo>
                  <a:lnTo>
                    <a:pt x="0" y="0"/>
                  </a:lnTo>
                  <a:close/>
                </a:path>
              </a:pathLst>
            </a:custGeom>
            <a:ln w="72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6710689" y="1834694"/>
              <a:ext cx="1686560" cy="248285"/>
            </a:xfrm>
            <a:custGeom>
              <a:avLst/>
              <a:gdLst/>
              <a:ahLst/>
              <a:cxnLst/>
              <a:rect l="l" t="t" r="r" b="b"/>
              <a:pathLst>
                <a:path w="1686559" h="248285">
                  <a:moveTo>
                    <a:pt x="1686488" y="247790"/>
                  </a:moveTo>
                  <a:lnTo>
                    <a:pt x="1686488" y="0"/>
                  </a:lnTo>
                  <a:lnTo>
                    <a:pt x="0" y="0"/>
                  </a:lnTo>
                  <a:lnTo>
                    <a:pt x="0" y="247790"/>
                  </a:lnTo>
                  <a:lnTo>
                    <a:pt x="1686488" y="247790"/>
                  </a:lnTo>
                  <a:close/>
                </a:path>
              </a:pathLst>
            </a:custGeom>
            <a:solidFill>
              <a:srgbClr val="5A5C5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6710689" y="1834694"/>
              <a:ext cx="1686560" cy="248285"/>
            </a:xfrm>
            <a:custGeom>
              <a:avLst/>
              <a:gdLst/>
              <a:ahLst/>
              <a:cxnLst/>
              <a:rect l="l" t="t" r="r" b="b"/>
              <a:pathLst>
                <a:path w="1686559" h="248285">
                  <a:moveTo>
                    <a:pt x="0" y="0"/>
                  </a:moveTo>
                  <a:lnTo>
                    <a:pt x="1686488" y="0"/>
                  </a:lnTo>
                  <a:lnTo>
                    <a:pt x="1686488" y="247790"/>
                  </a:lnTo>
                  <a:lnTo>
                    <a:pt x="0" y="247790"/>
                  </a:lnTo>
                  <a:lnTo>
                    <a:pt x="0" y="0"/>
                  </a:lnTo>
                  <a:close/>
                </a:path>
              </a:pathLst>
            </a:custGeom>
            <a:ln w="72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4" name="object 24"/>
          <p:cNvSpPr txBox="1"/>
          <p:nvPr/>
        </p:nvSpPr>
        <p:spPr>
          <a:xfrm>
            <a:off x="2366939" y="1315900"/>
            <a:ext cx="853440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spc="55" dirty="0">
                <a:solidFill>
                  <a:srgbClr val="231F20"/>
                </a:solidFill>
                <a:latin typeface="Trebuchet MS"/>
                <a:cs typeface="Trebuchet MS"/>
              </a:rPr>
              <a:t>ПОК</a:t>
            </a:r>
            <a:r>
              <a:rPr sz="1000" spc="35" dirty="0">
                <a:solidFill>
                  <a:srgbClr val="231F20"/>
                </a:solidFill>
                <a:latin typeface="Trebuchet MS"/>
                <a:cs typeface="Trebuchet MS"/>
              </a:rPr>
              <a:t>А</a:t>
            </a:r>
            <a:r>
              <a:rPr sz="1000" spc="70" dirty="0">
                <a:solidFill>
                  <a:srgbClr val="231F20"/>
                </a:solidFill>
                <a:latin typeface="Trebuchet MS"/>
                <a:cs typeface="Trebuchet MS"/>
              </a:rPr>
              <a:t>З</a:t>
            </a:r>
            <a:r>
              <a:rPr sz="1000" dirty="0">
                <a:solidFill>
                  <a:srgbClr val="231F20"/>
                </a:solidFill>
                <a:latin typeface="Trebuchet MS"/>
                <a:cs typeface="Trebuchet MS"/>
              </a:rPr>
              <a:t>А</a:t>
            </a:r>
            <a:r>
              <a:rPr sz="1000" spc="45" dirty="0">
                <a:solidFill>
                  <a:srgbClr val="231F20"/>
                </a:solidFill>
                <a:latin typeface="Trebuchet MS"/>
                <a:cs typeface="Trebuchet MS"/>
              </a:rPr>
              <a:t>ТЕЛЬ</a:t>
            </a:r>
            <a:endParaRPr sz="1000">
              <a:latin typeface="Trebuchet MS"/>
              <a:cs typeface="Trebuchet MS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2468736" y="1589383"/>
            <a:ext cx="700405" cy="487045"/>
          </a:xfrm>
          <a:prstGeom prst="rect">
            <a:avLst/>
          </a:prstGeom>
        </p:spPr>
        <p:txBody>
          <a:bodyPr vert="horz" wrap="square" lIns="0" tIns="22225" rIns="0" bIns="0" rtlCol="0">
            <a:spAutoFit/>
          </a:bodyPr>
          <a:lstStyle/>
          <a:p>
            <a:pPr marL="33020" marR="40640" indent="33020">
              <a:lnSpc>
                <a:spcPts val="780"/>
              </a:lnSpc>
              <a:spcBef>
                <a:spcPts val="175"/>
              </a:spcBef>
            </a:pPr>
            <a:r>
              <a:rPr sz="700" spc="50" dirty="0">
                <a:solidFill>
                  <a:srgbClr val="FFFFFF"/>
                </a:solidFill>
                <a:latin typeface="Trebuchet MS"/>
                <a:cs typeface="Trebuchet MS"/>
              </a:rPr>
              <a:t>ПРЕДЕЛЬНО </a:t>
            </a:r>
            <a:r>
              <a:rPr sz="700" spc="-20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700" spc="25" dirty="0">
                <a:solidFill>
                  <a:srgbClr val="FFFFFF"/>
                </a:solidFill>
                <a:latin typeface="Trebuchet MS"/>
                <a:cs typeface="Trebuchet MS"/>
              </a:rPr>
              <a:t>Р</a:t>
            </a:r>
            <a:r>
              <a:rPr sz="700" spc="55" dirty="0">
                <a:solidFill>
                  <a:srgbClr val="FFFFFF"/>
                </a:solidFill>
                <a:latin typeface="Trebuchet MS"/>
                <a:cs typeface="Trebuchet MS"/>
              </a:rPr>
              <a:t>А</a:t>
            </a:r>
            <a:r>
              <a:rPr sz="700" spc="40" dirty="0">
                <a:solidFill>
                  <a:srgbClr val="FFFFFF"/>
                </a:solidFill>
                <a:latin typeface="Trebuchet MS"/>
                <a:cs typeface="Trebuchet MS"/>
              </a:rPr>
              <a:t>Б</a:t>
            </a:r>
            <a:r>
              <a:rPr sz="700" spc="50" dirty="0">
                <a:solidFill>
                  <a:srgbClr val="FFFFFF"/>
                </a:solidFill>
                <a:latin typeface="Trebuchet MS"/>
                <a:cs typeface="Trebuchet MS"/>
              </a:rPr>
              <a:t>О</a:t>
            </a:r>
            <a:r>
              <a:rPr sz="700" spc="60" dirty="0">
                <a:solidFill>
                  <a:srgbClr val="FFFFFF"/>
                </a:solidFill>
                <a:latin typeface="Trebuchet MS"/>
                <a:cs typeface="Trebuchet MS"/>
              </a:rPr>
              <a:t>ЧАЯ</a:t>
            </a:r>
            <a:r>
              <a:rPr sz="700" spc="-2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700" dirty="0">
                <a:solidFill>
                  <a:srgbClr val="FFFFFF"/>
                </a:solidFill>
                <a:latin typeface="Microsoft Sans Serif"/>
                <a:cs typeface="Microsoft Sans Serif"/>
              </a:rPr>
              <a:t>t,</a:t>
            </a:r>
            <a:r>
              <a:rPr sz="700" spc="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7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°</a:t>
            </a:r>
            <a:r>
              <a:rPr sz="700" spc="90" dirty="0">
                <a:solidFill>
                  <a:srgbClr val="FFFFFF"/>
                </a:solidFill>
                <a:latin typeface="Trebuchet MS"/>
                <a:cs typeface="Trebuchet MS"/>
              </a:rPr>
              <a:t>С</a:t>
            </a:r>
            <a:endParaRPr sz="700">
              <a:latin typeface="Trebuchet MS"/>
              <a:cs typeface="Trebuchet MS"/>
            </a:endParaRPr>
          </a:p>
          <a:p>
            <a:pPr marL="52069" marR="5080" indent="-40005">
              <a:lnSpc>
                <a:spcPts val="780"/>
              </a:lnSpc>
              <a:spcBef>
                <a:spcPts val="450"/>
              </a:spcBef>
            </a:pPr>
            <a:r>
              <a:rPr sz="700" spc="-35" dirty="0">
                <a:solidFill>
                  <a:srgbClr val="FFFFFF"/>
                </a:solidFill>
                <a:latin typeface="Trebuchet MS"/>
                <a:cs typeface="Trebuchet MS"/>
              </a:rPr>
              <a:t>К</a:t>
            </a:r>
            <a:r>
              <a:rPr sz="700" spc="75" dirty="0">
                <a:solidFill>
                  <a:srgbClr val="FFFFFF"/>
                </a:solidFill>
                <a:latin typeface="Trebuchet MS"/>
                <a:cs typeface="Trebuchet MS"/>
              </a:rPr>
              <a:t>ОР</a:t>
            </a:r>
            <a:r>
              <a:rPr sz="700" spc="50" dirty="0">
                <a:solidFill>
                  <a:srgbClr val="FFFFFF"/>
                </a:solidFill>
                <a:latin typeface="Trebuchet MS"/>
                <a:cs typeface="Trebuchet MS"/>
              </a:rPr>
              <a:t>Р</a:t>
            </a:r>
            <a:r>
              <a:rPr sz="700" spc="45" dirty="0">
                <a:solidFill>
                  <a:srgbClr val="FFFFFF"/>
                </a:solidFill>
                <a:latin typeface="Trebuchet MS"/>
                <a:cs typeface="Trebuchet MS"/>
              </a:rPr>
              <a:t>ОЗИЙНАЯ  </a:t>
            </a:r>
            <a:r>
              <a:rPr sz="700" spc="35" dirty="0">
                <a:solidFill>
                  <a:srgbClr val="FFFFFF"/>
                </a:solidFill>
                <a:latin typeface="Trebuchet MS"/>
                <a:cs typeface="Trebuchet MS"/>
              </a:rPr>
              <a:t>АКТИВНОСТЬ</a:t>
            </a:r>
            <a:endParaRPr sz="700">
              <a:latin typeface="Trebuchet MS"/>
              <a:cs typeface="Trebuchet MS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3753691" y="1326072"/>
            <a:ext cx="871855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spc="85" dirty="0">
                <a:solidFill>
                  <a:srgbClr val="231F20"/>
                </a:solidFill>
                <a:latin typeface="Trebuchet MS"/>
                <a:cs typeface="Trebuchet MS"/>
              </a:rPr>
              <a:t>АЙ</a:t>
            </a:r>
            <a:r>
              <a:rPr sz="1000" spc="65" dirty="0">
                <a:solidFill>
                  <a:srgbClr val="231F20"/>
                </a:solidFill>
                <a:latin typeface="Trebuchet MS"/>
                <a:cs typeface="Trebuchet MS"/>
              </a:rPr>
              <a:t>С</a:t>
            </a:r>
            <a:r>
              <a:rPr sz="1000" spc="35" dirty="0">
                <a:solidFill>
                  <a:srgbClr val="231F20"/>
                </a:solidFill>
                <a:latin typeface="Trebuchet MS"/>
                <a:cs typeface="Trebuchet MS"/>
              </a:rPr>
              <a:t>МИ</a:t>
            </a:r>
            <a:r>
              <a:rPr sz="1000" spc="15" dirty="0">
                <a:solidFill>
                  <a:srgbClr val="231F20"/>
                </a:solidFill>
                <a:latin typeface="Trebuchet MS"/>
                <a:cs typeface="Trebuchet MS"/>
              </a:rPr>
              <a:t>К</a:t>
            </a:r>
            <a:r>
              <a:rPr sz="1000" spc="130" dirty="0">
                <a:solidFill>
                  <a:srgbClr val="231F20"/>
                </a:solidFill>
                <a:latin typeface="Trebuchet MS"/>
                <a:cs typeface="Trebuchet MS"/>
              </a:rPr>
              <a:t>С</a:t>
            </a:r>
            <a:r>
              <a:rPr sz="1000" spc="-2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Microsoft Sans Serif"/>
                <a:cs typeface="Microsoft Sans Serif"/>
              </a:rPr>
              <a:t>-20</a:t>
            </a:r>
            <a:endParaRPr sz="1000">
              <a:latin typeface="Microsoft Sans Serif"/>
              <a:cs typeface="Microsoft Sans Serif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5439535" y="1326072"/>
            <a:ext cx="871855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spc="85" dirty="0">
                <a:solidFill>
                  <a:srgbClr val="231F20"/>
                </a:solidFill>
                <a:latin typeface="Trebuchet MS"/>
                <a:cs typeface="Trebuchet MS"/>
              </a:rPr>
              <a:t>АЙ</a:t>
            </a:r>
            <a:r>
              <a:rPr sz="1000" spc="65" dirty="0">
                <a:solidFill>
                  <a:srgbClr val="231F20"/>
                </a:solidFill>
                <a:latin typeface="Trebuchet MS"/>
                <a:cs typeface="Trebuchet MS"/>
              </a:rPr>
              <a:t>С</a:t>
            </a:r>
            <a:r>
              <a:rPr sz="1000" spc="35" dirty="0">
                <a:solidFill>
                  <a:srgbClr val="231F20"/>
                </a:solidFill>
                <a:latin typeface="Trebuchet MS"/>
                <a:cs typeface="Trebuchet MS"/>
              </a:rPr>
              <a:t>МИ</a:t>
            </a:r>
            <a:r>
              <a:rPr sz="1000" spc="15" dirty="0">
                <a:solidFill>
                  <a:srgbClr val="231F20"/>
                </a:solidFill>
                <a:latin typeface="Trebuchet MS"/>
                <a:cs typeface="Trebuchet MS"/>
              </a:rPr>
              <a:t>К</a:t>
            </a:r>
            <a:r>
              <a:rPr sz="1000" spc="130" dirty="0">
                <a:solidFill>
                  <a:srgbClr val="231F20"/>
                </a:solidFill>
                <a:latin typeface="Trebuchet MS"/>
                <a:cs typeface="Trebuchet MS"/>
              </a:rPr>
              <a:t>С</a:t>
            </a:r>
            <a:r>
              <a:rPr sz="1000" spc="-2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Microsoft Sans Serif"/>
                <a:cs typeface="Microsoft Sans Serif"/>
              </a:rPr>
              <a:t>-25</a:t>
            </a:r>
            <a:endParaRPr sz="1000">
              <a:latin typeface="Microsoft Sans Serif"/>
              <a:cs typeface="Microsoft Sans Serif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7135176" y="1326072"/>
            <a:ext cx="871855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spc="85" dirty="0">
                <a:solidFill>
                  <a:srgbClr val="231F20"/>
                </a:solidFill>
                <a:latin typeface="Trebuchet MS"/>
                <a:cs typeface="Trebuchet MS"/>
              </a:rPr>
              <a:t>АЙ</a:t>
            </a:r>
            <a:r>
              <a:rPr sz="1000" spc="65" dirty="0">
                <a:solidFill>
                  <a:srgbClr val="231F20"/>
                </a:solidFill>
                <a:latin typeface="Trebuchet MS"/>
                <a:cs typeface="Trebuchet MS"/>
              </a:rPr>
              <a:t>С</a:t>
            </a:r>
            <a:r>
              <a:rPr sz="1000" spc="35" dirty="0">
                <a:solidFill>
                  <a:srgbClr val="231F20"/>
                </a:solidFill>
                <a:latin typeface="Trebuchet MS"/>
                <a:cs typeface="Trebuchet MS"/>
              </a:rPr>
              <a:t>МИ</a:t>
            </a:r>
            <a:r>
              <a:rPr sz="1000" spc="15" dirty="0">
                <a:solidFill>
                  <a:srgbClr val="231F20"/>
                </a:solidFill>
                <a:latin typeface="Trebuchet MS"/>
                <a:cs typeface="Trebuchet MS"/>
              </a:rPr>
              <a:t>К</a:t>
            </a:r>
            <a:r>
              <a:rPr sz="1000" spc="130" dirty="0">
                <a:solidFill>
                  <a:srgbClr val="231F20"/>
                </a:solidFill>
                <a:latin typeface="Trebuchet MS"/>
                <a:cs typeface="Trebuchet MS"/>
              </a:rPr>
              <a:t>С</a:t>
            </a:r>
            <a:r>
              <a:rPr sz="1000" spc="-2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Microsoft Sans Serif"/>
                <a:cs typeface="Microsoft Sans Serif"/>
              </a:rPr>
              <a:t>-31</a:t>
            </a:r>
            <a:endParaRPr sz="1000">
              <a:latin typeface="Microsoft Sans Serif"/>
              <a:cs typeface="Microsoft Sans Serif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3947380" y="1615950"/>
            <a:ext cx="466725" cy="4254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sz="1000" b="1" spc="-5" dirty="0">
                <a:solidFill>
                  <a:srgbClr val="FFFFFF"/>
                </a:solidFill>
                <a:latin typeface="Arial"/>
                <a:cs typeface="Arial"/>
              </a:rPr>
              <a:t>-20</a:t>
            </a:r>
            <a:endParaRPr sz="1000">
              <a:latin typeface="Arial"/>
              <a:cs typeface="Arial"/>
            </a:endParaRPr>
          </a:p>
          <a:p>
            <a:pPr algn="ctr">
              <a:lnSpc>
                <a:spcPct val="100000"/>
              </a:lnSpc>
              <a:spcBef>
                <a:spcPts val="750"/>
              </a:spcBef>
            </a:pPr>
            <a:r>
              <a:rPr sz="1000" b="1" dirty="0">
                <a:solidFill>
                  <a:srgbClr val="FFFFFF"/>
                </a:solidFill>
                <a:latin typeface="Arial"/>
                <a:cs typeface="Arial"/>
              </a:rPr>
              <a:t>Низкая</a:t>
            </a:r>
            <a:endParaRPr sz="1000">
              <a:latin typeface="Arial"/>
              <a:cs typeface="Arial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5633735" y="1615950"/>
            <a:ext cx="466725" cy="4254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sz="1000" b="1" spc="-5" dirty="0">
                <a:solidFill>
                  <a:srgbClr val="FFFFFF"/>
                </a:solidFill>
                <a:latin typeface="Arial"/>
                <a:cs typeface="Arial"/>
              </a:rPr>
              <a:t>-25</a:t>
            </a:r>
            <a:endParaRPr sz="1000">
              <a:latin typeface="Arial"/>
              <a:cs typeface="Arial"/>
            </a:endParaRPr>
          </a:p>
          <a:p>
            <a:pPr algn="ctr">
              <a:lnSpc>
                <a:spcPct val="100000"/>
              </a:lnSpc>
              <a:spcBef>
                <a:spcPts val="750"/>
              </a:spcBef>
            </a:pPr>
            <a:r>
              <a:rPr sz="1000" b="1" dirty="0">
                <a:solidFill>
                  <a:srgbClr val="FFFFFF"/>
                </a:solidFill>
                <a:latin typeface="Arial"/>
                <a:cs typeface="Arial"/>
              </a:rPr>
              <a:t>Низкая</a:t>
            </a:r>
            <a:endParaRPr sz="1000">
              <a:latin typeface="Arial"/>
              <a:cs typeface="Arial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7320233" y="1615950"/>
            <a:ext cx="466725" cy="4254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3970" algn="ctr">
              <a:lnSpc>
                <a:spcPct val="100000"/>
              </a:lnSpc>
              <a:spcBef>
                <a:spcPts val="100"/>
              </a:spcBef>
            </a:pPr>
            <a:r>
              <a:rPr sz="1000" b="1" spc="-5" dirty="0">
                <a:solidFill>
                  <a:srgbClr val="FFFFFF"/>
                </a:solidFill>
                <a:latin typeface="Arial"/>
                <a:cs typeface="Arial"/>
              </a:rPr>
              <a:t>-31</a:t>
            </a:r>
            <a:endParaRPr sz="1000">
              <a:latin typeface="Arial"/>
              <a:cs typeface="Arial"/>
            </a:endParaRPr>
          </a:p>
          <a:p>
            <a:pPr algn="ctr">
              <a:lnSpc>
                <a:spcPct val="100000"/>
              </a:lnSpc>
              <a:spcBef>
                <a:spcPts val="750"/>
              </a:spcBef>
            </a:pPr>
            <a:r>
              <a:rPr sz="1000" b="1" dirty="0">
                <a:solidFill>
                  <a:srgbClr val="FFFFFF"/>
                </a:solidFill>
                <a:latin typeface="Arial"/>
                <a:cs typeface="Arial"/>
              </a:rPr>
              <a:t>Низкая</a:t>
            </a:r>
            <a:endParaRPr sz="1000">
              <a:latin typeface="Arial"/>
              <a:cs typeface="Arial"/>
            </a:endParaRPr>
          </a:p>
        </p:txBody>
      </p:sp>
      <p:grpSp>
        <p:nvGrpSpPr>
          <p:cNvPr id="32" name="object 32"/>
          <p:cNvGrpSpPr/>
          <p:nvPr/>
        </p:nvGrpSpPr>
        <p:grpSpPr>
          <a:xfrm>
            <a:off x="2291613" y="2726383"/>
            <a:ext cx="6109335" cy="1996439"/>
            <a:chOff x="2291613" y="2726383"/>
            <a:chExt cx="6109335" cy="1996439"/>
          </a:xfrm>
        </p:grpSpPr>
        <p:sp>
          <p:nvSpPr>
            <p:cNvPr id="33" name="object 33"/>
            <p:cNvSpPr/>
            <p:nvPr/>
          </p:nvSpPr>
          <p:spPr>
            <a:xfrm>
              <a:off x="3044710" y="3013011"/>
              <a:ext cx="3568700" cy="283210"/>
            </a:xfrm>
            <a:custGeom>
              <a:avLst/>
              <a:gdLst/>
              <a:ahLst/>
              <a:cxnLst/>
              <a:rect l="l" t="t" r="r" b="b"/>
              <a:pathLst>
                <a:path w="3568700" h="283210">
                  <a:moveTo>
                    <a:pt x="3568103" y="0"/>
                  </a:moveTo>
                  <a:lnTo>
                    <a:pt x="1784134" y="0"/>
                  </a:lnTo>
                  <a:lnTo>
                    <a:pt x="1783956" y="0"/>
                  </a:lnTo>
                  <a:lnTo>
                    <a:pt x="0" y="0"/>
                  </a:lnTo>
                  <a:lnTo>
                    <a:pt x="0" y="283070"/>
                  </a:lnTo>
                  <a:lnTo>
                    <a:pt x="1783956" y="283070"/>
                  </a:lnTo>
                  <a:lnTo>
                    <a:pt x="1784134" y="283070"/>
                  </a:lnTo>
                  <a:lnTo>
                    <a:pt x="3568103" y="283070"/>
                  </a:lnTo>
                  <a:lnTo>
                    <a:pt x="3568103" y="0"/>
                  </a:lnTo>
                  <a:close/>
                </a:path>
              </a:pathLst>
            </a:custGeom>
            <a:solidFill>
              <a:srgbClr val="E6E7E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" name="object 34"/>
            <p:cNvSpPr/>
            <p:nvPr/>
          </p:nvSpPr>
          <p:spPr>
            <a:xfrm>
              <a:off x="4828671" y="3013008"/>
              <a:ext cx="1784350" cy="283210"/>
            </a:xfrm>
            <a:custGeom>
              <a:avLst/>
              <a:gdLst/>
              <a:ahLst/>
              <a:cxnLst/>
              <a:rect l="l" t="t" r="r" b="b"/>
              <a:pathLst>
                <a:path w="1784350" h="283210">
                  <a:moveTo>
                    <a:pt x="0" y="0"/>
                  </a:moveTo>
                  <a:lnTo>
                    <a:pt x="1784146" y="0"/>
                  </a:lnTo>
                  <a:lnTo>
                    <a:pt x="1784146" y="283067"/>
                  </a:lnTo>
                  <a:lnTo>
                    <a:pt x="0" y="283067"/>
                  </a:lnTo>
                  <a:lnTo>
                    <a:pt x="0" y="0"/>
                  </a:lnTo>
                  <a:close/>
                </a:path>
              </a:pathLst>
            </a:custGeom>
            <a:ln w="72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" name="object 35"/>
            <p:cNvSpPr/>
            <p:nvPr/>
          </p:nvSpPr>
          <p:spPr>
            <a:xfrm>
              <a:off x="6612818" y="3013008"/>
              <a:ext cx="1784350" cy="283210"/>
            </a:xfrm>
            <a:custGeom>
              <a:avLst/>
              <a:gdLst/>
              <a:ahLst/>
              <a:cxnLst/>
              <a:rect l="l" t="t" r="r" b="b"/>
              <a:pathLst>
                <a:path w="1784350" h="283210">
                  <a:moveTo>
                    <a:pt x="1784146" y="283067"/>
                  </a:moveTo>
                  <a:lnTo>
                    <a:pt x="1784146" y="0"/>
                  </a:lnTo>
                  <a:lnTo>
                    <a:pt x="0" y="0"/>
                  </a:lnTo>
                  <a:lnTo>
                    <a:pt x="0" y="283067"/>
                  </a:lnTo>
                  <a:lnTo>
                    <a:pt x="1784146" y="283067"/>
                  </a:lnTo>
                  <a:close/>
                </a:path>
              </a:pathLst>
            </a:custGeom>
            <a:solidFill>
              <a:srgbClr val="E6E7E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" name="object 36"/>
            <p:cNvSpPr/>
            <p:nvPr/>
          </p:nvSpPr>
          <p:spPr>
            <a:xfrm>
              <a:off x="6612818" y="3013008"/>
              <a:ext cx="1784350" cy="283210"/>
            </a:xfrm>
            <a:custGeom>
              <a:avLst/>
              <a:gdLst/>
              <a:ahLst/>
              <a:cxnLst/>
              <a:rect l="l" t="t" r="r" b="b"/>
              <a:pathLst>
                <a:path w="1784350" h="283210">
                  <a:moveTo>
                    <a:pt x="0" y="0"/>
                  </a:moveTo>
                  <a:lnTo>
                    <a:pt x="1784146" y="0"/>
                  </a:lnTo>
                  <a:lnTo>
                    <a:pt x="1784146" y="283067"/>
                  </a:lnTo>
                  <a:lnTo>
                    <a:pt x="0" y="283067"/>
                  </a:lnTo>
                  <a:lnTo>
                    <a:pt x="0" y="0"/>
                  </a:lnTo>
                  <a:close/>
                </a:path>
              </a:pathLst>
            </a:custGeom>
            <a:ln w="72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" name="object 37"/>
            <p:cNvSpPr/>
            <p:nvPr/>
          </p:nvSpPr>
          <p:spPr>
            <a:xfrm>
              <a:off x="2295214" y="3296015"/>
              <a:ext cx="744855" cy="283210"/>
            </a:xfrm>
            <a:custGeom>
              <a:avLst/>
              <a:gdLst/>
              <a:ahLst/>
              <a:cxnLst/>
              <a:rect l="l" t="t" r="r" b="b"/>
              <a:pathLst>
                <a:path w="744855" h="283210">
                  <a:moveTo>
                    <a:pt x="744666" y="283067"/>
                  </a:moveTo>
                  <a:lnTo>
                    <a:pt x="744666" y="0"/>
                  </a:lnTo>
                  <a:lnTo>
                    <a:pt x="0" y="0"/>
                  </a:lnTo>
                  <a:lnTo>
                    <a:pt x="0" y="283067"/>
                  </a:lnTo>
                  <a:lnTo>
                    <a:pt x="744666" y="283067"/>
                  </a:lnTo>
                  <a:close/>
                </a:path>
              </a:pathLst>
            </a:custGeom>
            <a:solidFill>
              <a:srgbClr val="5A5C5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" name="object 38"/>
            <p:cNvSpPr/>
            <p:nvPr/>
          </p:nvSpPr>
          <p:spPr>
            <a:xfrm>
              <a:off x="2295214" y="3296015"/>
              <a:ext cx="744855" cy="283210"/>
            </a:xfrm>
            <a:custGeom>
              <a:avLst/>
              <a:gdLst/>
              <a:ahLst/>
              <a:cxnLst/>
              <a:rect l="l" t="t" r="r" b="b"/>
              <a:pathLst>
                <a:path w="744855" h="283210">
                  <a:moveTo>
                    <a:pt x="0" y="0"/>
                  </a:moveTo>
                  <a:lnTo>
                    <a:pt x="744666" y="0"/>
                  </a:lnTo>
                  <a:lnTo>
                    <a:pt x="744666" y="283067"/>
                  </a:lnTo>
                  <a:lnTo>
                    <a:pt x="0" y="283067"/>
                  </a:lnTo>
                  <a:lnTo>
                    <a:pt x="0" y="0"/>
                  </a:lnTo>
                  <a:close/>
                </a:path>
              </a:pathLst>
            </a:custGeom>
            <a:ln w="72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" name="object 39"/>
            <p:cNvSpPr/>
            <p:nvPr/>
          </p:nvSpPr>
          <p:spPr>
            <a:xfrm>
              <a:off x="3044714" y="3296015"/>
              <a:ext cx="1784350" cy="283210"/>
            </a:xfrm>
            <a:custGeom>
              <a:avLst/>
              <a:gdLst/>
              <a:ahLst/>
              <a:cxnLst/>
              <a:rect l="l" t="t" r="r" b="b"/>
              <a:pathLst>
                <a:path w="1784350" h="283210">
                  <a:moveTo>
                    <a:pt x="1784140" y="283067"/>
                  </a:moveTo>
                  <a:lnTo>
                    <a:pt x="1784140" y="0"/>
                  </a:lnTo>
                  <a:lnTo>
                    <a:pt x="0" y="0"/>
                  </a:lnTo>
                  <a:lnTo>
                    <a:pt x="0" y="283067"/>
                  </a:lnTo>
                  <a:lnTo>
                    <a:pt x="1784140" y="283067"/>
                  </a:lnTo>
                  <a:close/>
                </a:path>
              </a:pathLst>
            </a:custGeom>
            <a:solidFill>
              <a:srgbClr val="5A5C5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" name="object 40"/>
            <p:cNvSpPr/>
            <p:nvPr/>
          </p:nvSpPr>
          <p:spPr>
            <a:xfrm>
              <a:off x="3044714" y="3296015"/>
              <a:ext cx="1784350" cy="283210"/>
            </a:xfrm>
            <a:custGeom>
              <a:avLst/>
              <a:gdLst/>
              <a:ahLst/>
              <a:cxnLst/>
              <a:rect l="l" t="t" r="r" b="b"/>
              <a:pathLst>
                <a:path w="1784350" h="283210">
                  <a:moveTo>
                    <a:pt x="0" y="0"/>
                  </a:moveTo>
                  <a:lnTo>
                    <a:pt x="1784140" y="0"/>
                  </a:lnTo>
                  <a:lnTo>
                    <a:pt x="1784140" y="283067"/>
                  </a:lnTo>
                  <a:lnTo>
                    <a:pt x="0" y="283067"/>
                  </a:lnTo>
                  <a:lnTo>
                    <a:pt x="0" y="0"/>
                  </a:lnTo>
                  <a:close/>
                </a:path>
              </a:pathLst>
            </a:custGeom>
            <a:ln w="72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" name="object 41"/>
            <p:cNvSpPr/>
            <p:nvPr/>
          </p:nvSpPr>
          <p:spPr>
            <a:xfrm>
              <a:off x="4828671" y="3296015"/>
              <a:ext cx="1784350" cy="283210"/>
            </a:xfrm>
            <a:custGeom>
              <a:avLst/>
              <a:gdLst/>
              <a:ahLst/>
              <a:cxnLst/>
              <a:rect l="l" t="t" r="r" b="b"/>
              <a:pathLst>
                <a:path w="1784350" h="283210">
                  <a:moveTo>
                    <a:pt x="1784146" y="283067"/>
                  </a:moveTo>
                  <a:lnTo>
                    <a:pt x="1784146" y="0"/>
                  </a:lnTo>
                  <a:lnTo>
                    <a:pt x="0" y="0"/>
                  </a:lnTo>
                  <a:lnTo>
                    <a:pt x="0" y="283067"/>
                  </a:lnTo>
                  <a:lnTo>
                    <a:pt x="1784146" y="283067"/>
                  </a:lnTo>
                  <a:close/>
                </a:path>
              </a:pathLst>
            </a:custGeom>
            <a:solidFill>
              <a:srgbClr val="5A5C5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" name="object 42"/>
            <p:cNvSpPr/>
            <p:nvPr/>
          </p:nvSpPr>
          <p:spPr>
            <a:xfrm>
              <a:off x="4828671" y="3296015"/>
              <a:ext cx="1784350" cy="283210"/>
            </a:xfrm>
            <a:custGeom>
              <a:avLst/>
              <a:gdLst/>
              <a:ahLst/>
              <a:cxnLst/>
              <a:rect l="l" t="t" r="r" b="b"/>
              <a:pathLst>
                <a:path w="1784350" h="283210">
                  <a:moveTo>
                    <a:pt x="0" y="0"/>
                  </a:moveTo>
                  <a:lnTo>
                    <a:pt x="1784146" y="0"/>
                  </a:lnTo>
                  <a:lnTo>
                    <a:pt x="1784146" y="283067"/>
                  </a:lnTo>
                  <a:lnTo>
                    <a:pt x="0" y="283067"/>
                  </a:lnTo>
                  <a:lnTo>
                    <a:pt x="0" y="0"/>
                  </a:lnTo>
                  <a:close/>
                </a:path>
              </a:pathLst>
            </a:custGeom>
            <a:ln w="72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" name="object 43"/>
            <p:cNvSpPr/>
            <p:nvPr/>
          </p:nvSpPr>
          <p:spPr>
            <a:xfrm>
              <a:off x="6612818" y="3296015"/>
              <a:ext cx="1784350" cy="283210"/>
            </a:xfrm>
            <a:custGeom>
              <a:avLst/>
              <a:gdLst/>
              <a:ahLst/>
              <a:cxnLst/>
              <a:rect l="l" t="t" r="r" b="b"/>
              <a:pathLst>
                <a:path w="1784350" h="283210">
                  <a:moveTo>
                    <a:pt x="1784146" y="283067"/>
                  </a:moveTo>
                  <a:lnTo>
                    <a:pt x="1784146" y="0"/>
                  </a:lnTo>
                  <a:lnTo>
                    <a:pt x="0" y="0"/>
                  </a:lnTo>
                  <a:lnTo>
                    <a:pt x="0" y="283067"/>
                  </a:lnTo>
                  <a:lnTo>
                    <a:pt x="1784146" y="283067"/>
                  </a:lnTo>
                  <a:close/>
                </a:path>
              </a:pathLst>
            </a:custGeom>
            <a:solidFill>
              <a:srgbClr val="5A5C5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" name="object 44"/>
            <p:cNvSpPr/>
            <p:nvPr/>
          </p:nvSpPr>
          <p:spPr>
            <a:xfrm>
              <a:off x="6612818" y="3296015"/>
              <a:ext cx="1784350" cy="283210"/>
            </a:xfrm>
            <a:custGeom>
              <a:avLst/>
              <a:gdLst/>
              <a:ahLst/>
              <a:cxnLst/>
              <a:rect l="l" t="t" r="r" b="b"/>
              <a:pathLst>
                <a:path w="1784350" h="283210">
                  <a:moveTo>
                    <a:pt x="0" y="0"/>
                  </a:moveTo>
                  <a:lnTo>
                    <a:pt x="1784146" y="0"/>
                  </a:lnTo>
                  <a:lnTo>
                    <a:pt x="1784146" y="283067"/>
                  </a:lnTo>
                  <a:lnTo>
                    <a:pt x="0" y="283067"/>
                  </a:lnTo>
                  <a:lnTo>
                    <a:pt x="0" y="0"/>
                  </a:lnTo>
                  <a:close/>
                </a:path>
              </a:pathLst>
            </a:custGeom>
            <a:ln w="72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" name="object 45"/>
            <p:cNvSpPr/>
            <p:nvPr/>
          </p:nvSpPr>
          <p:spPr>
            <a:xfrm>
              <a:off x="2295214" y="3579144"/>
              <a:ext cx="744855" cy="283210"/>
            </a:xfrm>
            <a:custGeom>
              <a:avLst/>
              <a:gdLst/>
              <a:ahLst/>
              <a:cxnLst/>
              <a:rect l="l" t="t" r="r" b="b"/>
              <a:pathLst>
                <a:path w="744855" h="283210">
                  <a:moveTo>
                    <a:pt x="744666" y="283067"/>
                  </a:moveTo>
                  <a:lnTo>
                    <a:pt x="744666" y="0"/>
                  </a:lnTo>
                  <a:lnTo>
                    <a:pt x="0" y="0"/>
                  </a:lnTo>
                  <a:lnTo>
                    <a:pt x="0" y="283067"/>
                  </a:lnTo>
                  <a:lnTo>
                    <a:pt x="744666" y="283067"/>
                  </a:lnTo>
                  <a:close/>
                </a:path>
              </a:pathLst>
            </a:custGeom>
            <a:solidFill>
              <a:srgbClr val="5A5C5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" name="object 46"/>
            <p:cNvSpPr/>
            <p:nvPr/>
          </p:nvSpPr>
          <p:spPr>
            <a:xfrm>
              <a:off x="2295214" y="3579144"/>
              <a:ext cx="744855" cy="283210"/>
            </a:xfrm>
            <a:custGeom>
              <a:avLst/>
              <a:gdLst/>
              <a:ahLst/>
              <a:cxnLst/>
              <a:rect l="l" t="t" r="r" b="b"/>
              <a:pathLst>
                <a:path w="744855" h="283210">
                  <a:moveTo>
                    <a:pt x="0" y="0"/>
                  </a:moveTo>
                  <a:lnTo>
                    <a:pt x="744666" y="0"/>
                  </a:lnTo>
                  <a:lnTo>
                    <a:pt x="744666" y="283067"/>
                  </a:lnTo>
                  <a:lnTo>
                    <a:pt x="0" y="283067"/>
                  </a:lnTo>
                  <a:lnTo>
                    <a:pt x="0" y="0"/>
                  </a:lnTo>
                  <a:close/>
                </a:path>
              </a:pathLst>
            </a:custGeom>
            <a:ln w="72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" name="object 47"/>
            <p:cNvSpPr/>
            <p:nvPr/>
          </p:nvSpPr>
          <p:spPr>
            <a:xfrm>
              <a:off x="3044714" y="3579144"/>
              <a:ext cx="1784350" cy="283210"/>
            </a:xfrm>
            <a:custGeom>
              <a:avLst/>
              <a:gdLst/>
              <a:ahLst/>
              <a:cxnLst/>
              <a:rect l="l" t="t" r="r" b="b"/>
              <a:pathLst>
                <a:path w="1784350" h="283210">
                  <a:moveTo>
                    <a:pt x="1784140" y="283067"/>
                  </a:moveTo>
                  <a:lnTo>
                    <a:pt x="1784140" y="0"/>
                  </a:lnTo>
                  <a:lnTo>
                    <a:pt x="0" y="0"/>
                  </a:lnTo>
                  <a:lnTo>
                    <a:pt x="0" y="283067"/>
                  </a:lnTo>
                  <a:lnTo>
                    <a:pt x="1784140" y="283067"/>
                  </a:lnTo>
                  <a:close/>
                </a:path>
              </a:pathLst>
            </a:custGeom>
            <a:solidFill>
              <a:srgbClr val="5A5C5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" name="object 48"/>
            <p:cNvSpPr/>
            <p:nvPr/>
          </p:nvSpPr>
          <p:spPr>
            <a:xfrm>
              <a:off x="3044714" y="3579144"/>
              <a:ext cx="1784350" cy="283210"/>
            </a:xfrm>
            <a:custGeom>
              <a:avLst/>
              <a:gdLst/>
              <a:ahLst/>
              <a:cxnLst/>
              <a:rect l="l" t="t" r="r" b="b"/>
              <a:pathLst>
                <a:path w="1784350" h="283210">
                  <a:moveTo>
                    <a:pt x="0" y="0"/>
                  </a:moveTo>
                  <a:lnTo>
                    <a:pt x="1784140" y="0"/>
                  </a:lnTo>
                  <a:lnTo>
                    <a:pt x="1784140" y="283067"/>
                  </a:lnTo>
                  <a:lnTo>
                    <a:pt x="0" y="283067"/>
                  </a:lnTo>
                  <a:lnTo>
                    <a:pt x="0" y="0"/>
                  </a:lnTo>
                  <a:close/>
                </a:path>
              </a:pathLst>
            </a:custGeom>
            <a:ln w="72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9" name="object 49"/>
            <p:cNvSpPr/>
            <p:nvPr/>
          </p:nvSpPr>
          <p:spPr>
            <a:xfrm>
              <a:off x="4828671" y="3579144"/>
              <a:ext cx="1784350" cy="283210"/>
            </a:xfrm>
            <a:custGeom>
              <a:avLst/>
              <a:gdLst/>
              <a:ahLst/>
              <a:cxnLst/>
              <a:rect l="l" t="t" r="r" b="b"/>
              <a:pathLst>
                <a:path w="1784350" h="283210">
                  <a:moveTo>
                    <a:pt x="1784146" y="283067"/>
                  </a:moveTo>
                  <a:lnTo>
                    <a:pt x="1784146" y="0"/>
                  </a:lnTo>
                  <a:lnTo>
                    <a:pt x="0" y="0"/>
                  </a:lnTo>
                  <a:lnTo>
                    <a:pt x="0" y="283067"/>
                  </a:lnTo>
                  <a:lnTo>
                    <a:pt x="1784146" y="283067"/>
                  </a:lnTo>
                  <a:close/>
                </a:path>
              </a:pathLst>
            </a:custGeom>
            <a:solidFill>
              <a:srgbClr val="5A5C5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0" name="object 50"/>
            <p:cNvSpPr/>
            <p:nvPr/>
          </p:nvSpPr>
          <p:spPr>
            <a:xfrm>
              <a:off x="4828671" y="3579144"/>
              <a:ext cx="1784350" cy="283210"/>
            </a:xfrm>
            <a:custGeom>
              <a:avLst/>
              <a:gdLst/>
              <a:ahLst/>
              <a:cxnLst/>
              <a:rect l="l" t="t" r="r" b="b"/>
              <a:pathLst>
                <a:path w="1784350" h="283210">
                  <a:moveTo>
                    <a:pt x="0" y="0"/>
                  </a:moveTo>
                  <a:lnTo>
                    <a:pt x="1784146" y="0"/>
                  </a:lnTo>
                  <a:lnTo>
                    <a:pt x="1784146" y="283067"/>
                  </a:lnTo>
                  <a:lnTo>
                    <a:pt x="0" y="283067"/>
                  </a:lnTo>
                  <a:lnTo>
                    <a:pt x="0" y="0"/>
                  </a:lnTo>
                  <a:close/>
                </a:path>
              </a:pathLst>
            </a:custGeom>
            <a:ln w="72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1" name="object 51"/>
            <p:cNvSpPr/>
            <p:nvPr/>
          </p:nvSpPr>
          <p:spPr>
            <a:xfrm>
              <a:off x="6612818" y="3579144"/>
              <a:ext cx="1784350" cy="283210"/>
            </a:xfrm>
            <a:custGeom>
              <a:avLst/>
              <a:gdLst/>
              <a:ahLst/>
              <a:cxnLst/>
              <a:rect l="l" t="t" r="r" b="b"/>
              <a:pathLst>
                <a:path w="1784350" h="283210">
                  <a:moveTo>
                    <a:pt x="1784146" y="283067"/>
                  </a:moveTo>
                  <a:lnTo>
                    <a:pt x="1784146" y="0"/>
                  </a:lnTo>
                  <a:lnTo>
                    <a:pt x="0" y="0"/>
                  </a:lnTo>
                  <a:lnTo>
                    <a:pt x="0" y="283067"/>
                  </a:lnTo>
                  <a:lnTo>
                    <a:pt x="1784146" y="283067"/>
                  </a:lnTo>
                  <a:close/>
                </a:path>
              </a:pathLst>
            </a:custGeom>
            <a:solidFill>
              <a:srgbClr val="5A5C5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2" name="object 52"/>
            <p:cNvSpPr/>
            <p:nvPr/>
          </p:nvSpPr>
          <p:spPr>
            <a:xfrm>
              <a:off x="6612818" y="3579144"/>
              <a:ext cx="1784350" cy="283210"/>
            </a:xfrm>
            <a:custGeom>
              <a:avLst/>
              <a:gdLst/>
              <a:ahLst/>
              <a:cxnLst/>
              <a:rect l="l" t="t" r="r" b="b"/>
              <a:pathLst>
                <a:path w="1784350" h="283210">
                  <a:moveTo>
                    <a:pt x="0" y="0"/>
                  </a:moveTo>
                  <a:lnTo>
                    <a:pt x="1784146" y="0"/>
                  </a:lnTo>
                  <a:lnTo>
                    <a:pt x="1784146" y="283067"/>
                  </a:lnTo>
                  <a:lnTo>
                    <a:pt x="0" y="283067"/>
                  </a:lnTo>
                  <a:lnTo>
                    <a:pt x="0" y="0"/>
                  </a:lnTo>
                  <a:close/>
                </a:path>
              </a:pathLst>
            </a:custGeom>
            <a:ln w="72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3" name="object 53"/>
            <p:cNvSpPr/>
            <p:nvPr/>
          </p:nvSpPr>
          <p:spPr>
            <a:xfrm>
              <a:off x="2295214" y="3865625"/>
              <a:ext cx="744855" cy="283210"/>
            </a:xfrm>
            <a:custGeom>
              <a:avLst/>
              <a:gdLst/>
              <a:ahLst/>
              <a:cxnLst/>
              <a:rect l="l" t="t" r="r" b="b"/>
              <a:pathLst>
                <a:path w="744855" h="283210">
                  <a:moveTo>
                    <a:pt x="744666" y="283067"/>
                  </a:moveTo>
                  <a:lnTo>
                    <a:pt x="744666" y="0"/>
                  </a:lnTo>
                  <a:lnTo>
                    <a:pt x="0" y="0"/>
                  </a:lnTo>
                  <a:lnTo>
                    <a:pt x="0" y="283067"/>
                  </a:lnTo>
                  <a:lnTo>
                    <a:pt x="744666" y="283067"/>
                  </a:lnTo>
                  <a:close/>
                </a:path>
              </a:pathLst>
            </a:custGeom>
            <a:solidFill>
              <a:srgbClr val="5A5C5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4" name="object 54"/>
            <p:cNvSpPr/>
            <p:nvPr/>
          </p:nvSpPr>
          <p:spPr>
            <a:xfrm>
              <a:off x="2295214" y="3865625"/>
              <a:ext cx="744855" cy="283210"/>
            </a:xfrm>
            <a:custGeom>
              <a:avLst/>
              <a:gdLst/>
              <a:ahLst/>
              <a:cxnLst/>
              <a:rect l="l" t="t" r="r" b="b"/>
              <a:pathLst>
                <a:path w="744855" h="283210">
                  <a:moveTo>
                    <a:pt x="0" y="0"/>
                  </a:moveTo>
                  <a:lnTo>
                    <a:pt x="744666" y="0"/>
                  </a:lnTo>
                  <a:lnTo>
                    <a:pt x="744666" y="283067"/>
                  </a:lnTo>
                  <a:lnTo>
                    <a:pt x="0" y="283067"/>
                  </a:lnTo>
                  <a:lnTo>
                    <a:pt x="0" y="0"/>
                  </a:lnTo>
                  <a:close/>
                </a:path>
              </a:pathLst>
            </a:custGeom>
            <a:ln w="72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5" name="object 55"/>
            <p:cNvSpPr/>
            <p:nvPr/>
          </p:nvSpPr>
          <p:spPr>
            <a:xfrm>
              <a:off x="3044714" y="3865625"/>
              <a:ext cx="1784350" cy="283210"/>
            </a:xfrm>
            <a:custGeom>
              <a:avLst/>
              <a:gdLst/>
              <a:ahLst/>
              <a:cxnLst/>
              <a:rect l="l" t="t" r="r" b="b"/>
              <a:pathLst>
                <a:path w="1784350" h="283210">
                  <a:moveTo>
                    <a:pt x="1784140" y="283067"/>
                  </a:moveTo>
                  <a:lnTo>
                    <a:pt x="1784140" y="0"/>
                  </a:lnTo>
                  <a:lnTo>
                    <a:pt x="0" y="0"/>
                  </a:lnTo>
                  <a:lnTo>
                    <a:pt x="0" y="283067"/>
                  </a:lnTo>
                  <a:lnTo>
                    <a:pt x="1784140" y="283067"/>
                  </a:lnTo>
                  <a:close/>
                </a:path>
              </a:pathLst>
            </a:custGeom>
            <a:solidFill>
              <a:srgbClr val="5A5C5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6" name="object 56"/>
            <p:cNvSpPr/>
            <p:nvPr/>
          </p:nvSpPr>
          <p:spPr>
            <a:xfrm>
              <a:off x="3044714" y="3865625"/>
              <a:ext cx="1784350" cy="283210"/>
            </a:xfrm>
            <a:custGeom>
              <a:avLst/>
              <a:gdLst/>
              <a:ahLst/>
              <a:cxnLst/>
              <a:rect l="l" t="t" r="r" b="b"/>
              <a:pathLst>
                <a:path w="1784350" h="283210">
                  <a:moveTo>
                    <a:pt x="0" y="0"/>
                  </a:moveTo>
                  <a:lnTo>
                    <a:pt x="1784140" y="0"/>
                  </a:lnTo>
                  <a:lnTo>
                    <a:pt x="1784140" y="283067"/>
                  </a:lnTo>
                  <a:lnTo>
                    <a:pt x="0" y="283067"/>
                  </a:lnTo>
                  <a:lnTo>
                    <a:pt x="0" y="0"/>
                  </a:lnTo>
                  <a:close/>
                </a:path>
              </a:pathLst>
            </a:custGeom>
            <a:ln w="72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7" name="object 57"/>
            <p:cNvSpPr/>
            <p:nvPr/>
          </p:nvSpPr>
          <p:spPr>
            <a:xfrm>
              <a:off x="4828671" y="3865625"/>
              <a:ext cx="1784350" cy="283210"/>
            </a:xfrm>
            <a:custGeom>
              <a:avLst/>
              <a:gdLst/>
              <a:ahLst/>
              <a:cxnLst/>
              <a:rect l="l" t="t" r="r" b="b"/>
              <a:pathLst>
                <a:path w="1784350" h="283210">
                  <a:moveTo>
                    <a:pt x="1784146" y="283067"/>
                  </a:moveTo>
                  <a:lnTo>
                    <a:pt x="1784146" y="0"/>
                  </a:lnTo>
                  <a:lnTo>
                    <a:pt x="0" y="0"/>
                  </a:lnTo>
                  <a:lnTo>
                    <a:pt x="0" y="283067"/>
                  </a:lnTo>
                  <a:lnTo>
                    <a:pt x="1784146" y="283067"/>
                  </a:lnTo>
                  <a:close/>
                </a:path>
              </a:pathLst>
            </a:custGeom>
            <a:solidFill>
              <a:srgbClr val="5A5C5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8" name="object 58"/>
            <p:cNvSpPr/>
            <p:nvPr/>
          </p:nvSpPr>
          <p:spPr>
            <a:xfrm>
              <a:off x="4828671" y="3865625"/>
              <a:ext cx="1784350" cy="283210"/>
            </a:xfrm>
            <a:custGeom>
              <a:avLst/>
              <a:gdLst/>
              <a:ahLst/>
              <a:cxnLst/>
              <a:rect l="l" t="t" r="r" b="b"/>
              <a:pathLst>
                <a:path w="1784350" h="283210">
                  <a:moveTo>
                    <a:pt x="0" y="0"/>
                  </a:moveTo>
                  <a:lnTo>
                    <a:pt x="1784146" y="0"/>
                  </a:lnTo>
                  <a:lnTo>
                    <a:pt x="1784146" y="283067"/>
                  </a:lnTo>
                  <a:lnTo>
                    <a:pt x="0" y="283067"/>
                  </a:lnTo>
                  <a:lnTo>
                    <a:pt x="0" y="0"/>
                  </a:lnTo>
                  <a:close/>
                </a:path>
              </a:pathLst>
            </a:custGeom>
            <a:ln w="72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9" name="object 59"/>
            <p:cNvSpPr/>
            <p:nvPr/>
          </p:nvSpPr>
          <p:spPr>
            <a:xfrm>
              <a:off x="6612818" y="3865625"/>
              <a:ext cx="1784350" cy="283210"/>
            </a:xfrm>
            <a:custGeom>
              <a:avLst/>
              <a:gdLst/>
              <a:ahLst/>
              <a:cxnLst/>
              <a:rect l="l" t="t" r="r" b="b"/>
              <a:pathLst>
                <a:path w="1784350" h="283210">
                  <a:moveTo>
                    <a:pt x="1784146" y="283067"/>
                  </a:moveTo>
                  <a:lnTo>
                    <a:pt x="1784146" y="0"/>
                  </a:lnTo>
                  <a:lnTo>
                    <a:pt x="0" y="0"/>
                  </a:lnTo>
                  <a:lnTo>
                    <a:pt x="0" y="283067"/>
                  </a:lnTo>
                  <a:lnTo>
                    <a:pt x="1784146" y="283067"/>
                  </a:lnTo>
                  <a:close/>
                </a:path>
              </a:pathLst>
            </a:custGeom>
            <a:solidFill>
              <a:srgbClr val="5A5C5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0" name="object 60"/>
            <p:cNvSpPr/>
            <p:nvPr/>
          </p:nvSpPr>
          <p:spPr>
            <a:xfrm>
              <a:off x="6612818" y="3865625"/>
              <a:ext cx="1784350" cy="283210"/>
            </a:xfrm>
            <a:custGeom>
              <a:avLst/>
              <a:gdLst/>
              <a:ahLst/>
              <a:cxnLst/>
              <a:rect l="l" t="t" r="r" b="b"/>
              <a:pathLst>
                <a:path w="1784350" h="283210">
                  <a:moveTo>
                    <a:pt x="0" y="0"/>
                  </a:moveTo>
                  <a:lnTo>
                    <a:pt x="1784146" y="0"/>
                  </a:lnTo>
                  <a:lnTo>
                    <a:pt x="1784146" y="283067"/>
                  </a:lnTo>
                  <a:lnTo>
                    <a:pt x="0" y="283067"/>
                  </a:lnTo>
                  <a:lnTo>
                    <a:pt x="0" y="0"/>
                  </a:lnTo>
                  <a:close/>
                </a:path>
              </a:pathLst>
            </a:custGeom>
            <a:ln w="72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1" name="object 61"/>
            <p:cNvSpPr/>
            <p:nvPr/>
          </p:nvSpPr>
          <p:spPr>
            <a:xfrm>
              <a:off x="2295214" y="4148754"/>
              <a:ext cx="744855" cy="283210"/>
            </a:xfrm>
            <a:custGeom>
              <a:avLst/>
              <a:gdLst/>
              <a:ahLst/>
              <a:cxnLst/>
              <a:rect l="l" t="t" r="r" b="b"/>
              <a:pathLst>
                <a:path w="744855" h="283210">
                  <a:moveTo>
                    <a:pt x="744666" y="283067"/>
                  </a:moveTo>
                  <a:lnTo>
                    <a:pt x="744666" y="0"/>
                  </a:lnTo>
                  <a:lnTo>
                    <a:pt x="0" y="0"/>
                  </a:lnTo>
                  <a:lnTo>
                    <a:pt x="0" y="283067"/>
                  </a:lnTo>
                  <a:lnTo>
                    <a:pt x="744666" y="283067"/>
                  </a:lnTo>
                  <a:close/>
                </a:path>
              </a:pathLst>
            </a:custGeom>
            <a:solidFill>
              <a:srgbClr val="5A5C5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2" name="object 62"/>
            <p:cNvSpPr/>
            <p:nvPr/>
          </p:nvSpPr>
          <p:spPr>
            <a:xfrm>
              <a:off x="2295214" y="4148754"/>
              <a:ext cx="744855" cy="283210"/>
            </a:xfrm>
            <a:custGeom>
              <a:avLst/>
              <a:gdLst/>
              <a:ahLst/>
              <a:cxnLst/>
              <a:rect l="l" t="t" r="r" b="b"/>
              <a:pathLst>
                <a:path w="744855" h="283210">
                  <a:moveTo>
                    <a:pt x="0" y="0"/>
                  </a:moveTo>
                  <a:lnTo>
                    <a:pt x="744666" y="0"/>
                  </a:lnTo>
                  <a:lnTo>
                    <a:pt x="744666" y="283067"/>
                  </a:lnTo>
                  <a:lnTo>
                    <a:pt x="0" y="283067"/>
                  </a:lnTo>
                  <a:lnTo>
                    <a:pt x="0" y="0"/>
                  </a:lnTo>
                  <a:close/>
                </a:path>
              </a:pathLst>
            </a:custGeom>
            <a:ln w="72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3" name="object 63"/>
            <p:cNvSpPr/>
            <p:nvPr/>
          </p:nvSpPr>
          <p:spPr>
            <a:xfrm>
              <a:off x="3044714" y="4148754"/>
              <a:ext cx="1784350" cy="283210"/>
            </a:xfrm>
            <a:custGeom>
              <a:avLst/>
              <a:gdLst/>
              <a:ahLst/>
              <a:cxnLst/>
              <a:rect l="l" t="t" r="r" b="b"/>
              <a:pathLst>
                <a:path w="1784350" h="283210">
                  <a:moveTo>
                    <a:pt x="1784140" y="283067"/>
                  </a:moveTo>
                  <a:lnTo>
                    <a:pt x="1784140" y="0"/>
                  </a:lnTo>
                  <a:lnTo>
                    <a:pt x="0" y="0"/>
                  </a:lnTo>
                  <a:lnTo>
                    <a:pt x="0" y="283067"/>
                  </a:lnTo>
                  <a:lnTo>
                    <a:pt x="1784140" y="283067"/>
                  </a:lnTo>
                  <a:close/>
                </a:path>
              </a:pathLst>
            </a:custGeom>
            <a:solidFill>
              <a:srgbClr val="5A5C5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4" name="object 64"/>
            <p:cNvSpPr/>
            <p:nvPr/>
          </p:nvSpPr>
          <p:spPr>
            <a:xfrm>
              <a:off x="3044714" y="4148754"/>
              <a:ext cx="1784350" cy="283210"/>
            </a:xfrm>
            <a:custGeom>
              <a:avLst/>
              <a:gdLst/>
              <a:ahLst/>
              <a:cxnLst/>
              <a:rect l="l" t="t" r="r" b="b"/>
              <a:pathLst>
                <a:path w="1784350" h="283210">
                  <a:moveTo>
                    <a:pt x="0" y="0"/>
                  </a:moveTo>
                  <a:lnTo>
                    <a:pt x="1784140" y="0"/>
                  </a:lnTo>
                  <a:lnTo>
                    <a:pt x="1784140" y="283067"/>
                  </a:lnTo>
                  <a:lnTo>
                    <a:pt x="0" y="283067"/>
                  </a:lnTo>
                  <a:lnTo>
                    <a:pt x="0" y="0"/>
                  </a:lnTo>
                  <a:close/>
                </a:path>
              </a:pathLst>
            </a:custGeom>
            <a:ln w="72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5" name="object 65"/>
            <p:cNvSpPr/>
            <p:nvPr/>
          </p:nvSpPr>
          <p:spPr>
            <a:xfrm>
              <a:off x="4828671" y="4148754"/>
              <a:ext cx="1784350" cy="283210"/>
            </a:xfrm>
            <a:custGeom>
              <a:avLst/>
              <a:gdLst/>
              <a:ahLst/>
              <a:cxnLst/>
              <a:rect l="l" t="t" r="r" b="b"/>
              <a:pathLst>
                <a:path w="1784350" h="283210">
                  <a:moveTo>
                    <a:pt x="1784146" y="283067"/>
                  </a:moveTo>
                  <a:lnTo>
                    <a:pt x="1784146" y="0"/>
                  </a:lnTo>
                  <a:lnTo>
                    <a:pt x="0" y="0"/>
                  </a:lnTo>
                  <a:lnTo>
                    <a:pt x="0" y="283067"/>
                  </a:lnTo>
                  <a:lnTo>
                    <a:pt x="1784146" y="283067"/>
                  </a:lnTo>
                  <a:close/>
                </a:path>
              </a:pathLst>
            </a:custGeom>
            <a:solidFill>
              <a:srgbClr val="5A5C5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6" name="object 66"/>
            <p:cNvSpPr/>
            <p:nvPr/>
          </p:nvSpPr>
          <p:spPr>
            <a:xfrm>
              <a:off x="4828671" y="4148754"/>
              <a:ext cx="1784350" cy="283210"/>
            </a:xfrm>
            <a:custGeom>
              <a:avLst/>
              <a:gdLst/>
              <a:ahLst/>
              <a:cxnLst/>
              <a:rect l="l" t="t" r="r" b="b"/>
              <a:pathLst>
                <a:path w="1784350" h="283210">
                  <a:moveTo>
                    <a:pt x="0" y="0"/>
                  </a:moveTo>
                  <a:lnTo>
                    <a:pt x="1784146" y="0"/>
                  </a:lnTo>
                  <a:lnTo>
                    <a:pt x="1784146" y="283067"/>
                  </a:lnTo>
                  <a:lnTo>
                    <a:pt x="0" y="283067"/>
                  </a:lnTo>
                  <a:lnTo>
                    <a:pt x="0" y="0"/>
                  </a:lnTo>
                  <a:close/>
                </a:path>
              </a:pathLst>
            </a:custGeom>
            <a:ln w="72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7" name="object 67"/>
            <p:cNvSpPr/>
            <p:nvPr/>
          </p:nvSpPr>
          <p:spPr>
            <a:xfrm>
              <a:off x="6612818" y="4148754"/>
              <a:ext cx="1784350" cy="283210"/>
            </a:xfrm>
            <a:custGeom>
              <a:avLst/>
              <a:gdLst/>
              <a:ahLst/>
              <a:cxnLst/>
              <a:rect l="l" t="t" r="r" b="b"/>
              <a:pathLst>
                <a:path w="1784350" h="283210">
                  <a:moveTo>
                    <a:pt x="1784146" y="283067"/>
                  </a:moveTo>
                  <a:lnTo>
                    <a:pt x="1784146" y="0"/>
                  </a:lnTo>
                  <a:lnTo>
                    <a:pt x="0" y="0"/>
                  </a:lnTo>
                  <a:lnTo>
                    <a:pt x="0" y="283067"/>
                  </a:lnTo>
                  <a:lnTo>
                    <a:pt x="1784146" y="283067"/>
                  </a:lnTo>
                  <a:close/>
                </a:path>
              </a:pathLst>
            </a:custGeom>
            <a:solidFill>
              <a:srgbClr val="5A5C5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8" name="object 68"/>
            <p:cNvSpPr/>
            <p:nvPr/>
          </p:nvSpPr>
          <p:spPr>
            <a:xfrm>
              <a:off x="6612818" y="4148754"/>
              <a:ext cx="1784350" cy="283210"/>
            </a:xfrm>
            <a:custGeom>
              <a:avLst/>
              <a:gdLst/>
              <a:ahLst/>
              <a:cxnLst/>
              <a:rect l="l" t="t" r="r" b="b"/>
              <a:pathLst>
                <a:path w="1784350" h="283210">
                  <a:moveTo>
                    <a:pt x="0" y="0"/>
                  </a:moveTo>
                  <a:lnTo>
                    <a:pt x="1784146" y="0"/>
                  </a:lnTo>
                  <a:lnTo>
                    <a:pt x="1784146" y="283067"/>
                  </a:lnTo>
                  <a:lnTo>
                    <a:pt x="0" y="283067"/>
                  </a:lnTo>
                  <a:lnTo>
                    <a:pt x="0" y="0"/>
                  </a:lnTo>
                  <a:close/>
                </a:path>
              </a:pathLst>
            </a:custGeom>
            <a:ln w="72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9" name="object 69"/>
            <p:cNvSpPr/>
            <p:nvPr/>
          </p:nvSpPr>
          <p:spPr>
            <a:xfrm>
              <a:off x="2295214" y="4435662"/>
              <a:ext cx="744855" cy="283210"/>
            </a:xfrm>
            <a:custGeom>
              <a:avLst/>
              <a:gdLst/>
              <a:ahLst/>
              <a:cxnLst/>
              <a:rect l="l" t="t" r="r" b="b"/>
              <a:pathLst>
                <a:path w="744855" h="283210">
                  <a:moveTo>
                    <a:pt x="744666" y="283067"/>
                  </a:moveTo>
                  <a:lnTo>
                    <a:pt x="744666" y="0"/>
                  </a:lnTo>
                  <a:lnTo>
                    <a:pt x="0" y="0"/>
                  </a:lnTo>
                  <a:lnTo>
                    <a:pt x="0" y="283067"/>
                  </a:lnTo>
                  <a:lnTo>
                    <a:pt x="744666" y="283067"/>
                  </a:lnTo>
                  <a:close/>
                </a:path>
              </a:pathLst>
            </a:custGeom>
            <a:solidFill>
              <a:srgbClr val="5A5C5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0" name="object 70"/>
            <p:cNvSpPr/>
            <p:nvPr/>
          </p:nvSpPr>
          <p:spPr>
            <a:xfrm>
              <a:off x="2295214" y="4435662"/>
              <a:ext cx="744855" cy="283210"/>
            </a:xfrm>
            <a:custGeom>
              <a:avLst/>
              <a:gdLst/>
              <a:ahLst/>
              <a:cxnLst/>
              <a:rect l="l" t="t" r="r" b="b"/>
              <a:pathLst>
                <a:path w="744855" h="283210">
                  <a:moveTo>
                    <a:pt x="0" y="0"/>
                  </a:moveTo>
                  <a:lnTo>
                    <a:pt x="744666" y="0"/>
                  </a:lnTo>
                  <a:lnTo>
                    <a:pt x="744666" y="283067"/>
                  </a:lnTo>
                  <a:lnTo>
                    <a:pt x="0" y="283067"/>
                  </a:lnTo>
                  <a:lnTo>
                    <a:pt x="0" y="0"/>
                  </a:lnTo>
                  <a:close/>
                </a:path>
              </a:pathLst>
            </a:custGeom>
            <a:ln w="72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1" name="object 71"/>
            <p:cNvSpPr/>
            <p:nvPr/>
          </p:nvSpPr>
          <p:spPr>
            <a:xfrm>
              <a:off x="3044714" y="4435662"/>
              <a:ext cx="1784350" cy="283210"/>
            </a:xfrm>
            <a:custGeom>
              <a:avLst/>
              <a:gdLst/>
              <a:ahLst/>
              <a:cxnLst/>
              <a:rect l="l" t="t" r="r" b="b"/>
              <a:pathLst>
                <a:path w="1784350" h="283210">
                  <a:moveTo>
                    <a:pt x="1784140" y="283067"/>
                  </a:moveTo>
                  <a:lnTo>
                    <a:pt x="1784140" y="0"/>
                  </a:lnTo>
                  <a:lnTo>
                    <a:pt x="0" y="0"/>
                  </a:lnTo>
                  <a:lnTo>
                    <a:pt x="0" y="283067"/>
                  </a:lnTo>
                  <a:lnTo>
                    <a:pt x="1784140" y="283067"/>
                  </a:lnTo>
                  <a:close/>
                </a:path>
              </a:pathLst>
            </a:custGeom>
            <a:solidFill>
              <a:srgbClr val="5A5C5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2" name="object 72"/>
            <p:cNvSpPr/>
            <p:nvPr/>
          </p:nvSpPr>
          <p:spPr>
            <a:xfrm>
              <a:off x="3044714" y="4435662"/>
              <a:ext cx="1784350" cy="283210"/>
            </a:xfrm>
            <a:custGeom>
              <a:avLst/>
              <a:gdLst/>
              <a:ahLst/>
              <a:cxnLst/>
              <a:rect l="l" t="t" r="r" b="b"/>
              <a:pathLst>
                <a:path w="1784350" h="283210">
                  <a:moveTo>
                    <a:pt x="0" y="0"/>
                  </a:moveTo>
                  <a:lnTo>
                    <a:pt x="1784140" y="0"/>
                  </a:lnTo>
                  <a:lnTo>
                    <a:pt x="1784140" y="283067"/>
                  </a:lnTo>
                  <a:lnTo>
                    <a:pt x="0" y="283067"/>
                  </a:lnTo>
                  <a:lnTo>
                    <a:pt x="0" y="0"/>
                  </a:lnTo>
                  <a:close/>
                </a:path>
              </a:pathLst>
            </a:custGeom>
            <a:ln w="72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3" name="object 73"/>
            <p:cNvSpPr/>
            <p:nvPr/>
          </p:nvSpPr>
          <p:spPr>
            <a:xfrm>
              <a:off x="4828671" y="4435662"/>
              <a:ext cx="1784350" cy="283210"/>
            </a:xfrm>
            <a:custGeom>
              <a:avLst/>
              <a:gdLst/>
              <a:ahLst/>
              <a:cxnLst/>
              <a:rect l="l" t="t" r="r" b="b"/>
              <a:pathLst>
                <a:path w="1784350" h="283210">
                  <a:moveTo>
                    <a:pt x="1784146" y="283067"/>
                  </a:moveTo>
                  <a:lnTo>
                    <a:pt x="1784146" y="0"/>
                  </a:lnTo>
                  <a:lnTo>
                    <a:pt x="0" y="0"/>
                  </a:lnTo>
                  <a:lnTo>
                    <a:pt x="0" y="283067"/>
                  </a:lnTo>
                  <a:lnTo>
                    <a:pt x="1784146" y="283067"/>
                  </a:lnTo>
                  <a:close/>
                </a:path>
              </a:pathLst>
            </a:custGeom>
            <a:solidFill>
              <a:srgbClr val="5A5C5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4" name="object 74"/>
            <p:cNvSpPr/>
            <p:nvPr/>
          </p:nvSpPr>
          <p:spPr>
            <a:xfrm>
              <a:off x="4828671" y="4435662"/>
              <a:ext cx="1784350" cy="283210"/>
            </a:xfrm>
            <a:custGeom>
              <a:avLst/>
              <a:gdLst/>
              <a:ahLst/>
              <a:cxnLst/>
              <a:rect l="l" t="t" r="r" b="b"/>
              <a:pathLst>
                <a:path w="1784350" h="283210">
                  <a:moveTo>
                    <a:pt x="0" y="0"/>
                  </a:moveTo>
                  <a:lnTo>
                    <a:pt x="1784146" y="0"/>
                  </a:lnTo>
                  <a:lnTo>
                    <a:pt x="1784146" y="283067"/>
                  </a:lnTo>
                  <a:lnTo>
                    <a:pt x="0" y="283067"/>
                  </a:lnTo>
                  <a:lnTo>
                    <a:pt x="0" y="0"/>
                  </a:lnTo>
                  <a:close/>
                </a:path>
              </a:pathLst>
            </a:custGeom>
            <a:ln w="72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5" name="object 75"/>
            <p:cNvSpPr/>
            <p:nvPr/>
          </p:nvSpPr>
          <p:spPr>
            <a:xfrm>
              <a:off x="6612818" y="4435662"/>
              <a:ext cx="1784350" cy="283210"/>
            </a:xfrm>
            <a:custGeom>
              <a:avLst/>
              <a:gdLst/>
              <a:ahLst/>
              <a:cxnLst/>
              <a:rect l="l" t="t" r="r" b="b"/>
              <a:pathLst>
                <a:path w="1784350" h="283210">
                  <a:moveTo>
                    <a:pt x="1784146" y="283067"/>
                  </a:moveTo>
                  <a:lnTo>
                    <a:pt x="1784146" y="0"/>
                  </a:lnTo>
                  <a:lnTo>
                    <a:pt x="0" y="0"/>
                  </a:lnTo>
                  <a:lnTo>
                    <a:pt x="0" y="283067"/>
                  </a:lnTo>
                  <a:lnTo>
                    <a:pt x="1784146" y="283067"/>
                  </a:lnTo>
                  <a:close/>
                </a:path>
              </a:pathLst>
            </a:custGeom>
            <a:solidFill>
              <a:srgbClr val="5A5C5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6" name="object 76"/>
            <p:cNvSpPr/>
            <p:nvPr/>
          </p:nvSpPr>
          <p:spPr>
            <a:xfrm>
              <a:off x="6612818" y="4435662"/>
              <a:ext cx="1784350" cy="283210"/>
            </a:xfrm>
            <a:custGeom>
              <a:avLst/>
              <a:gdLst/>
              <a:ahLst/>
              <a:cxnLst/>
              <a:rect l="l" t="t" r="r" b="b"/>
              <a:pathLst>
                <a:path w="1784350" h="283210">
                  <a:moveTo>
                    <a:pt x="0" y="0"/>
                  </a:moveTo>
                  <a:lnTo>
                    <a:pt x="1784146" y="0"/>
                  </a:lnTo>
                  <a:lnTo>
                    <a:pt x="1784146" y="283067"/>
                  </a:lnTo>
                  <a:lnTo>
                    <a:pt x="0" y="283067"/>
                  </a:lnTo>
                  <a:lnTo>
                    <a:pt x="0" y="0"/>
                  </a:lnTo>
                  <a:close/>
                </a:path>
              </a:pathLst>
            </a:custGeom>
            <a:ln w="72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7" name="object 77"/>
            <p:cNvSpPr/>
            <p:nvPr/>
          </p:nvSpPr>
          <p:spPr>
            <a:xfrm>
              <a:off x="2295299" y="2729983"/>
              <a:ext cx="744855" cy="566420"/>
            </a:xfrm>
            <a:custGeom>
              <a:avLst/>
              <a:gdLst/>
              <a:ahLst/>
              <a:cxnLst/>
              <a:rect l="l" t="t" r="r" b="b"/>
              <a:pathLst>
                <a:path w="744855" h="566420">
                  <a:moveTo>
                    <a:pt x="744662" y="566062"/>
                  </a:moveTo>
                  <a:lnTo>
                    <a:pt x="744662" y="0"/>
                  </a:lnTo>
                  <a:lnTo>
                    <a:pt x="0" y="0"/>
                  </a:lnTo>
                  <a:lnTo>
                    <a:pt x="0" y="566062"/>
                  </a:lnTo>
                  <a:lnTo>
                    <a:pt x="744662" y="566062"/>
                  </a:lnTo>
                  <a:close/>
                </a:path>
              </a:pathLst>
            </a:custGeom>
            <a:solidFill>
              <a:srgbClr val="E6E7E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8" name="object 78"/>
            <p:cNvSpPr/>
            <p:nvPr/>
          </p:nvSpPr>
          <p:spPr>
            <a:xfrm>
              <a:off x="2295299" y="2729983"/>
              <a:ext cx="6102350" cy="566420"/>
            </a:xfrm>
            <a:custGeom>
              <a:avLst/>
              <a:gdLst/>
              <a:ahLst/>
              <a:cxnLst/>
              <a:rect l="l" t="t" r="r" b="b"/>
              <a:pathLst>
                <a:path w="6102350" h="566420">
                  <a:moveTo>
                    <a:pt x="0" y="0"/>
                  </a:moveTo>
                  <a:lnTo>
                    <a:pt x="744662" y="0"/>
                  </a:lnTo>
                  <a:lnTo>
                    <a:pt x="744662" y="566062"/>
                  </a:lnTo>
                  <a:lnTo>
                    <a:pt x="0" y="566062"/>
                  </a:lnTo>
                  <a:lnTo>
                    <a:pt x="0" y="0"/>
                  </a:lnTo>
                  <a:close/>
                </a:path>
                <a:path w="6102350" h="566420">
                  <a:moveTo>
                    <a:pt x="2533616" y="0"/>
                  </a:moveTo>
                  <a:lnTo>
                    <a:pt x="4317732" y="0"/>
                  </a:lnTo>
                  <a:lnTo>
                    <a:pt x="4317732" y="283058"/>
                  </a:lnTo>
                  <a:lnTo>
                    <a:pt x="2533616" y="283058"/>
                  </a:lnTo>
                  <a:lnTo>
                    <a:pt x="2533616" y="0"/>
                  </a:lnTo>
                  <a:close/>
                </a:path>
                <a:path w="6102350" h="566420">
                  <a:moveTo>
                    <a:pt x="4317732" y="0"/>
                  </a:moveTo>
                  <a:lnTo>
                    <a:pt x="6101848" y="0"/>
                  </a:lnTo>
                  <a:lnTo>
                    <a:pt x="6101848" y="283058"/>
                  </a:lnTo>
                  <a:lnTo>
                    <a:pt x="4317732" y="283058"/>
                  </a:lnTo>
                  <a:lnTo>
                    <a:pt x="4317732" y="0"/>
                  </a:lnTo>
                  <a:close/>
                </a:path>
              </a:pathLst>
            </a:custGeom>
            <a:ln w="72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9" name="object 79"/>
            <p:cNvSpPr/>
            <p:nvPr/>
          </p:nvSpPr>
          <p:spPr>
            <a:xfrm>
              <a:off x="3044927" y="2729983"/>
              <a:ext cx="5352415" cy="283210"/>
            </a:xfrm>
            <a:custGeom>
              <a:avLst/>
              <a:gdLst/>
              <a:ahLst/>
              <a:cxnLst/>
              <a:rect l="l" t="t" r="r" b="b"/>
              <a:pathLst>
                <a:path w="5352415" h="283210">
                  <a:moveTo>
                    <a:pt x="5352251" y="283058"/>
                  </a:moveTo>
                  <a:lnTo>
                    <a:pt x="5352251" y="0"/>
                  </a:lnTo>
                  <a:lnTo>
                    <a:pt x="0" y="0"/>
                  </a:lnTo>
                  <a:lnTo>
                    <a:pt x="0" y="283058"/>
                  </a:lnTo>
                  <a:lnTo>
                    <a:pt x="5352251" y="283058"/>
                  </a:lnTo>
                  <a:close/>
                </a:path>
              </a:pathLst>
            </a:custGeom>
            <a:solidFill>
              <a:srgbClr val="E6E7E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0" name="object 80"/>
            <p:cNvSpPr/>
            <p:nvPr/>
          </p:nvSpPr>
          <p:spPr>
            <a:xfrm>
              <a:off x="3044927" y="2729983"/>
              <a:ext cx="5352415" cy="283210"/>
            </a:xfrm>
            <a:custGeom>
              <a:avLst/>
              <a:gdLst/>
              <a:ahLst/>
              <a:cxnLst/>
              <a:rect l="l" t="t" r="r" b="b"/>
              <a:pathLst>
                <a:path w="5352415" h="283210">
                  <a:moveTo>
                    <a:pt x="0" y="0"/>
                  </a:moveTo>
                  <a:lnTo>
                    <a:pt x="5352251" y="0"/>
                  </a:lnTo>
                  <a:lnTo>
                    <a:pt x="5352251" y="283058"/>
                  </a:lnTo>
                  <a:lnTo>
                    <a:pt x="0" y="283058"/>
                  </a:lnTo>
                  <a:lnTo>
                    <a:pt x="0" y="0"/>
                  </a:lnTo>
                  <a:close/>
                </a:path>
              </a:pathLst>
            </a:custGeom>
            <a:ln w="72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1" name="object 81"/>
          <p:cNvSpPr txBox="1"/>
          <p:nvPr/>
        </p:nvSpPr>
        <p:spPr>
          <a:xfrm>
            <a:off x="3244585" y="2781608"/>
            <a:ext cx="4948555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spc="30" dirty="0">
                <a:solidFill>
                  <a:srgbClr val="231F20"/>
                </a:solidFill>
                <a:latin typeface="Trebuchet MS"/>
                <a:cs typeface="Trebuchet MS"/>
              </a:rPr>
              <a:t>Плавящая</a:t>
            </a:r>
            <a:r>
              <a:rPr sz="900" spc="-2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900" spc="5" dirty="0">
                <a:solidFill>
                  <a:srgbClr val="231F20"/>
                </a:solidFill>
                <a:latin typeface="Trebuchet MS"/>
                <a:cs typeface="Trebuchet MS"/>
              </a:rPr>
              <a:t>способность</a:t>
            </a:r>
            <a:r>
              <a:rPr sz="900" spc="5" dirty="0">
                <a:solidFill>
                  <a:srgbClr val="231F20"/>
                </a:solidFill>
                <a:latin typeface="Microsoft Sans Serif"/>
                <a:cs typeface="Microsoft Sans Serif"/>
              </a:rPr>
              <a:t>,</a:t>
            </a:r>
            <a:r>
              <a:rPr sz="900" spc="2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900" spc="-45" dirty="0">
                <a:solidFill>
                  <a:srgbClr val="231F20"/>
                </a:solidFill>
                <a:latin typeface="Trebuchet MS"/>
                <a:cs typeface="Trebuchet MS"/>
              </a:rPr>
              <a:t>г</a:t>
            </a:r>
            <a:r>
              <a:rPr sz="900" spc="-45" dirty="0">
                <a:solidFill>
                  <a:srgbClr val="231F20"/>
                </a:solidFill>
                <a:latin typeface="Microsoft Sans Serif"/>
                <a:cs typeface="Microsoft Sans Serif"/>
              </a:rPr>
              <a:t>/</a:t>
            </a:r>
            <a:r>
              <a:rPr sz="900" spc="-45" dirty="0">
                <a:solidFill>
                  <a:srgbClr val="231F20"/>
                </a:solidFill>
                <a:latin typeface="Trebuchet MS"/>
                <a:cs typeface="Trebuchet MS"/>
              </a:rPr>
              <a:t>г</a:t>
            </a:r>
            <a:r>
              <a:rPr sz="900" spc="-2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900" spc="-5" dirty="0">
                <a:solidFill>
                  <a:srgbClr val="231F20"/>
                </a:solidFill>
                <a:latin typeface="Microsoft Sans Serif"/>
                <a:cs typeface="Microsoft Sans Serif"/>
              </a:rPr>
              <a:t>(</a:t>
            </a:r>
            <a:r>
              <a:rPr sz="900" spc="-5" dirty="0">
                <a:solidFill>
                  <a:srgbClr val="231F20"/>
                </a:solidFill>
                <a:latin typeface="Trebuchet MS"/>
                <a:cs typeface="Trebuchet MS"/>
              </a:rPr>
              <a:t>количество</a:t>
            </a:r>
            <a:r>
              <a:rPr sz="900" spc="-1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900" spc="15" dirty="0">
                <a:solidFill>
                  <a:srgbClr val="231F20"/>
                </a:solidFill>
                <a:latin typeface="Trebuchet MS"/>
                <a:cs typeface="Trebuchet MS"/>
              </a:rPr>
              <a:t>льда</a:t>
            </a:r>
            <a:r>
              <a:rPr sz="900" spc="-2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900" spc="10" dirty="0">
                <a:solidFill>
                  <a:srgbClr val="231F20"/>
                </a:solidFill>
                <a:latin typeface="Trebuchet MS"/>
                <a:cs typeface="Trebuchet MS"/>
              </a:rPr>
              <a:t>в</a:t>
            </a:r>
            <a:r>
              <a:rPr sz="900" spc="-1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900" dirty="0">
                <a:solidFill>
                  <a:srgbClr val="231F20"/>
                </a:solidFill>
                <a:latin typeface="Trebuchet MS"/>
                <a:cs typeface="Trebuchet MS"/>
              </a:rPr>
              <a:t>граммах</a:t>
            </a:r>
            <a:r>
              <a:rPr sz="900" dirty="0">
                <a:solidFill>
                  <a:srgbClr val="231F20"/>
                </a:solidFill>
                <a:latin typeface="Microsoft Sans Serif"/>
                <a:cs typeface="Microsoft Sans Serif"/>
              </a:rPr>
              <a:t>,</a:t>
            </a:r>
            <a:r>
              <a:rPr sz="900" spc="1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900" spc="10" dirty="0">
                <a:solidFill>
                  <a:srgbClr val="231F20"/>
                </a:solidFill>
                <a:latin typeface="Trebuchet MS"/>
                <a:cs typeface="Trebuchet MS"/>
              </a:rPr>
              <a:t>расплавляемом</a:t>
            </a:r>
            <a:r>
              <a:rPr sz="900" spc="-1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900" spc="10" dirty="0">
                <a:solidFill>
                  <a:srgbClr val="231F20"/>
                </a:solidFill>
                <a:latin typeface="Trebuchet MS"/>
                <a:cs typeface="Trebuchet MS"/>
              </a:rPr>
              <a:t>в</a:t>
            </a:r>
            <a:r>
              <a:rPr sz="900" spc="-2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900" spc="-5" dirty="0">
                <a:solidFill>
                  <a:srgbClr val="231F20"/>
                </a:solidFill>
                <a:latin typeface="Trebuchet MS"/>
                <a:cs typeface="Trebuchet MS"/>
              </a:rPr>
              <a:t>грамме</a:t>
            </a:r>
            <a:r>
              <a:rPr sz="900" spc="-1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900" spc="-5" dirty="0">
                <a:solidFill>
                  <a:srgbClr val="231F20"/>
                </a:solidFill>
                <a:latin typeface="Trebuchet MS"/>
                <a:cs typeface="Trebuchet MS"/>
              </a:rPr>
              <a:t>реагента</a:t>
            </a:r>
            <a:r>
              <a:rPr sz="900" spc="-5" dirty="0">
                <a:solidFill>
                  <a:srgbClr val="231F20"/>
                </a:solidFill>
                <a:latin typeface="Microsoft Sans Serif"/>
                <a:cs typeface="Microsoft Sans Serif"/>
              </a:rPr>
              <a:t>)</a:t>
            </a:r>
            <a:endParaRPr sz="900">
              <a:latin typeface="Microsoft Sans Serif"/>
              <a:cs typeface="Microsoft Sans Serif"/>
            </a:endParaRPr>
          </a:p>
        </p:txBody>
      </p:sp>
      <p:graphicFrame>
        <p:nvGraphicFramePr>
          <p:cNvPr id="82" name="object 82"/>
          <p:cNvGraphicFramePr>
            <a:graphicFrameLocks noGrp="1"/>
          </p:cNvGraphicFramePr>
          <p:nvPr/>
        </p:nvGraphicFramePr>
        <p:xfrm>
          <a:off x="2434169" y="2937446"/>
          <a:ext cx="5542915" cy="178181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76073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414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8816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5127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58630">
                <a:tc>
                  <a:txBody>
                    <a:bodyPr/>
                    <a:lstStyle/>
                    <a:p>
                      <a:pPr marL="110489">
                        <a:lnSpc>
                          <a:spcPts val="1090"/>
                        </a:lnSpc>
                      </a:pPr>
                      <a:r>
                        <a:rPr sz="1000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t,</a:t>
                      </a:r>
                      <a:r>
                        <a:rPr sz="1000" spc="-35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000" spc="60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°</a:t>
                      </a:r>
                      <a:r>
                        <a:rPr sz="1000" spc="60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С</a:t>
                      </a:r>
                      <a:endParaRPr sz="1000">
                        <a:latin typeface="Trebuchet MS"/>
                        <a:cs typeface="Trebuchet MS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5"/>
                        </a:spcBef>
                      </a:pPr>
                      <a:endParaRPr sz="950">
                        <a:latin typeface="Times New Roman"/>
                        <a:cs typeface="Times New Roman"/>
                      </a:endParaRPr>
                    </a:p>
                    <a:p>
                      <a:pPr marR="133985" algn="ctr">
                        <a:lnSpc>
                          <a:spcPct val="100000"/>
                        </a:lnSpc>
                      </a:pPr>
                      <a:r>
                        <a:rPr sz="1000" spc="65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АЙСМИКС</a:t>
                      </a:r>
                      <a:r>
                        <a:rPr sz="1000" spc="-60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000" spc="-5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-20</a:t>
                      </a:r>
                      <a:endParaRPr sz="100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6985" marB="0">
                    <a:solidFill>
                      <a:srgbClr val="E6E7E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5"/>
                        </a:spcBef>
                      </a:pPr>
                      <a:endParaRPr sz="95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000" spc="65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АЙСМИКС</a:t>
                      </a:r>
                      <a:r>
                        <a:rPr sz="1000" spc="-60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000" spc="-5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-25</a:t>
                      </a:r>
                      <a:endParaRPr sz="100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6985" marB="0">
                    <a:solidFill>
                      <a:srgbClr val="E6E7E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5"/>
                        </a:spcBef>
                      </a:pPr>
                      <a:endParaRPr sz="950">
                        <a:latin typeface="Times New Roman"/>
                        <a:cs typeface="Times New Roman"/>
                      </a:endParaRPr>
                    </a:p>
                    <a:p>
                      <a:pPr marL="441325" algn="ctr">
                        <a:lnSpc>
                          <a:spcPct val="100000"/>
                        </a:lnSpc>
                      </a:pPr>
                      <a:r>
                        <a:rPr sz="1000" spc="65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АЙСМИКС</a:t>
                      </a:r>
                      <a:r>
                        <a:rPr sz="1000" spc="-60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000" spc="-5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-31</a:t>
                      </a:r>
                      <a:endParaRPr sz="100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6985" marB="0">
                    <a:solidFill>
                      <a:srgbClr val="E6E7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92830">
                <a:tc>
                  <a:txBody>
                    <a:bodyPr/>
                    <a:lstStyle/>
                    <a:p>
                      <a:pPr marL="124460">
                        <a:lnSpc>
                          <a:spcPct val="100000"/>
                        </a:lnSpc>
                        <a:spcBef>
                          <a:spcPts val="465"/>
                        </a:spcBef>
                      </a:pPr>
                      <a:r>
                        <a:rPr sz="1000" b="1" spc="-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0</a:t>
                      </a:r>
                      <a:r>
                        <a:rPr sz="1000" b="1" spc="-4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000" b="1" spc="-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-2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59055" marB="0"/>
                </a:tc>
                <a:tc>
                  <a:txBody>
                    <a:bodyPr/>
                    <a:lstStyle/>
                    <a:p>
                      <a:pPr marR="147955" algn="ctr">
                        <a:lnSpc>
                          <a:spcPct val="100000"/>
                        </a:lnSpc>
                        <a:spcBef>
                          <a:spcPts val="465"/>
                        </a:spcBef>
                      </a:pPr>
                      <a:r>
                        <a:rPr sz="1000" b="1" spc="-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20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59055" marB="0">
                    <a:solidFill>
                      <a:srgbClr val="5A5C5D"/>
                    </a:solidFill>
                  </a:tcPr>
                </a:tc>
                <a:tc>
                  <a:txBody>
                    <a:bodyPr/>
                    <a:lstStyle/>
                    <a:p>
                      <a:pPr marR="12065" algn="ctr">
                        <a:lnSpc>
                          <a:spcPct val="100000"/>
                        </a:lnSpc>
                        <a:spcBef>
                          <a:spcPts val="465"/>
                        </a:spcBef>
                      </a:pPr>
                      <a:r>
                        <a:rPr sz="1000" b="1" spc="-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25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59055" marB="0">
                    <a:solidFill>
                      <a:srgbClr val="5A5C5D"/>
                    </a:solidFill>
                  </a:tcPr>
                </a:tc>
                <a:tc>
                  <a:txBody>
                    <a:bodyPr/>
                    <a:lstStyle/>
                    <a:p>
                      <a:pPr marL="407670" algn="ctr">
                        <a:lnSpc>
                          <a:spcPct val="100000"/>
                        </a:lnSpc>
                        <a:spcBef>
                          <a:spcPts val="465"/>
                        </a:spcBef>
                      </a:pPr>
                      <a:r>
                        <a:rPr sz="1000" b="1" spc="-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38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59055" marB="0">
                    <a:solidFill>
                      <a:srgbClr val="5A5C5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80137">
                <a:tc>
                  <a:txBody>
                    <a:bodyPr/>
                    <a:lstStyle/>
                    <a:p>
                      <a:pPr marL="100965">
                        <a:lnSpc>
                          <a:spcPct val="100000"/>
                        </a:lnSpc>
                        <a:spcBef>
                          <a:spcPts val="390"/>
                        </a:spcBef>
                      </a:pPr>
                      <a:r>
                        <a:rPr sz="1000" b="1" spc="-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-2</a:t>
                      </a:r>
                      <a:r>
                        <a:rPr sz="1000" b="1" spc="-4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000" b="1" spc="-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-5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49530" marB="0"/>
                </a:tc>
                <a:tc>
                  <a:txBody>
                    <a:bodyPr/>
                    <a:lstStyle/>
                    <a:p>
                      <a:pPr marR="156845" algn="ctr">
                        <a:lnSpc>
                          <a:spcPct val="100000"/>
                        </a:lnSpc>
                        <a:spcBef>
                          <a:spcPts val="390"/>
                        </a:spcBef>
                      </a:pPr>
                      <a:r>
                        <a:rPr sz="1000" b="1" spc="-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15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49530" marB="0">
                    <a:solidFill>
                      <a:srgbClr val="5A5C5D"/>
                    </a:solidFill>
                  </a:tcPr>
                </a:tc>
                <a:tc>
                  <a:txBody>
                    <a:bodyPr/>
                    <a:lstStyle/>
                    <a:p>
                      <a:pPr marR="17145" algn="ctr">
                        <a:lnSpc>
                          <a:spcPct val="100000"/>
                        </a:lnSpc>
                        <a:spcBef>
                          <a:spcPts val="390"/>
                        </a:spcBef>
                      </a:pPr>
                      <a:r>
                        <a:rPr sz="1000" b="1" spc="-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18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49530" marB="0">
                    <a:solidFill>
                      <a:srgbClr val="5A5C5D"/>
                    </a:solidFill>
                  </a:tcPr>
                </a:tc>
                <a:tc>
                  <a:txBody>
                    <a:bodyPr/>
                    <a:lstStyle/>
                    <a:p>
                      <a:pPr marL="408305" algn="ctr">
                        <a:lnSpc>
                          <a:spcPct val="100000"/>
                        </a:lnSpc>
                        <a:spcBef>
                          <a:spcPts val="390"/>
                        </a:spcBef>
                      </a:pPr>
                      <a:r>
                        <a:rPr sz="1000" b="1" spc="-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26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49530" marB="0">
                    <a:solidFill>
                      <a:srgbClr val="5A5C5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85220">
                <a:tc>
                  <a:txBody>
                    <a:bodyPr/>
                    <a:lstStyle/>
                    <a:p>
                      <a:pPr marL="65405">
                        <a:lnSpc>
                          <a:spcPct val="100000"/>
                        </a:lnSpc>
                        <a:spcBef>
                          <a:spcPts val="440"/>
                        </a:spcBef>
                      </a:pPr>
                      <a:r>
                        <a:rPr sz="1000" b="1" spc="-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-5</a:t>
                      </a:r>
                      <a:r>
                        <a:rPr sz="1000" b="1" spc="-3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000" b="1" spc="-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-15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55880" marB="0"/>
                </a:tc>
                <a:tc>
                  <a:txBody>
                    <a:bodyPr/>
                    <a:lstStyle/>
                    <a:p>
                      <a:pPr marR="150495" algn="ctr">
                        <a:lnSpc>
                          <a:spcPct val="100000"/>
                        </a:lnSpc>
                        <a:spcBef>
                          <a:spcPts val="440"/>
                        </a:spcBef>
                      </a:pPr>
                      <a:r>
                        <a:rPr sz="10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7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55880" marB="0">
                    <a:solidFill>
                      <a:srgbClr val="5A5C5D"/>
                    </a:solidFill>
                  </a:tcPr>
                </a:tc>
                <a:tc>
                  <a:txBody>
                    <a:bodyPr/>
                    <a:lstStyle/>
                    <a:p>
                      <a:pPr marR="2540" algn="ctr">
                        <a:lnSpc>
                          <a:spcPct val="100000"/>
                        </a:lnSpc>
                        <a:spcBef>
                          <a:spcPts val="445"/>
                        </a:spcBef>
                      </a:pPr>
                      <a:r>
                        <a:rPr sz="1000" b="1" spc="-3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11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56515" marB="0">
                    <a:solidFill>
                      <a:srgbClr val="5A5C5D"/>
                    </a:solidFill>
                  </a:tcPr>
                </a:tc>
                <a:tc>
                  <a:txBody>
                    <a:bodyPr/>
                    <a:lstStyle/>
                    <a:p>
                      <a:pPr marL="400050" algn="ctr">
                        <a:lnSpc>
                          <a:spcPct val="100000"/>
                        </a:lnSpc>
                        <a:spcBef>
                          <a:spcPts val="365"/>
                        </a:spcBef>
                      </a:pPr>
                      <a:r>
                        <a:rPr sz="1000" b="1" spc="-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19,4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46355" marB="0">
                    <a:solidFill>
                      <a:srgbClr val="5A5C5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84981">
                <a:tc>
                  <a:txBody>
                    <a:bodyPr/>
                    <a:lstStyle/>
                    <a:p>
                      <a:pPr marL="31750">
                        <a:lnSpc>
                          <a:spcPct val="100000"/>
                        </a:lnSpc>
                        <a:spcBef>
                          <a:spcPts val="425"/>
                        </a:spcBef>
                      </a:pPr>
                      <a:r>
                        <a:rPr sz="1000" b="1" spc="-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-15</a:t>
                      </a:r>
                      <a:r>
                        <a:rPr sz="1000" b="1" spc="-3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000" b="1" spc="-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-20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53975" marB="0"/>
                </a:tc>
                <a:tc>
                  <a:txBody>
                    <a:bodyPr/>
                    <a:lstStyle/>
                    <a:p>
                      <a:pPr marR="150495" algn="ctr">
                        <a:lnSpc>
                          <a:spcPct val="100000"/>
                        </a:lnSpc>
                        <a:spcBef>
                          <a:spcPts val="430"/>
                        </a:spcBef>
                      </a:pPr>
                      <a:r>
                        <a:rPr sz="10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4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54610" marB="0">
                    <a:solidFill>
                      <a:srgbClr val="5A5C5D"/>
                    </a:solidFill>
                  </a:tcPr>
                </a:tc>
                <a:tc>
                  <a:txBody>
                    <a:bodyPr/>
                    <a:lstStyle/>
                    <a:p>
                      <a:pPr marR="14604" algn="ctr">
                        <a:lnSpc>
                          <a:spcPct val="100000"/>
                        </a:lnSpc>
                        <a:spcBef>
                          <a:spcPts val="415"/>
                        </a:spcBef>
                      </a:pPr>
                      <a:r>
                        <a:rPr sz="10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5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52705" marB="0">
                    <a:solidFill>
                      <a:srgbClr val="5A5C5D"/>
                    </a:solidFill>
                  </a:tcPr>
                </a:tc>
                <a:tc>
                  <a:txBody>
                    <a:bodyPr/>
                    <a:lstStyle/>
                    <a:p>
                      <a:pPr marL="402590" algn="ctr">
                        <a:lnSpc>
                          <a:spcPct val="100000"/>
                        </a:lnSpc>
                        <a:spcBef>
                          <a:spcPts val="350"/>
                        </a:spcBef>
                      </a:pPr>
                      <a:r>
                        <a:rPr sz="1000" b="1" spc="-2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11,9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44450" marB="0">
                    <a:solidFill>
                      <a:srgbClr val="5A5C5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79484">
                <a:tc>
                  <a:txBody>
                    <a:bodyPr/>
                    <a:lstStyle/>
                    <a:p>
                      <a:pPr marL="106680">
                        <a:lnSpc>
                          <a:spcPct val="100000"/>
                        </a:lnSpc>
                        <a:spcBef>
                          <a:spcPts val="439"/>
                        </a:spcBef>
                      </a:pPr>
                      <a:r>
                        <a:rPr sz="1000" b="1" spc="-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&lt;20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55879" marB="0"/>
                </a:tc>
                <a:tc>
                  <a:txBody>
                    <a:bodyPr/>
                    <a:lstStyle/>
                    <a:p>
                      <a:pPr marR="147320" algn="ctr">
                        <a:lnSpc>
                          <a:spcPct val="100000"/>
                        </a:lnSpc>
                        <a:spcBef>
                          <a:spcPts val="365"/>
                        </a:spcBef>
                      </a:pPr>
                      <a:r>
                        <a:rPr sz="10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2,2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46355" marB="0">
                    <a:solidFill>
                      <a:srgbClr val="5A5C5D"/>
                    </a:solidFill>
                  </a:tcPr>
                </a:tc>
                <a:tc>
                  <a:txBody>
                    <a:bodyPr/>
                    <a:lstStyle/>
                    <a:p>
                      <a:pPr marR="12065" algn="ctr">
                        <a:lnSpc>
                          <a:spcPct val="100000"/>
                        </a:lnSpc>
                        <a:spcBef>
                          <a:spcPts val="365"/>
                        </a:spcBef>
                      </a:pPr>
                      <a:r>
                        <a:rPr sz="10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3,9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46355" marB="0">
                    <a:solidFill>
                      <a:srgbClr val="5A5C5D"/>
                    </a:solidFill>
                  </a:tcPr>
                </a:tc>
                <a:tc>
                  <a:txBody>
                    <a:bodyPr/>
                    <a:lstStyle/>
                    <a:p>
                      <a:pPr marL="402590" algn="ctr">
                        <a:lnSpc>
                          <a:spcPct val="100000"/>
                        </a:lnSpc>
                        <a:spcBef>
                          <a:spcPts val="365"/>
                        </a:spcBef>
                      </a:pPr>
                      <a:r>
                        <a:rPr sz="1000" b="1" spc="-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10,3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46355" marB="0">
                    <a:solidFill>
                      <a:srgbClr val="5A5C5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graphicFrame>
        <p:nvGraphicFramePr>
          <p:cNvPr id="83" name="object 83"/>
          <p:cNvGraphicFramePr>
            <a:graphicFrameLocks noGrp="1"/>
          </p:cNvGraphicFramePr>
          <p:nvPr/>
        </p:nvGraphicFramePr>
        <p:xfrm>
          <a:off x="2287094" y="5413034"/>
          <a:ext cx="6118225" cy="1847214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96011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621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3957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75577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53476">
                <a:tc>
                  <a:txBody>
                    <a:bodyPr/>
                    <a:lstStyle/>
                    <a:p>
                      <a:pPr marL="299085">
                        <a:lnSpc>
                          <a:spcPct val="100000"/>
                        </a:lnSpc>
                        <a:spcBef>
                          <a:spcPts val="685"/>
                        </a:spcBef>
                      </a:pPr>
                      <a:r>
                        <a:rPr sz="1000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t,</a:t>
                      </a:r>
                      <a:r>
                        <a:rPr sz="1000" spc="-35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000" spc="60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°</a:t>
                      </a:r>
                      <a:r>
                        <a:rPr sz="1000" spc="60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С</a:t>
                      </a:r>
                      <a:endParaRPr sz="1000">
                        <a:latin typeface="Trebuchet MS"/>
                        <a:cs typeface="Trebuchet MS"/>
                      </a:endParaRPr>
                    </a:p>
                  </a:txBody>
                  <a:tcPr marL="0" marR="0" marT="86995" marB="0">
                    <a:solidFill>
                      <a:srgbClr val="E6E7E8"/>
                    </a:solidFill>
                  </a:tcPr>
                </a:tc>
                <a:tc>
                  <a:txBody>
                    <a:bodyPr/>
                    <a:lstStyle/>
                    <a:p>
                      <a:pPr marL="336550" marR="554990" indent="83820">
                        <a:lnSpc>
                          <a:spcPts val="890"/>
                        </a:lnSpc>
                        <a:spcBef>
                          <a:spcPts val="439"/>
                        </a:spcBef>
                      </a:pPr>
                      <a:r>
                        <a:rPr sz="800" spc="5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Профилактика </a:t>
                      </a:r>
                      <a:r>
                        <a:rPr sz="800" spc="10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800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обр</a:t>
                      </a:r>
                      <a:r>
                        <a:rPr sz="800" spc="-10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аз</a:t>
                      </a:r>
                      <a:r>
                        <a:rPr sz="800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о</a:t>
                      </a:r>
                      <a:r>
                        <a:rPr sz="800" spc="-10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в</a:t>
                      </a:r>
                      <a:r>
                        <a:rPr sz="800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ания</a:t>
                      </a:r>
                      <a:r>
                        <a:rPr sz="800" spc="-20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800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льда</a:t>
                      </a:r>
                      <a:endParaRPr sz="800">
                        <a:latin typeface="Trebuchet MS"/>
                        <a:cs typeface="Trebuchet MS"/>
                      </a:endParaRPr>
                    </a:p>
                  </a:txBody>
                  <a:tcPr marL="0" marR="0" marT="55879" marB="0">
                    <a:solidFill>
                      <a:srgbClr val="E6E7E8"/>
                    </a:solidFill>
                  </a:tcPr>
                </a:tc>
                <a:tc>
                  <a:txBody>
                    <a:bodyPr/>
                    <a:lstStyle/>
                    <a:p>
                      <a:pPr marR="106680" algn="ctr">
                        <a:lnSpc>
                          <a:spcPts val="925"/>
                        </a:lnSpc>
                        <a:spcBef>
                          <a:spcPts val="350"/>
                        </a:spcBef>
                      </a:pPr>
                      <a:r>
                        <a:rPr sz="800" spc="-5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Толщина</a:t>
                      </a:r>
                      <a:r>
                        <a:rPr sz="800" spc="-50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800" spc="15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льда</a:t>
                      </a:r>
                      <a:endParaRPr sz="800">
                        <a:latin typeface="Trebuchet MS"/>
                        <a:cs typeface="Trebuchet MS"/>
                      </a:endParaRPr>
                    </a:p>
                    <a:p>
                      <a:pPr marR="106680" algn="ctr">
                        <a:lnSpc>
                          <a:spcPts val="925"/>
                        </a:lnSpc>
                      </a:pPr>
                      <a:r>
                        <a:rPr sz="800" spc="-5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1</a:t>
                      </a:r>
                      <a:r>
                        <a:rPr sz="800" spc="-20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800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-</a:t>
                      </a:r>
                      <a:r>
                        <a:rPr sz="800" spc="-15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800" spc="-5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5</a:t>
                      </a:r>
                      <a:r>
                        <a:rPr sz="800" spc="-15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800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мм</a:t>
                      </a:r>
                      <a:r>
                        <a:rPr sz="800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.</a:t>
                      </a:r>
                      <a:endParaRPr sz="80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44450" marB="0">
                    <a:solidFill>
                      <a:srgbClr val="E6E7E8"/>
                    </a:solidFill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ts val="925"/>
                        </a:lnSpc>
                        <a:spcBef>
                          <a:spcPts val="425"/>
                        </a:spcBef>
                      </a:pPr>
                      <a:r>
                        <a:rPr sz="800" spc="-5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Толщина</a:t>
                      </a:r>
                      <a:r>
                        <a:rPr sz="800" spc="-50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800" spc="15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льда</a:t>
                      </a:r>
                      <a:endParaRPr sz="800">
                        <a:latin typeface="Trebuchet MS"/>
                        <a:cs typeface="Trebuchet MS"/>
                      </a:endParaRPr>
                    </a:p>
                    <a:p>
                      <a:pPr marL="1905" algn="ctr">
                        <a:lnSpc>
                          <a:spcPts val="925"/>
                        </a:lnSpc>
                      </a:pPr>
                      <a:r>
                        <a:rPr sz="800" spc="-5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5</a:t>
                      </a:r>
                      <a:r>
                        <a:rPr sz="800" spc="-15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800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-</a:t>
                      </a:r>
                      <a:r>
                        <a:rPr sz="800" spc="-15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800" spc="-5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10</a:t>
                      </a:r>
                      <a:r>
                        <a:rPr sz="800" spc="-15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800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мм</a:t>
                      </a:r>
                      <a:r>
                        <a:rPr sz="800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.</a:t>
                      </a:r>
                      <a:endParaRPr sz="80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53975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57612">
                <a:tc>
                  <a:txBody>
                    <a:bodyPr/>
                    <a:lstStyle/>
                    <a:p>
                      <a:pPr marL="313055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sz="1000" b="1" spc="-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0</a:t>
                      </a:r>
                      <a:r>
                        <a:rPr sz="1000" b="1" spc="-4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000" b="1" spc="-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-2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41910" marB="0">
                    <a:solidFill>
                      <a:srgbClr val="5A5C5D"/>
                    </a:solidFill>
                  </a:tcPr>
                </a:tc>
                <a:tc>
                  <a:txBody>
                    <a:bodyPr/>
                    <a:lstStyle/>
                    <a:p>
                      <a:pPr marL="698500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sz="1000" b="1" spc="-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20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41910" marB="0">
                    <a:solidFill>
                      <a:srgbClr val="5A5C5D"/>
                    </a:solidFill>
                  </a:tcPr>
                </a:tc>
                <a:tc>
                  <a:txBody>
                    <a:bodyPr/>
                    <a:lstStyle/>
                    <a:p>
                      <a:pPr marR="799465" algn="r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sz="1000" b="1" spc="-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25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41910" marB="0">
                    <a:solidFill>
                      <a:srgbClr val="5A5C5D"/>
                    </a:solidFill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sz="1000" b="1" spc="-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30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41910" marB="0">
                    <a:solidFill>
                      <a:srgbClr val="5A5C5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49322">
                <a:tc>
                  <a:txBody>
                    <a:bodyPr/>
                    <a:lstStyle/>
                    <a:p>
                      <a:pPr marL="289560">
                        <a:lnSpc>
                          <a:spcPct val="100000"/>
                        </a:lnSpc>
                        <a:spcBef>
                          <a:spcPts val="250"/>
                        </a:spcBef>
                      </a:pPr>
                      <a:r>
                        <a:rPr sz="1000" b="1" spc="-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-2</a:t>
                      </a:r>
                      <a:r>
                        <a:rPr sz="1000" b="1" spc="-4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000" b="1" spc="-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-5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31750" marB="0">
                    <a:solidFill>
                      <a:srgbClr val="5A5C5D"/>
                    </a:solidFill>
                  </a:tcPr>
                </a:tc>
                <a:tc>
                  <a:txBody>
                    <a:bodyPr/>
                    <a:lstStyle/>
                    <a:p>
                      <a:pPr marL="698500">
                        <a:lnSpc>
                          <a:spcPct val="100000"/>
                        </a:lnSpc>
                        <a:spcBef>
                          <a:spcPts val="250"/>
                        </a:spcBef>
                      </a:pPr>
                      <a:r>
                        <a:rPr sz="1000" b="1" spc="-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20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31750" marB="0">
                    <a:solidFill>
                      <a:srgbClr val="5A5C5D"/>
                    </a:solidFill>
                  </a:tcPr>
                </a:tc>
                <a:tc>
                  <a:txBody>
                    <a:bodyPr/>
                    <a:lstStyle/>
                    <a:p>
                      <a:pPr marR="799465" algn="r">
                        <a:lnSpc>
                          <a:spcPct val="100000"/>
                        </a:lnSpc>
                        <a:spcBef>
                          <a:spcPts val="250"/>
                        </a:spcBef>
                      </a:pPr>
                      <a:r>
                        <a:rPr sz="1000" b="1" spc="-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25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31750" marB="0">
                    <a:solidFill>
                      <a:srgbClr val="5A5C5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50"/>
                        </a:spcBef>
                      </a:pPr>
                      <a:r>
                        <a:rPr sz="1000" b="1" spc="-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35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31750" marB="0">
                    <a:solidFill>
                      <a:srgbClr val="5A5C5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49315">
                <a:tc>
                  <a:txBody>
                    <a:bodyPr/>
                    <a:lstStyle/>
                    <a:p>
                      <a:pPr marR="364490" algn="r">
                        <a:lnSpc>
                          <a:spcPct val="100000"/>
                        </a:lnSpc>
                        <a:spcBef>
                          <a:spcPts val="260"/>
                        </a:spcBef>
                      </a:pPr>
                      <a:r>
                        <a:rPr sz="1000" b="1" spc="-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-5</a:t>
                      </a:r>
                      <a:r>
                        <a:rPr sz="1000" b="1" spc="-3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000" b="1" spc="-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-10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33020" marB="0">
                    <a:solidFill>
                      <a:srgbClr val="5A5C5D"/>
                    </a:solidFill>
                  </a:tcPr>
                </a:tc>
                <a:tc>
                  <a:txBody>
                    <a:bodyPr/>
                    <a:lstStyle/>
                    <a:p>
                      <a:pPr marL="697230">
                        <a:lnSpc>
                          <a:spcPct val="100000"/>
                        </a:lnSpc>
                        <a:spcBef>
                          <a:spcPts val="260"/>
                        </a:spcBef>
                      </a:pPr>
                      <a:r>
                        <a:rPr sz="1000" b="1" spc="-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25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33020" marB="0">
                    <a:solidFill>
                      <a:srgbClr val="5A5C5D"/>
                    </a:solidFill>
                  </a:tcPr>
                </a:tc>
                <a:tc>
                  <a:txBody>
                    <a:bodyPr/>
                    <a:lstStyle/>
                    <a:p>
                      <a:pPr marR="798830" algn="r">
                        <a:lnSpc>
                          <a:spcPct val="100000"/>
                        </a:lnSpc>
                        <a:spcBef>
                          <a:spcPts val="260"/>
                        </a:spcBef>
                      </a:pPr>
                      <a:r>
                        <a:rPr sz="1000" b="1" spc="-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30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33020" marB="0">
                    <a:solidFill>
                      <a:srgbClr val="5A5C5D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260"/>
                        </a:spcBef>
                      </a:pPr>
                      <a:r>
                        <a:rPr sz="1000" b="1" spc="-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50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33020" marB="0">
                    <a:solidFill>
                      <a:srgbClr val="5A5C5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49501">
                <a:tc>
                  <a:txBody>
                    <a:bodyPr/>
                    <a:lstStyle/>
                    <a:p>
                      <a:pPr marR="330200" algn="r">
                        <a:lnSpc>
                          <a:spcPct val="100000"/>
                        </a:lnSpc>
                        <a:spcBef>
                          <a:spcPts val="250"/>
                        </a:spcBef>
                      </a:pPr>
                      <a:r>
                        <a:rPr sz="1000" b="1" spc="-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-10</a:t>
                      </a:r>
                      <a:r>
                        <a:rPr sz="1000" b="1" spc="-3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000" b="1" spc="-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-15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31750" marB="0">
                    <a:solidFill>
                      <a:srgbClr val="5A5C5D"/>
                    </a:solidFill>
                  </a:tcPr>
                </a:tc>
                <a:tc>
                  <a:txBody>
                    <a:bodyPr/>
                    <a:lstStyle/>
                    <a:p>
                      <a:pPr marL="695960">
                        <a:lnSpc>
                          <a:spcPct val="100000"/>
                        </a:lnSpc>
                        <a:spcBef>
                          <a:spcPts val="250"/>
                        </a:spcBef>
                      </a:pPr>
                      <a:r>
                        <a:rPr sz="1000" b="1" spc="-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35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31750" marB="0">
                    <a:solidFill>
                      <a:srgbClr val="5A5C5D"/>
                    </a:solidFill>
                  </a:tcPr>
                </a:tc>
                <a:tc>
                  <a:txBody>
                    <a:bodyPr/>
                    <a:lstStyle/>
                    <a:p>
                      <a:pPr marR="799465" algn="r">
                        <a:lnSpc>
                          <a:spcPct val="100000"/>
                        </a:lnSpc>
                        <a:spcBef>
                          <a:spcPts val="250"/>
                        </a:spcBef>
                      </a:pPr>
                      <a:r>
                        <a:rPr sz="1000" b="1" spc="-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50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31750" marB="0">
                    <a:solidFill>
                      <a:srgbClr val="5A5C5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50"/>
                        </a:spcBef>
                      </a:pPr>
                      <a:r>
                        <a:rPr sz="1000" b="1" spc="-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100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31750" marB="0">
                    <a:solidFill>
                      <a:srgbClr val="5A5C5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49507">
                <a:tc>
                  <a:txBody>
                    <a:bodyPr/>
                    <a:lstStyle/>
                    <a:p>
                      <a:pPr marR="328930" algn="r">
                        <a:lnSpc>
                          <a:spcPct val="100000"/>
                        </a:lnSpc>
                        <a:spcBef>
                          <a:spcPts val="265"/>
                        </a:spcBef>
                      </a:pPr>
                      <a:r>
                        <a:rPr sz="1000" b="1" spc="-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-15</a:t>
                      </a:r>
                      <a:r>
                        <a:rPr sz="1000" b="1" spc="-3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000" b="1" spc="-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-20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33655" marB="0">
                    <a:solidFill>
                      <a:srgbClr val="5A5C5D"/>
                    </a:solidFill>
                  </a:tcPr>
                </a:tc>
                <a:tc>
                  <a:txBody>
                    <a:bodyPr/>
                    <a:lstStyle/>
                    <a:p>
                      <a:pPr marL="697230">
                        <a:lnSpc>
                          <a:spcPct val="100000"/>
                        </a:lnSpc>
                        <a:spcBef>
                          <a:spcPts val="265"/>
                        </a:spcBef>
                      </a:pPr>
                      <a:r>
                        <a:rPr sz="1000" b="1" spc="-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50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33655" marB="0">
                    <a:solidFill>
                      <a:srgbClr val="5A5C5D"/>
                    </a:solidFill>
                  </a:tcPr>
                </a:tc>
                <a:tc>
                  <a:txBody>
                    <a:bodyPr/>
                    <a:lstStyle/>
                    <a:p>
                      <a:pPr marR="766445" algn="r">
                        <a:lnSpc>
                          <a:spcPct val="100000"/>
                        </a:lnSpc>
                        <a:spcBef>
                          <a:spcPts val="265"/>
                        </a:spcBef>
                      </a:pPr>
                      <a:r>
                        <a:rPr sz="1000" b="1" spc="-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100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33655" marB="0">
                    <a:solidFill>
                      <a:srgbClr val="5A5C5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65"/>
                        </a:spcBef>
                      </a:pPr>
                      <a:r>
                        <a:rPr sz="1000" b="1" spc="-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150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33655" marB="0">
                    <a:solidFill>
                      <a:srgbClr val="5A5C5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38015">
                <a:tc>
                  <a:txBody>
                    <a:bodyPr/>
                    <a:lstStyle/>
                    <a:p>
                      <a:pPr marL="314325">
                        <a:lnSpc>
                          <a:spcPct val="100000"/>
                        </a:lnSpc>
                        <a:spcBef>
                          <a:spcPts val="250"/>
                        </a:spcBef>
                      </a:pPr>
                      <a:r>
                        <a:rPr sz="1000" b="1" spc="-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&lt;20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31750" marB="0">
                    <a:solidFill>
                      <a:srgbClr val="5A5C5D"/>
                    </a:solidFill>
                  </a:tcPr>
                </a:tc>
                <a:tc>
                  <a:txBody>
                    <a:bodyPr/>
                    <a:lstStyle/>
                    <a:p>
                      <a:pPr marL="697230">
                        <a:lnSpc>
                          <a:spcPct val="100000"/>
                        </a:lnSpc>
                        <a:spcBef>
                          <a:spcPts val="250"/>
                        </a:spcBef>
                      </a:pPr>
                      <a:r>
                        <a:rPr sz="1000" b="1" spc="-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80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31750" marB="0">
                    <a:solidFill>
                      <a:srgbClr val="5A5C5D"/>
                    </a:solidFill>
                  </a:tcPr>
                </a:tc>
                <a:tc>
                  <a:txBody>
                    <a:bodyPr/>
                    <a:lstStyle/>
                    <a:p>
                      <a:pPr marR="766445" algn="r">
                        <a:lnSpc>
                          <a:spcPct val="100000"/>
                        </a:lnSpc>
                        <a:spcBef>
                          <a:spcPts val="250"/>
                        </a:spcBef>
                      </a:pPr>
                      <a:r>
                        <a:rPr sz="1000" b="1" spc="-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150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31750" marB="0">
                    <a:solidFill>
                      <a:srgbClr val="5A5C5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50"/>
                        </a:spcBef>
                      </a:pPr>
                      <a:r>
                        <a:rPr sz="1000" b="1" spc="-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180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31750" marB="0">
                    <a:solidFill>
                      <a:srgbClr val="5A5C5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84" name="object 84"/>
          <p:cNvSpPr/>
          <p:nvPr/>
        </p:nvSpPr>
        <p:spPr>
          <a:xfrm>
            <a:off x="2287094" y="5413034"/>
            <a:ext cx="6118225" cy="1847214"/>
          </a:xfrm>
          <a:custGeom>
            <a:avLst/>
            <a:gdLst/>
            <a:ahLst/>
            <a:cxnLst/>
            <a:rect l="l" t="t" r="r" b="b"/>
            <a:pathLst>
              <a:path w="6118225" h="1847215">
                <a:moveTo>
                  <a:pt x="2605677" y="0"/>
                </a:moveTo>
                <a:lnTo>
                  <a:pt x="4361934" y="0"/>
                </a:lnTo>
                <a:lnTo>
                  <a:pt x="4361934" y="353507"/>
                </a:lnTo>
                <a:lnTo>
                  <a:pt x="2605677" y="353507"/>
                </a:lnTo>
                <a:lnTo>
                  <a:pt x="2605677" y="0"/>
                </a:lnTo>
                <a:close/>
              </a:path>
              <a:path w="6118225" h="1847215">
                <a:moveTo>
                  <a:pt x="2105104" y="0"/>
                </a:moveTo>
                <a:lnTo>
                  <a:pt x="3861331" y="0"/>
                </a:lnTo>
                <a:lnTo>
                  <a:pt x="3861331" y="353507"/>
                </a:lnTo>
                <a:lnTo>
                  <a:pt x="2105104" y="353507"/>
                </a:lnTo>
                <a:lnTo>
                  <a:pt x="2105104" y="0"/>
                </a:lnTo>
                <a:close/>
              </a:path>
              <a:path w="6118225" h="1847215">
                <a:moveTo>
                  <a:pt x="0" y="353476"/>
                </a:moveTo>
                <a:lnTo>
                  <a:pt x="844573" y="353476"/>
                </a:lnTo>
                <a:lnTo>
                  <a:pt x="844573" y="601278"/>
                </a:lnTo>
                <a:lnTo>
                  <a:pt x="0" y="601278"/>
                </a:lnTo>
                <a:lnTo>
                  <a:pt x="0" y="353476"/>
                </a:lnTo>
                <a:close/>
              </a:path>
              <a:path w="6118225" h="1847215">
                <a:moveTo>
                  <a:pt x="849572" y="353476"/>
                </a:moveTo>
                <a:lnTo>
                  <a:pt x="2605829" y="353476"/>
                </a:lnTo>
                <a:lnTo>
                  <a:pt x="2605829" y="601278"/>
                </a:lnTo>
                <a:lnTo>
                  <a:pt x="849572" y="601278"/>
                </a:lnTo>
                <a:lnTo>
                  <a:pt x="849572" y="353476"/>
                </a:lnTo>
                <a:close/>
              </a:path>
              <a:path w="6118225" h="1847215">
                <a:moveTo>
                  <a:pt x="2605677" y="353476"/>
                </a:moveTo>
                <a:lnTo>
                  <a:pt x="4361934" y="353476"/>
                </a:lnTo>
                <a:lnTo>
                  <a:pt x="4361934" y="601278"/>
                </a:lnTo>
                <a:lnTo>
                  <a:pt x="2605677" y="601278"/>
                </a:lnTo>
                <a:lnTo>
                  <a:pt x="2605677" y="353476"/>
                </a:lnTo>
                <a:close/>
              </a:path>
              <a:path w="6118225" h="1847215">
                <a:moveTo>
                  <a:pt x="4361934" y="353476"/>
                </a:moveTo>
                <a:lnTo>
                  <a:pt x="6118192" y="353476"/>
                </a:lnTo>
                <a:lnTo>
                  <a:pt x="6118192" y="601278"/>
                </a:lnTo>
                <a:lnTo>
                  <a:pt x="4361934" y="601278"/>
                </a:lnTo>
                <a:lnTo>
                  <a:pt x="4361934" y="353476"/>
                </a:lnTo>
                <a:close/>
              </a:path>
              <a:path w="6118225" h="1847215">
                <a:moveTo>
                  <a:pt x="0" y="601309"/>
                </a:moveTo>
                <a:lnTo>
                  <a:pt x="844573" y="601309"/>
                </a:lnTo>
                <a:lnTo>
                  <a:pt x="844573" y="849111"/>
                </a:lnTo>
                <a:lnTo>
                  <a:pt x="0" y="849111"/>
                </a:lnTo>
                <a:lnTo>
                  <a:pt x="0" y="601309"/>
                </a:lnTo>
                <a:close/>
              </a:path>
              <a:path w="6118225" h="1847215">
                <a:moveTo>
                  <a:pt x="849572" y="601309"/>
                </a:moveTo>
                <a:lnTo>
                  <a:pt x="2605829" y="601309"/>
                </a:lnTo>
                <a:lnTo>
                  <a:pt x="2605829" y="849111"/>
                </a:lnTo>
                <a:lnTo>
                  <a:pt x="849572" y="849111"/>
                </a:lnTo>
                <a:lnTo>
                  <a:pt x="849572" y="601309"/>
                </a:lnTo>
                <a:close/>
              </a:path>
              <a:path w="6118225" h="1847215">
                <a:moveTo>
                  <a:pt x="2605677" y="601309"/>
                </a:moveTo>
                <a:lnTo>
                  <a:pt x="4361934" y="601309"/>
                </a:lnTo>
                <a:lnTo>
                  <a:pt x="4361934" y="849111"/>
                </a:lnTo>
                <a:lnTo>
                  <a:pt x="2605677" y="849111"/>
                </a:lnTo>
                <a:lnTo>
                  <a:pt x="2605677" y="601309"/>
                </a:lnTo>
                <a:close/>
              </a:path>
              <a:path w="6118225" h="1847215">
                <a:moveTo>
                  <a:pt x="4361934" y="601309"/>
                </a:moveTo>
                <a:lnTo>
                  <a:pt x="6118192" y="601309"/>
                </a:lnTo>
                <a:lnTo>
                  <a:pt x="6118192" y="849111"/>
                </a:lnTo>
                <a:lnTo>
                  <a:pt x="4361934" y="849111"/>
                </a:lnTo>
                <a:lnTo>
                  <a:pt x="4361934" y="601309"/>
                </a:lnTo>
                <a:close/>
              </a:path>
              <a:path w="6118225" h="1847215">
                <a:moveTo>
                  <a:pt x="0" y="852098"/>
                </a:moveTo>
                <a:lnTo>
                  <a:pt x="844573" y="852098"/>
                </a:lnTo>
                <a:lnTo>
                  <a:pt x="844573" y="1099901"/>
                </a:lnTo>
                <a:lnTo>
                  <a:pt x="0" y="1099901"/>
                </a:lnTo>
                <a:lnTo>
                  <a:pt x="0" y="852098"/>
                </a:lnTo>
                <a:close/>
              </a:path>
              <a:path w="6118225" h="1847215">
                <a:moveTo>
                  <a:pt x="849572" y="852098"/>
                </a:moveTo>
                <a:lnTo>
                  <a:pt x="2605829" y="852098"/>
                </a:lnTo>
                <a:lnTo>
                  <a:pt x="2605829" y="1099901"/>
                </a:lnTo>
                <a:lnTo>
                  <a:pt x="849572" y="1099901"/>
                </a:lnTo>
                <a:lnTo>
                  <a:pt x="849572" y="852098"/>
                </a:lnTo>
                <a:close/>
              </a:path>
              <a:path w="6118225" h="1847215">
                <a:moveTo>
                  <a:pt x="2605677" y="852098"/>
                </a:moveTo>
                <a:lnTo>
                  <a:pt x="4361934" y="852098"/>
                </a:lnTo>
                <a:lnTo>
                  <a:pt x="4361934" y="1099901"/>
                </a:lnTo>
                <a:lnTo>
                  <a:pt x="2605677" y="1099901"/>
                </a:lnTo>
                <a:lnTo>
                  <a:pt x="2605677" y="852098"/>
                </a:lnTo>
                <a:close/>
              </a:path>
              <a:path w="6118225" h="1847215">
                <a:moveTo>
                  <a:pt x="4361934" y="852098"/>
                </a:moveTo>
                <a:lnTo>
                  <a:pt x="6118192" y="852098"/>
                </a:lnTo>
                <a:lnTo>
                  <a:pt x="6118192" y="1099901"/>
                </a:lnTo>
                <a:lnTo>
                  <a:pt x="4361934" y="1099901"/>
                </a:lnTo>
                <a:lnTo>
                  <a:pt x="4361934" y="852098"/>
                </a:lnTo>
                <a:close/>
              </a:path>
              <a:path w="6118225" h="1847215">
                <a:moveTo>
                  <a:pt x="0" y="1099931"/>
                </a:moveTo>
                <a:lnTo>
                  <a:pt x="844573" y="1099931"/>
                </a:lnTo>
                <a:lnTo>
                  <a:pt x="844573" y="1347734"/>
                </a:lnTo>
                <a:lnTo>
                  <a:pt x="0" y="1347734"/>
                </a:lnTo>
                <a:lnTo>
                  <a:pt x="0" y="1099931"/>
                </a:lnTo>
                <a:close/>
              </a:path>
              <a:path w="6118225" h="1847215">
                <a:moveTo>
                  <a:pt x="849572" y="1099931"/>
                </a:moveTo>
                <a:lnTo>
                  <a:pt x="2605829" y="1099931"/>
                </a:lnTo>
                <a:lnTo>
                  <a:pt x="2605829" y="1347734"/>
                </a:lnTo>
                <a:lnTo>
                  <a:pt x="849572" y="1347734"/>
                </a:lnTo>
                <a:lnTo>
                  <a:pt x="849572" y="1099931"/>
                </a:lnTo>
                <a:close/>
              </a:path>
              <a:path w="6118225" h="1847215">
                <a:moveTo>
                  <a:pt x="2605677" y="1099931"/>
                </a:moveTo>
                <a:lnTo>
                  <a:pt x="4361934" y="1099931"/>
                </a:lnTo>
                <a:lnTo>
                  <a:pt x="4361934" y="1347734"/>
                </a:lnTo>
                <a:lnTo>
                  <a:pt x="2605677" y="1347734"/>
                </a:lnTo>
                <a:lnTo>
                  <a:pt x="2605677" y="1099931"/>
                </a:lnTo>
                <a:close/>
              </a:path>
              <a:path w="6118225" h="1847215">
                <a:moveTo>
                  <a:pt x="4361934" y="1099931"/>
                </a:moveTo>
                <a:lnTo>
                  <a:pt x="6118192" y="1099931"/>
                </a:lnTo>
                <a:lnTo>
                  <a:pt x="6118192" y="1347734"/>
                </a:lnTo>
                <a:lnTo>
                  <a:pt x="4361934" y="1347734"/>
                </a:lnTo>
                <a:lnTo>
                  <a:pt x="4361934" y="1099931"/>
                </a:lnTo>
                <a:close/>
              </a:path>
              <a:path w="6118225" h="1847215">
                <a:moveTo>
                  <a:pt x="0" y="1351117"/>
                </a:moveTo>
                <a:lnTo>
                  <a:pt x="844573" y="1351117"/>
                </a:lnTo>
                <a:lnTo>
                  <a:pt x="844573" y="1598919"/>
                </a:lnTo>
                <a:lnTo>
                  <a:pt x="0" y="1598919"/>
                </a:lnTo>
                <a:lnTo>
                  <a:pt x="0" y="1351117"/>
                </a:lnTo>
                <a:close/>
              </a:path>
              <a:path w="6118225" h="1847215">
                <a:moveTo>
                  <a:pt x="849572" y="1351117"/>
                </a:moveTo>
                <a:lnTo>
                  <a:pt x="2605829" y="1351117"/>
                </a:lnTo>
                <a:lnTo>
                  <a:pt x="2605829" y="1598919"/>
                </a:lnTo>
                <a:lnTo>
                  <a:pt x="849572" y="1598919"/>
                </a:lnTo>
                <a:lnTo>
                  <a:pt x="849572" y="1351117"/>
                </a:lnTo>
                <a:close/>
              </a:path>
              <a:path w="6118225" h="1847215">
                <a:moveTo>
                  <a:pt x="2605677" y="1351117"/>
                </a:moveTo>
                <a:lnTo>
                  <a:pt x="4361934" y="1351117"/>
                </a:lnTo>
                <a:lnTo>
                  <a:pt x="4361934" y="1598919"/>
                </a:lnTo>
                <a:lnTo>
                  <a:pt x="2605677" y="1598919"/>
                </a:lnTo>
                <a:lnTo>
                  <a:pt x="2605677" y="1351117"/>
                </a:lnTo>
                <a:close/>
              </a:path>
              <a:path w="6118225" h="1847215">
                <a:moveTo>
                  <a:pt x="4361934" y="1351117"/>
                </a:moveTo>
                <a:lnTo>
                  <a:pt x="6118192" y="1351117"/>
                </a:lnTo>
                <a:lnTo>
                  <a:pt x="6118192" y="1598919"/>
                </a:lnTo>
                <a:lnTo>
                  <a:pt x="4361934" y="1598919"/>
                </a:lnTo>
                <a:lnTo>
                  <a:pt x="4361934" y="1351117"/>
                </a:lnTo>
                <a:close/>
              </a:path>
              <a:path w="6118225" h="1847215">
                <a:moveTo>
                  <a:pt x="0" y="1598950"/>
                </a:moveTo>
                <a:lnTo>
                  <a:pt x="844573" y="1598950"/>
                </a:lnTo>
                <a:lnTo>
                  <a:pt x="844573" y="1846752"/>
                </a:lnTo>
                <a:lnTo>
                  <a:pt x="0" y="1846752"/>
                </a:lnTo>
                <a:lnTo>
                  <a:pt x="0" y="1598950"/>
                </a:lnTo>
                <a:close/>
              </a:path>
              <a:path w="6118225" h="1847215">
                <a:moveTo>
                  <a:pt x="849572" y="1598950"/>
                </a:moveTo>
                <a:lnTo>
                  <a:pt x="2605829" y="1598950"/>
                </a:lnTo>
                <a:lnTo>
                  <a:pt x="2605829" y="1846752"/>
                </a:lnTo>
                <a:lnTo>
                  <a:pt x="849572" y="1846752"/>
                </a:lnTo>
                <a:lnTo>
                  <a:pt x="849572" y="1598950"/>
                </a:lnTo>
                <a:close/>
              </a:path>
              <a:path w="6118225" h="1847215">
                <a:moveTo>
                  <a:pt x="2605677" y="1598950"/>
                </a:moveTo>
                <a:lnTo>
                  <a:pt x="4361934" y="1598950"/>
                </a:lnTo>
                <a:lnTo>
                  <a:pt x="4361934" y="1846752"/>
                </a:lnTo>
                <a:lnTo>
                  <a:pt x="2605677" y="1846752"/>
                </a:lnTo>
                <a:lnTo>
                  <a:pt x="2605677" y="1598950"/>
                </a:lnTo>
                <a:close/>
              </a:path>
              <a:path w="6118225" h="1847215">
                <a:moveTo>
                  <a:pt x="4361934" y="1598950"/>
                </a:moveTo>
                <a:lnTo>
                  <a:pt x="6118192" y="1598950"/>
                </a:lnTo>
                <a:lnTo>
                  <a:pt x="6118192" y="1846752"/>
                </a:lnTo>
                <a:lnTo>
                  <a:pt x="4361934" y="1846752"/>
                </a:lnTo>
                <a:lnTo>
                  <a:pt x="4361934" y="1598950"/>
                </a:lnTo>
                <a:close/>
              </a:path>
            </a:pathLst>
          </a:custGeom>
          <a:ln w="72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5" name="object 85"/>
          <p:cNvSpPr txBox="1"/>
          <p:nvPr/>
        </p:nvSpPr>
        <p:spPr>
          <a:xfrm>
            <a:off x="4051277" y="2393344"/>
            <a:ext cx="2482850" cy="2387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spc="95" dirty="0">
                <a:solidFill>
                  <a:srgbClr val="231F20"/>
                </a:solidFill>
                <a:latin typeface="Trebuchet MS"/>
                <a:cs typeface="Trebuchet MS"/>
              </a:rPr>
              <a:t>ПЛАВЯЩАЯ</a:t>
            </a:r>
            <a:r>
              <a:rPr sz="1400" spc="-8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400" spc="120" dirty="0">
                <a:solidFill>
                  <a:srgbClr val="231F20"/>
                </a:solidFill>
                <a:latin typeface="Trebuchet MS"/>
                <a:cs typeface="Trebuchet MS"/>
              </a:rPr>
              <a:t>СПОСОБНОСТЬ</a:t>
            </a:r>
            <a:endParaRPr sz="1400">
              <a:latin typeface="Trebuchet MS"/>
              <a:cs typeface="Trebuchet MS"/>
            </a:endParaRPr>
          </a:p>
        </p:txBody>
      </p:sp>
      <p:sp>
        <p:nvSpPr>
          <p:cNvPr id="86" name="object 86"/>
          <p:cNvSpPr txBox="1"/>
          <p:nvPr/>
        </p:nvSpPr>
        <p:spPr>
          <a:xfrm>
            <a:off x="2468211" y="5060956"/>
            <a:ext cx="5605145" cy="2387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b="1" dirty="0">
                <a:solidFill>
                  <a:srgbClr val="231F20"/>
                </a:solidFill>
                <a:latin typeface="Arial"/>
                <a:cs typeface="Arial"/>
              </a:rPr>
              <a:t>СРЕДНИЙ </a:t>
            </a:r>
            <a:r>
              <a:rPr sz="1400" b="1" spc="-50" dirty="0">
                <a:solidFill>
                  <a:srgbClr val="231F20"/>
                </a:solidFill>
                <a:latin typeface="Arial"/>
                <a:cs typeface="Arial"/>
              </a:rPr>
              <a:t>РАСХОД</a:t>
            </a:r>
            <a:r>
              <a:rPr sz="1400" b="1" spc="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400" b="1" spc="-10" dirty="0">
                <a:solidFill>
                  <a:srgbClr val="231F20"/>
                </a:solidFill>
                <a:latin typeface="Arial"/>
                <a:cs typeface="Arial"/>
              </a:rPr>
              <a:t>МАТЕРИАЛА,</a:t>
            </a:r>
            <a:r>
              <a:rPr sz="1400" b="1" spc="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400" b="1" spc="-5" dirty="0">
                <a:solidFill>
                  <a:srgbClr val="231F20"/>
                </a:solidFill>
                <a:latin typeface="Arial"/>
                <a:cs typeface="Arial"/>
              </a:rPr>
              <a:t>Г/М,</a:t>
            </a:r>
            <a:r>
              <a:rPr sz="1400" b="1" dirty="0">
                <a:solidFill>
                  <a:srgbClr val="231F20"/>
                </a:solidFill>
                <a:latin typeface="Arial"/>
                <a:cs typeface="Arial"/>
              </a:rPr>
              <a:t> КВ.</a:t>
            </a:r>
            <a:r>
              <a:rPr sz="1400" b="1" spc="-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231F20"/>
                </a:solidFill>
                <a:latin typeface="Arial"/>
                <a:cs typeface="Arial"/>
              </a:rPr>
              <a:t>ПРИ</a:t>
            </a:r>
            <a:r>
              <a:rPr sz="1400" b="1" spc="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400" b="1" spc="-20" dirty="0">
                <a:solidFill>
                  <a:srgbClr val="231F20"/>
                </a:solidFill>
                <a:latin typeface="Arial"/>
                <a:cs typeface="Arial"/>
              </a:rPr>
              <a:t>ТЕМПЕРАТУРЕ°С</a:t>
            </a:r>
            <a:endParaRPr sz="1400">
              <a:latin typeface="Arial"/>
              <a:cs typeface="Arial"/>
            </a:endParaRPr>
          </a:p>
        </p:txBody>
      </p:sp>
      <p:sp>
        <p:nvSpPr>
          <p:cNvPr id="87" name="object 87"/>
          <p:cNvSpPr/>
          <p:nvPr/>
        </p:nvSpPr>
        <p:spPr>
          <a:xfrm>
            <a:off x="190" y="567534"/>
            <a:ext cx="10692130" cy="459740"/>
          </a:xfrm>
          <a:custGeom>
            <a:avLst/>
            <a:gdLst/>
            <a:ahLst/>
            <a:cxnLst/>
            <a:rect l="l" t="t" r="r" b="b"/>
            <a:pathLst>
              <a:path w="10692130" h="459740">
                <a:moveTo>
                  <a:pt x="10692010" y="459723"/>
                </a:moveTo>
                <a:lnTo>
                  <a:pt x="10692010" y="0"/>
                </a:lnTo>
                <a:lnTo>
                  <a:pt x="0" y="0"/>
                </a:lnTo>
                <a:lnTo>
                  <a:pt x="0" y="459723"/>
                </a:lnTo>
                <a:lnTo>
                  <a:pt x="10692010" y="459723"/>
                </a:lnTo>
                <a:close/>
              </a:path>
            </a:pathLst>
          </a:custGeom>
          <a:solidFill>
            <a:srgbClr val="E3174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8" name="object 88"/>
          <p:cNvSpPr txBox="1">
            <a:spLocks noGrp="1"/>
          </p:cNvSpPr>
          <p:nvPr>
            <p:ph type="title"/>
          </p:nvPr>
        </p:nvSpPr>
        <p:spPr>
          <a:xfrm>
            <a:off x="3473503" y="621628"/>
            <a:ext cx="3594100" cy="330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10" dirty="0"/>
              <a:t>ПОКАЗАТЕЛИ</a:t>
            </a:r>
            <a:r>
              <a:rPr spc="-80" dirty="0"/>
              <a:t> </a:t>
            </a:r>
            <a:r>
              <a:rPr dirty="0"/>
              <a:t>АКТИВНОСТИ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2"/>
          <p:cNvGraphicFramePr>
            <a:graphicFrameLocks noGrp="1"/>
          </p:cNvGraphicFramePr>
          <p:nvPr/>
        </p:nvGraphicFramePr>
        <p:xfrm>
          <a:off x="1191265" y="1224460"/>
          <a:ext cx="8481060" cy="583247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73951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5796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6972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69862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43988">
                <a:tc>
                  <a:txBody>
                    <a:bodyPr/>
                    <a:lstStyle/>
                    <a:p>
                      <a:pPr marL="1153795">
                        <a:lnSpc>
                          <a:spcPct val="100000"/>
                        </a:lnSpc>
                        <a:spcBef>
                          <a:spcPts val="730"/>
                        </a:spcBef>
                      </a:pPr>
                      <a:r>
                        <a:rPr sz="1000" b="1" spc="-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Параметры</a:t>
                      </a:r>
                      <a:r>
                        <a:rPr sz="1000" b="1" spc="-3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000" b="1" spc="-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сравнения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92710" marB="0">
                    <a:lnL w="12700">
                      <a:solidFill>
                        <a:srgbClr val="231F20"/>
                      </a:solidFill>
                      <a:prstDash val="solid"/>
                    </a:lnL>
                    <a:lnR w="12700">
                      <a:solidFill>
                        <a:srgbClr val="231F20"/>
                      </a:solidFill>
                      <a:prstDash val="solid"/>
                    </a:lnR>
                    <a:lnT w="12700">
                      <a:solidFill>
                        <a:srgbClr val="231F20"/>
                      </a:solidFill>
                      <a:prstDash val="solid"/>
                    </a:lnT>
                    <a:lnB w="12700">
                      <a:solidFill>
                        <a:srgbClr val="231F20"/>
                      </a:solidFill>
                      <a:prstDash val="solid"/>
                    </a:lnB>
                    <a:solidFill>
                      <a:srgbClr val="CED0D0"/>
                    </a:solidFill>
                  </a:tcPr>
                </a:tc>
                <a:tc>
                  <a:txBody>
                    <a:bodyPr/>
                    <a:lstStyle/>
                    <a:p>
                      <a:pPr marL="3175" algn="ctr">
                        <a:lnSpc>
                          <a:spcPct val="100000"/>
                        </a:lnSpc>
                        <a:spcBef>
                          <a:spcPts val="55"/>
                        </a:spcBef>
                      </a:pPr>
                      <a:r>
                        <a:rPr sz="1000" b="1" spc="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Песко-соляная</a:t>
                      </a:r>
                      <a:r>
                        <a:rPr sz="1000" b="1" spc="-2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000" b="1" spc="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смесь</a:t>
                      </a:r>
                      <a:endParaRPr sz="1000">
                        <a:latin typeface="Arial"/>
                        <a:cs typeface="Arial"/>
                      </a:endParaRPr>
                    </a:p>
                    <a:p>
                      <a:pPr marL="1270" algn="ctr">
                        <a:lnSpc>
                          <a:spcPct val="100000"/>
                        </a:lnSpc>
                        <a:spcBef>
                          <a:spcPts val="155"/>
                        </a:spcBef>
                      </a:pPr>
                      <a:r>
                        <a:rPr sz="1000" b="1" spc="-1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(15%)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6985" marB="0">
                    <a:lnL w="12700">
                      <a:solidFill>
                        <a:srgbClr val="231F20"/>
                      </a:solidFill>
                      <a:prstDash val="solid"/>
                    </a:lnL>
                    <a:lnR w="12700">
                      <a:solidFill>
                        <a:srgbClr val="231F20"/>
                      </a:solidFill>
                      <a:prstDash val="solid"/>
                    </a:lnR>
                    <a:lnT w="12700">
                      <a:solidFill>
                        <a:srgbClr val="231F20"/>
                      </a:solidFill>
                      <a:prstDash val="solid"/>
                    </a:lnT>
                    <a:lnB w="12700">
                      <a:solidFill>
                        <a:srgbClr val="231F20"/>
                      </a:solidFill>
                      <a:prstDash val="solid"/>
                    </a:lnB>
                    <a:solidFill>
                      <a:srgbClr val="CED0D0"/>
                    </a:solidFill>
                  </a:tcPr>
                </a:tc>
                <a:tc>
                  <a:txBody>
                    <a:bodyPr/>
                    <a:lstStyle/>
                    <a:p>
                      <a:pPr marR="1270" algn="ctr">
                        <a:lnSpc>
                          <a:spcPct val="100000"/>
                        </a:lnSpc>
                        <a:spcBef>
                          <a:spcPts val="55"/>
                        </a:spcBef>
                      </a:pPr>
                      <a:r>
                        <a:rPr sz="1000" b="1" spc="3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Г</a:t>
                      </a:r>
                      <a:r>
                        <a:rPr sz="1000" b="1" spc="-2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а</a:t>
                      </a:r>
                      <a:r>
                        <a:rPr sz="1000" b="1" spc="3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л</a:t>
                      </a:r>
                      <a:r>
                        <a:rPr sz="1000" b="1" spc="-2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и</a:t>
                      </a:r>
                      <a:r>
                        <a:rPr sz="1000" b="1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т</a:t>
                      </a:r>
                      <a:r>
                        <a:rPr sz="1000" b="1" spc="-10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000" b="1" spc="-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(</a:t>
                      </a:r>
                      <a:r>
                        <a:rPr sz="1000" b="1" spc="5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Т</a:t>
                      </a:r>
                      <a:r>
                        <a:rPr sz="1000" b="1" spc="4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е</a:t>
                      </a:r>
                      <a:r>
                        <a:rPr sz="1000" b="1" spc="-2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х</a:t>
                      </a:r>
                      <a:r>
                        <a:rPr sz="1000" b="1" spc="-1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н</a:t>
                      </a:r>
                      <a:r>
                        <a:rPr sz="1000" b="1" spc="-2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и</a:t>
                      </a:r>
                      <a:r>
                        <a:rPr sz="1000" b="1" spc="1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ч</a:t>
                      </a:r>
                      <a:r>
                        <a:rPr sz="1000" b="1" spc="4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е</a:t>
                      </a:r>
                      <a:r>
                        <a:rPr sz="1000" b="1" spc="-2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с</a:t>
                      </a:r>
                      <a:r>
                        <a:rPr sz="1000" b="1" spc="3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к</a:t>
                      </a:r>
                      <a:r>
                        <a:rPr sz="1000" b="1" spc="-2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а</a:t>
                      </a:r>
                      <a:r>
                        <a:rPr sz="1000" b="1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я</a:t>
                      </a:r>
                      <a:endParaRPr sz="1000">
                        <a:latin typeface="Arial"/>
                        <a:cs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155"/>
                        </a:spcBef>
                      </a:pPr>
                      <a:r>
                        <a:rPr sz="1000" b="1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соль,</a:t>
                      </a:r>
                      <a:r>
                        <a:rPr sz="1000" b="1" spc="-5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000" b="1" spc="-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NaCl2)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6985" marB="0">
                    <a:lnL w="12700">
                      <a:solidFill>
                        <a:srgbClr val="231F20"/>
                      </a:solidFill>
                      <a:prstDash val="solid"/>
                    </a:lnL>
                    <a:lnR w="12700">
                      <a:solidFill>
                        <a:srgbClr val="231F20"/>
                      </a:solidFill>
                      <a:prstDash val="solid"/>
                    </a:lnR>
                    <a:lnT w="12700">
                      <a:solidFill>
                        <a:srgbClr val="231F20"/>
                      </a:solidFill>
                      <a:prstDash val="solid"/>
                    </a:lnT>
                    <a:lnB w="12700">
                      <a:solidFill>
                        <a:srgbClr val="231F20"/>
                      </a:solidFill>
                      <a:prstDash val="solid"/>
                    </a:lnB>
                    <a:solidFill>
                      <a:srgbClr val="CED0D0"/>
                    </a:solidFill>
                  </a:tcPr>
                </a:tc>
                <a:tc>
                  <a:txBody>
                    <a:bodyPr/>
                    <a:lstStyle/>
                    <a:p>
                      <a:pPr marL="3175" algn="ctr">
                        <a:lnSpc>
                          <a:spcPct val="100000"/>
                        </a:lnSpc>
                        <a:spcBef>
                          <a:spcPts val="55"/>
                        </a:spcBef>
                      </a:pPr>
                      <a:r>
                        <a:rPr sz="1000" b="1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Противо-гололедный</a:t>
                      </a:r>
                      <a:endParaRPr sz="1000">
                        <a:latin typeface="Arial"/>
                        <a:cs typeface="Arial"/>
                      </a:endParaRPr>
                    </a:p>
                    <a:p>
                      <a:pPr marL="10795" algn="ctr">
                        <a:lnSpc>
                          <a:spcPct val="100000"/>
                        </a:lnSpc>
                        <a:spcBef>
                          <a:spcPts val="155"/>
                        </a:spcBef>
                      </a:pPr>
                      <a:r>
                        <a:rPr sz="1000" b="1" spc="-1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р</a:t>
                      </a:r>
                      <a:r>
                        <a:rPr sz="1000" b="1" spc="4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е</a:t>
                      </a:r>
                      <a:r>
                        <a:rPr sz="1000" b="1" spc="-2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а</a:t>
                      </a:r>
                      <a:r>
                        <a:rPr sz="1000" b="1" spc="-2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г</a:t>
                      </a:r>
                      <a:r>
                        <a:rPr sz="1000" b="1" spc="4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е</a:t>
                      </a:r>
                      <a:r>
                        <a:rPr sz="1000" b="1" spc="-1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н</a:t>
                      </a:r>
                      <a:r>
                        <a:rPr sz="1000" b="1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т</a:t>
                      </a:r>
                      <a:r>
                        <a:rPr sz="1000" b="1" spc="-10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000" b="1" spc="-1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"</a:t>
                      </a:r>
                      <a:r>
                        <a:rPr sz="1000" b="1" spc="-13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А</a:t>
                      </a:r>
                      <a:r>
                        <a:rPr sz="1000" b="1" spc="-2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й</a:t>
                      </a:r>
                      <a:r>
                        <a:rPr sz="1000" b="1" spc="-2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с</a:t>
                      </a:r>
                      <a:r>
                        <a:rPr sz="1000" b="1" spc="-1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м</a:t>
                      </a:r>
                      <a:r>
                        <a:rPr sz="1000" b="1" spc="-2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и</a:t>
                      </a:r>
                      <a:r>
                        <a:rPr sz="1000" b="1" spc="3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к</a:t>
                      </a:r>
                      <a:r>
                        <a:rPr sz="1000" b="1" spc="-2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с</a:t>
                      </a:r>
                      <a:r>
                        <a:rPr sz="1000" b="1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"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6985" marB="0">
                    <a:lnL w="12700">
                      <a:solidFill>
                        <a:srgbClr val="231F20"/>
                      </a:solidFill>
                      <a:prstDash val="solid"/>
                    </a:lnL>
                    <a:lnR w="12700">
                      <a:solidFill>
                        <a:srgbClr val="231F20"/>
                      </a:solidFill>
                      <a:prstDash val="solid"/>
                    </a:lnR>
                    <a:lnT w="12700">
                      <a:solidFill>
                        <a:srgbClr val="231F20"/>
                      </a:solidFill>
                      <a:prstDash val="solid"/>
                    </a:lnT>
                    <a:lnB w="12700">
                      <a:solidFill>
                        <a:srgbClr val="231F20"/>
                      </a:solidFill>
                      <a:prstDash val="solid"/>
                    </a:lnB>
                    <a:solidFill>
                      <a:srgbClr val="CED0D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71998">
                <a:tc>
                  <a:txBody>
                    <a:bodyPr/>
                    <a:lstStyle/>
                    <a:p>
                      <a:pPr marL="21590">
                        <a:lnSpc>
                          <a:spcPct val="100000"/>
                        </a:lnSpc>
                        <a:spcBef>
                          <a:spcPts val="55"/>
                        </a:spcBef>
                      </a:pPr>
                      <a:r>
                        <a:rPr sz="1000" b="1" spc="-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Р</a:t>
                      </a:r>
                      <a:r>
                        <a:rPr sz="1000" b="1" spc="-2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ас</a:t>
                      </a:r>
                      <a:r>
                        <a:rPr sz="1000" b="1" spc="-9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т</a:t>
                      </a:r>
                      <a:r>
                        <a:rPr sz="1000" b="1" spc="-2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в</a:t>
                      </a:r>
                      <a:r>
                        <a:rPr sz="1000" b="1" spc="-1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ор</a:t>
                      </a:r>
                      <a:r>
                        <a:rPr sz="1000" b="1" spc="-2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и</a:t>
                      </a:r>
                      <a:r>
                        <a:rPr sz="1000" b="1" spc="-1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м</a:t>
                      </a:r>
                      <a:r>
                        <a:rPr sz="1000" b="1" spc="-1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о</a:t>
                      </a:r>
                      <a:r>
                        <a:rPr sz="1000" b="1" spc="-2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с</a:t>
                      </a:r>
                      <a:r>
                        <a:rPr sz="1000" b="1" spc="-9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т</a:t>
                      </a:r>
                      <a:r>
                        <a:rPr sz="1000" b="1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ь</a:t>
                      </a:r>
                      <a:r>
                        <a:rPr sz="1000" b="1" spc="-2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000" b="1" spc="-1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м</a:t>
                      </a:r>
                      <a:r>
                        <a:rPr sz="1000" b="1" spc="-2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а</a:t>
                      </a:r>
                      <a:r>
                        <a:rPr sz="1000" b="1" spc="-9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т</a:t>
                      </a:r>
                      <a:r>
                        <a:rPr sz="1000" b="1" spc="4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е</a:t>
                      </a:r>
                      <a:r>
                        <a:rPr sz="1000" b="1" spc="-1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р</a:t>
                      </a:r>
                      <a:r>
                        <a:rPr sz="1000" b="1" spc="-2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и</a:t>
                      </a:r>
                      <a:r>
                        <a:rPr sz="1000" b="1" spc="-2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а</a:t>
                      </a:r>
                      <a:r>
                        <a:rPr sz="1000" b="1" spc="3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л</a:t>
                      </a:r>
                      <a:r>
                        <a:rPr sz="1000" b="1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а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6985" marB="0">
                    <a:lnL w="12700">
                      <a:solidFill>
                        <a:srgbClr val="231F20"/>
                      </a:solidFill>
                      <a:prstDash val="solid"/>
                    </a:lnL>
                    <a:lnR w="12700">
                      <a:solidFill>
                        <a:srgbClr val="231F20"/>
                      </a:solidFill>
                      <a:prstDash val="solid"/>
                    </a:lnR>
                    <a:lnT w="12700">
                      <a:solidFill>
                        <a:srgbClr val="231F20"/>
                      </a:solidFill>
                      <a:prstDash val="solid"/>
                    </a:lnT>
                    <a:lnB w="12700">
                      <a:solidFill>
                        <a:srgbClr val="231F2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635" algn="ctr">
                        <a:lnSpc>
                          <a:spcPct val="100000"/>
                        </a:lnSpc>
                        <a:spcBef>
                          <a:spcPts val="55"/>
                        </a:spcBef>
                      </a:pPr>
                      <a:r>
                        <a:rPr sz="1000" spc="-70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Ч</a:t>
                      </a:r>
                      <a:r>
                        <a:rPr sz="1000" spc="-25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а</a:t>
                      </a:r>
                      <a:r>
                        <a:rPr sz="1000" spc="30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с</a:t>
                      </a:r>
                      <a:r>
                        <a:rPr sz="1000" spc="5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т</a:t>
                      </a:r>
                      <a:r>
                        <a:rPr sz="1000" spc="-30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и</a:t>
                      </a:r>
                      <a:r>
                        <a:rPr sz="1000" spc="10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ч</a:t>
                      </a:r>
                      <a:r>
                        <a:rPr sz="1000" spc="-25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но</a:t>
                      </a:r>
                      <a:r>
                        <a:rPr sz="1000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,</a:t>
                      </a:r>
                      <a:r>
                        <a:rPr sz="1000" spc="-10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000" spc="5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т</a:t>
                      </a:r>
                      <a:r>
                        <a:rPr sz="1000" spc="-25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о</a:t>
                      </a:r>
                      <a:r>
                        <a:rPr sz="1000" spc="-55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л</a:t>
                      </a:r>
                      <a:r>
                        <a:rPr sz="1000" spc="10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ь</a:t>
                      </a:r>
                      <a:r>
                        <a:rPr sz="1000" spc="25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к</a:t>
                      </a:r>
                      <a:r>
                        <a:rPr sz="1000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о</a:t>
                      </a:r>
                      <a:r>
                        <a:rPr sz="1000" spc="-60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000" spc="30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с</a:t>
                      </a:r>
                      <a:r>
                        <a:rPr sz="1000" spc="-25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о</a:t>
                      </a:r>
                      <a:r>
                        <a:rPr sz="1000" spc="-55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л</a:t>
                      </a:r>
                      <a:r>
                        <a:rPr sz="1000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ь</a:t>
                      </a:r>
                      <a:endParaRPr sz="1000">
                        <a:latin typeface="Trebuchet MS"/>
                        <a:cs typeface="Trebuchet MS"/>
                      </a:endParaRPr>
                    </a:p>
                  </a:txBody>
                  <a:tcPr marL="0" marR="0" marT="6985" marB="0">
                    <a:lnL w="12700">
                      <a:solidFill>
                        <a:srgbClr val="231F20"/>
                      </a:solidFill>
                      <a:prstDash val="solid"/>
                    </a:lnL>
                    <a:lnR w="12700">
                      <a:solidFill>
                        <a:srgbClr val="231F20"/>
                      </a:solidFill>
                      <a:prstDash val="solid"/>
                    </a:lnR>
                    <a:lnT w="12700">
                      <a:solidFill>
                        <a:srgbClr val="231F20"/>
                      </a:solidFill>
                      <a:prstDash val="solid"/>
                    </a:lnT>
                    <a:lnB w="12700">
                      <a:solidFill>
                        <a:srgbClr val="231F2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540" algn="ctr">
                        <a:lnSpc>
                          <a:spcPct val="100000"/>
                        </a:lnSpc>
                        <a:spcBef>
                          <a:spcPts val="55"/>
                        </a:spcBef>
                      </a:pPr>
                      <a:r>
                        <a:rPr sz="1000" spc="5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Полная</a:t>
                      </a:r>
                      <a:endParaRPr sz="1000">
                        <a:latin typeface="Trebuchet MS"/>
                        <a:cs typeface="Trebuchet MS"/>
                      </a:endParaRPr>
                    </a:p>
                  </a:txBody>
                  <a:tcPr marL="0" marR="0" marT="6985" marB="0">
                    <a:lnL w="12700">
                      <a:solidFill>
                        <a:srgbClr val="231F20"/>
                      </a:solidFill>
                      <a:prstDash val="solid"/>
                    </a:lnL>
                    <a:lnR w="12700">
                      <a:solidFill>
                        <a:srgbClr val="231F20"/>
                      </a:solidFill>
                      <a:prstDash val="solid"/>
                    </a:lnR>
                    <a:lnT w="12700">
                      <a:solidFill>
                        <a:srgbClr val="231F20"/>
                      </a:solidFill>
                      <a:prstDash val="solid"/>
                    </a:lnT>
                    <a:lnB w="12700">
                      <a:solidFill>
                        <a:srgbClr val="231F2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5"/>
                        </a:spcBef>
                      </a:pPr>
                      <a:r>
                        <a:rPr sz="1000" spc="5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Полная</a:t>
                      </a:r>
                      <a:endParaRPr sz="1000">
                        <a:latin typeface="Trebuchet MS"/>
                        <a:cs typeface="Trebuchet MS"/>
                      </a:endParaRPr>
                    </a:p>
                  </a:txBody>
                  <a:tcPr marL="0" marR="0" marT="6985" marB="0">
                    <a:lnL w="12700">
                      <a:solidFill>
                        <a:srgbClr val="231F20"/>
                      </a:solidFill>
                      <a:prstDash val="solid"/>
                    </a:lnL>
                    <a:lnR w="12700">
                      <a:solidFill>
                        <a:srgbClr val="231F20"/>
                      </a:solidFill>
                      <a:prstDash val="solid"/>
                    </a:lnR>
                    <a:lnT w="12700">
                      <a:solidFill>
                        <a:srgbClr val="231F20"/>
                      </a:solidFill>
                      <a:prstDash val="solid"/>
                    </a:lnT>
                    <a:lnB w="12700">
                      <a:solidFill>
                        <a:srgbClr val="231F2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26791">
                <a:tc>
                  <a:txBody>
                    <a:bodyPr/>
                    <a:lstStyle/>
                    <a:p>
                      <a:pPr marL="21590">
                        <a:lnSpc>
                          <a:spcPct val="100000"/>
                        </a:lnSpc>
                        <a:spcBef>
                          <a:spcPts val="665"/>
                        </a:spcBef>
                      </a:pPr>
                      <a:r>
                        <a:rPr sz="1000" b="1" spc="-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Воздействие</a:t>
                      </a:r>
                      <a:r>
                        <a:rPr sz="1000" b="1" spc="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000" b="1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на</a:t>
                      </a:r>
                      <a:r>
                        <a:rPr sz="1000" b="1" spc="-5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000" b="1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почву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84455" marB="0">
                    <a:lnL w="12700">
                      <a:solidFill>
                        <a:srgbClr val="231F20"/>
                      </a:solidFill>
                      <a:prstDash val="solid"/>
                    </a:lnL>
                    <a:lnR w="12700">
                      <a:solidFill>
                        <a:srgbClr val="231F20"/>
                      </a:solidFill>
                      <a:prstDash val="solid"/>
                    </a:lnR>
                    <a:lnT w="12700">
                      <a:solidFill>
                        <a:srgbClr val="231F20"/>
                      </a:solidFill>
                      <a:prstDash val="solid"/>
                    </a:lnT>
                    <a:lnB w="12700">
                      <a:solidFill>
                        <a:srgbClr val="231F2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24815" marR="65405" indent="-360680">
                        <a:lnSpc>
                          <a:spcPts val="1290"/>
                        </a:lnSpc>
                      </a:pPr>
                      <a:r>
                        <a:rPr sz="1000" spc="-60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Н</a:t>
                      </a:r>
                      <a:r>
                        <a:rPr sz="1000" spc="-25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е</a:t>
                      </a:r>
                      <a:r>
                        <a:rPr sz="1000" spc="-35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г</a:t>
                      </a:r>
                      <a:r>
                        <a:rPr sz="1000" spc="-25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а</a:t>
                      </a:r>
                      <a:r>
                        <a:rPr sz="1000" spc="5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т</a:t>
                      </a:r>
                      <a:r>
                        <a:rPr sz="1000" spc="-30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и</a:t>
                      </a:r>
                      <a:r>
                        <a:rPr sz="1000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в</a:t>
                      </a:r>
                      <a:r>
                        <a:rPr sz="1000" spc="-25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ное</a:t>
                      </a:r>
                      <a:r>
                        <a:rPr sz="1000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,</a:t>
                      </a:r>
                      <a:r>
                        <a:rPr sz="1000" spc="-10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000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в</a:t>
                      </a:r>
                      <a:r>
                        <a:rPr sz="1000" spc="10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ы</a:t>
                      </a:r>
                      <a:r>
                        <a:rPr sz="1000" spc="5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з</a:t>
                      </a:r>
                      <a:r>
                        <a:rPr sz="1000" spc="10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ы</a:t>
                      </a:r>
                      <a:r>
                        <a:rPr sz="1000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в</a:t>
                      </a:r>
                      <a:r>
                        <a:rPr sz="1000" spc="-25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ае</a:t>
                      </a:r>
                      <a:r>
                        <a:rPr sz="1000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т  засоление</a:t>
                      </a:r>
                      <a:endParaRPr sz="1000">
                        <a:latin typeface="Trebuchet MS"/>
                        <a:cs typeface="Trebuchet MS"/>
                      </a:endParaRPr>
                    </a:p>
                  </a:txBody>
                  <a:tcPr marL="0" marR="0" marT="0" marB="0">
                    <a:lnL w="12700">
                      <a:solidFill>
                        <a:srgbClr val="231F20"/>
                      </a:solidFill>
                      <a:prstDash val="solid"/>
                    </a:lnL>
                    <a:lnR w="12700">
                      <a:solidFill>
                        <a:srgbClr val="231F20"/>
                      </a:solidFill>
                      <a:prstDash val="solid"/>
                    </a:lnR>
                    <a:lnT w="12700">
                      <a:solidFill>
                        <a:srgbClr val="231F20"/>
                      </a:solidFill>
                      <a:prstDash val="solid"/>
                    </a:lnT>
                    <a:lnB w="12700">
                      <a:solidFill>
                        <a:srgbClr val="231F2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85140" marR="116839" indent="-360680">
                        <a:lnSpc>
                          <a:spcPts val="1290"/>
                        </a:lnSpc>
                      </a:pPr>
                      <a:r>
                        <a:rPr sz="1000" spc="-60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Н</a:t>
                      </a:r>
                      <a:r>
                        <a:rPr sz="1000" spc="-25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е</a:t>
                      </a:r>
                      <a:r>
                        <a:rPr sz="1000" spc="-35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г</a:t>
                      </a:r>
                      <a:r>
                        <a:rPr sz="1000" spc="-25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а</a:t>
                      </a:r>
                      <a:r>
                        <a:rPr sz="1000" spc="5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т</a:t>
                      </a:r>
                      <a:r>
                        <a:rPr sz="1000" spc="-30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и</a:t>
                      </a:r>
                      <a:r>
                        <a:rPr sz="1000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в</a:t>
                      </a:r>
                      <a:r>
                        <a:rPr sz="1000" spc="-25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ное</a:t>
                      </a:r>
                      <a:r>
                        <a:rPr sz="1000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,</a:t>
                      </a:r>
                      <a:r>
                        <a:rPr sz="1000" spc="-10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000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в</a:t>
                      </a:r>
                      <a:r>
                        <a:rPr sz="1000" spc="10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ы</a:t>
                      </a:r>
                      <a:r>
                        <a:rPr sz="1000" spc="5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з</a:t>
                      </a:r>
                      <a:r>
                        <a:rPr sz="1000" spc="10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ы</a:t>
                      </a:r>
                      <a:r>
                        <a:rPr sz="1000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в</a:t>
                      </a:r>
                      <a:r>
                        <a:rPr sz="1000" spc="-25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ае</a:t>
                      </a:r>
                      <a:r>
                        <a:rPr sz="1000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т  засоление</a:t>
                      </a:r>
                      <a:endParaRPr sz="1000">
                        <a:latin typeface="Trebuchet MS"/>
                        <a:cs typeface="Trebuchet MS"/>
                      </a:endParaRPr>
                    </a:p>
                  </a:txBody>
                  <a:tcPr marL="0" marR="0" marT="0" marB="0">
                    <a:lnL w="12700">
                      <a:solidFill>
                        <a:srgbClr val="231F20"/>
                      </a:solidFill>
                      <a:prstDash val="solid"/>
                    </a:lnL>
                    <a:lnR w="12700">
                      <a:solidFill>
                        <a:srgbClr val="231F20"/>
                      </a:solidFill>
                      <a:prstDash val="solid"/>
                    </a:lnR>
                    <a:lnT w="12700">
                      <a:solidFill>
                        <a:srgbClr val="231F20"/>
                      </a:solidFill>
                      <a:prstDash val="solid"/>
                    </a:lnT>
                    <a:lnB w="12700">
                      <a:solidFill>
                        <a:srgbClr val="231F2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665"/>
                        </a:spcBef>
                      </a:pPr>
                      <a:r>
                        <a:rPr sz="1000" spc="20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Отсутствует</a:t>
                      </a:r>
                      <a:r>
                        <a:rPr sz="1000" spc="-55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000" spc="-5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(</a:t>
                      </a:r>
                      <a:r>
                        <a:rPr sz="1000" spc="-5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рН</a:t>
                      </a:r>
                      <a:r>
                        <a:rPr sz="1000" spc="-5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=6,5)</a:t>
                      </a:r>
                      <a:endParaRPr sz="100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84455" marB="0">
                    <a:lnL w="12700">
                      <a:solidFill>
                        <a:srgbClr val="231F20"/>
                      </a:solidFill>
                      <a:prstDash val="solid"/>
                    </a:lnL>
                    <a:lnR w="12700">
                      <a:solidFill>
                        <a:srgbClr val="231F20"/>
                      </a:solidFill>
                      <a:prstDash val="solid"/>
                    </a:lnR>
                    <a:lnT w="12700">
                      <a:solidFill>
                        <a:srgbClr val="231F20"/>
                      </a:solidFill>
                      <a:prstDash val="solid"/>
                    </a:lnT>
                    <a:lnB w="12700">
                      <a:solidFill>
                        <a:srgbClr val="231F2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26791">
                <a:tc>
                  <a:txBody>
                    <a:bodyPr/>
                    <a:lstStyle/>
                    <a:p>
                      <a:pPr marL="21590">
                        <a:lnSpc>
                          <a:spcPct val="100000"/>
                        </a:lnSpc>
                        <a:spcBef>
                          <a:spcPts val="665"/>
                        </a:spcBef>
                      </a:pPr>
                      <a:r>
                        <a:rPr sz="1000" b="1" spc="-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Воздействие</a:t>
                      </a:r>
                      <a:r>
                        <a:rPr sz="1000" b="1" spc="1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000" b="1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на</a:t>
                      </a:r>
                      <a:r>
                        <a:rPr sz="1000" b="1" spc="-5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000" b="1" spc="-2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обувь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84455" marB="0">
                    <a:lnL w="12700">
                      <a:solidFill>
                        <a:srgbClr val="231F20"/>
                      </a:solidFill>
                      <a:prstDash val="solid"/>
                    </a:lnL>
                    <a:lnR w="12700">
                      <a:solidFill>
                        <a:srgbClr val="231F20"/>
                      </a:solidFill>
                      <a:prstDash val="solid"/>
                    </a:lnR>
                    <a:lnT w="12700">
                      <a:solidFill>
                        <a:srgbClr val="231F20"/>
                      </a:solidFill>
                      <a:prstDash val="solid"/>
                    </a:lnT>
                    <a:lnB w="12700">
                      <a:solidFill>
                        <a:srgbClr val="231F2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65"/>
                        </a:spcBef>
                      </a:pPr>
                      <a:r>
                        <a:rPr sz="1000" spc="30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У</a:t>
                      </a:r>
                      <a:r>
                        <a:rPr sz="1000" spc="-25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меренн</a:t>
                      </a:r>
                      <a:r>
                        <a:rPr sz="1000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о</a:t>
                      </a:r>
                      <a:r>
                        <a:rPr sz="1000" spc="-60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000" spc="-25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не</a:t>
                      </a:r>
                      <a:r>
                        <a:rPr sz="1000" spc="-35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г</a:t>
                      </a:r>
                      <a:r>
                        <a:rPr sz="1000" spc="-25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а</a:t>
                      </a:r>
                      <a:r>
                        <a:rPr sz="1000" spc="5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т</a:t>
                      </a:r>
                      <a:r>
                        <a:rPr sz="1000" spc="-30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и</a:t>
                      </a:r>
                      <a:r>
                        <a:rPr sz="1000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в</a:t>
                      </a:r>
                      <a:r>
                        <a:rPr sz="1000" spc="-25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но</a:t>
                      </a:r>
                      <a:r>
                        <a:rPr sz="1000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е</a:t>
                      </a:r>
                      <a:endParaRPr sz="1000">
                        <a:latin typeface="Trebuchet MS"/>
                        <a:cs typeface="Trebuchet MS"/>
                      </a:endParaRPr>
                    </a:p>
                  </a:txBody>
                  <a:tcPr marL="0" marR="0" marT="84455" marB="0">
                    <a:lnL w="12700">
                      <a:solidFill>
                        <a:srgbClr val="231F20"/>
                      </a:solidFill>
                      <a:prstDash val="solid"/>
                    </a:lnL>
                    <a:lnR w="12700">
                      <a:solidFill>
                        <a:srgbClr val="231F20"/>
                      </a:solidFill>
                      <a:prstDash val="solid"/>
                    </a:lnR>
                    <a:lnT w="12700">
                      <a:solidFill>
                        <a:srgbClr val="231F20"/>
                      </a:solidFill>
                      <a:prstDash val="solid"/>
                    </a:lnT>
                    <a:lnB w="12700">
                      <a:solidFill>
                        <a:srgbClr val="231F2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445" algn="ctr">
                        <a:lnSpc>
                          <a:spcPct val="100000"/>
                        </a:lnSpc>
                        <a:spcBef>
                          <a:spcPts val="665"/>
                        </a:spcBef>
                      </a:pPr>
                      <a:r>
                        <a:rPr sz="1000" spc="-10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Негативное</a:t>
                      </a:r>
                      <a:endParaRPr sz="1000">
                        <a:latin typeface="Trebuchet MS"/>
                        <a:cs typeface="Trebuchet MS"/>
                      </a:endParaRPr>
                    </a:p>
                  </a:txBody>
                  <a:tcPr marL="0" marR="0" marT="84455" marB="0">
                    <a:lnL w="12700">
                      <a:solidFill>
                        <a:srgbClr val="231F20"/>
                      </a:solidFill>
                      <a:prstDash val="solid"/>
                    </a:lnL>
                    <a:lnR w="12700">
                      <a:solidFill>
                        <a:srgbClr val="231F20"/>
                      </a:solidFill>
                      <a:prstDash val="solid"/>
                    </a:lnR>
                    <a:lnT w="12700">
                      <a:solidFill>
                        <a:srgbClr val="231F20"/>
                      </a:solidFill>
                      <a:prstDash val="solid"/>
                    </a:lnT>
                    <a:lnB w="12700">
                      <a:solidFill>
                        <a:srgbClr val="231F2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76250" marR="361315" indent="-111760">
                        <a:lnSpc>
                          <a:spcPts val="1290"/>
                        </a:lnSpc>
                      </a:pPr>
                      <a:r>
                        <a:rPr sz="1000" spc="-60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Н</a:t>
                      </a:r>
                      <a:r>
                        <a:rPr sz="1000" spc="-25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е</a:t>
                      </a:r>
                      <a:r>
                        <a:rPr sz="1000" spc="5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з</a:t>
                      </a:r>
                      <a:r>
                        <a:rPr sz="1000" spc="-25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на</a:t>
                      </a:r>
                      <a:r>
                        <a:rPr sz="1000" spc="10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ч</a:t>
                      </a:r>
                      <a:r>
                        <a:rPr sz="1000" spc="-30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и</a:t>
                      </a:r>
                      <a:r>
                        <a:rPr sz="1000" spc="5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т</a:t>
                      </a:r>
                      <a:r>
                        <a:rPr sz="1000" spc="-25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е</a:t>
                      </a:r>
                      <a:r>
                        <a:rPr sz="1000" spc="-55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л</a:t>
                      </a:r>
                      <a:r>
                        <a:rPr sz="1000" spc="10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ь</a:t>
                      </a:r>
                      <a:r>
                        <a:rPr sz="1000" spc="-25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но</a:t>
                      </a:r>
                      <a:r>
                        <a:rPr sz="1000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е  </a:t>
                      </a:r>
                      <a:r>
                        <a:rPr sz="1000" spc="5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воздействие</a:t>
                      </a:r>
                      <a:endParaRPr sz="1000">
                        <a:latin typeface="Trebuchet MS"/>
                        <a:cs typeface="Trebuchet MS"/>
                      </a:endParaRPr>
                    </a:p>
                  </a:txBody>
                  <a:tcPr marL="0" marR="0" marT="0" marB="0">
                    <a:lnL w="12700">
                      <a:solidFill>
                        <a:srgbClr val="231F20"/>
                      </a:solidFill>
                      <a:prstDash val="solid"/>
                    </a:lnL>
                    <a:lnR w="12700">
                      <a:solidFill>
                        <a:srgbClr val="231F20"/>
                      </a:solidFill>
                      <a:prstDash val="solid"/>
                    </a:lnR>
                    <a:lnT w="12700">
                      <a:solidFill>
                        <a:srgbClr val="231F20"/>
                      </a:solidFill>
                      <a:prstDash val="solid"/>
                    </a:lnT>
                    <a:lnB w="12700">
                      <a:solidFill>
                        <a:srgbClr val="231F2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90191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 marL="21590">
                        <a:lnSpc>
                          <a:spcPct val="100000"/>
                        </a:lnSpc>
                      </a:pPr>
                      <a:r>
                        <a:rPr sz="1000" b="1" spc="-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Воздействие</a:t>
                      </a:r>
                      <a:r>
                        <a:rPr sz="1000" b="1" spc="2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000" b="1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на</a:t>
                      </a:r>
                      <a:r>
                        <a:rPr sz="1000" b="1" spc="-4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000" b="1" spc="-1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бетон</a:t>
                      </a:r>
                      <a:r>
                        <a:rPr sz="1000" b="1" spc="-2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000" b="1" spc="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и</a:t>
                      </a:r>
                      <a:r>
                        <a:rPr sz="1000" b="1" spc="-3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000" b="1" spc="-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дорожное</a:t>
                      </a:r>
                      <a:r>
                        <a:rPr sz="1000" b="1" spc="2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000" b="1" spc="-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покрытие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635" marB="0">
                    <a:lnL w="12700">
                      <a:solidFill>
                        <a:srgbClr val="231F20"/>
                      </a:solidFill>
                      <a:prstDash val="solid"/>
                    </a:lnL>
                    <a:lnR w="12700">
                      <a:solidFill>
                        <a:srgbClr val="231F20"/>
                      </a:solidFill>
                      <a:prstDash val="solid"/>
                    </a:lnR>
                    <a:lnT w="12700">
                      <a:solidFill>
                        <a:srgbClr val="231F20"/>
                      </a:solidFill>
                      <a:prstDash val="solid"/>
                    </a:lnT>
                    <a:lnB w="12700">
                      <a:solidFill>
                        <a:srgbClr val="231F2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16205" marR="104139" indent="-5080" algn="ctr">
                        <a:lnSpc>
                          <a:spcPts val="1290"/>
                        </a:lnSpc>
                      </a:pPr>
                      <a:r>
                        <a:rPr sz="1000" spc="5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Показатель </a:t>
                      </a:r>
                      <a:r>
                        <a:rPr sz="1000" spc="10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000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агрессивности </a:t>
                      </a:r>
                      <a:r>
                        <a:rPr sz="1000" spc="5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000" spc="25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ц</a:t>
                      </a:r>
                      <a:r>
                        <a:rPr sz="1000" spc="-25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емен</a:t>
                      </a:r>
                      <a:r>
                        <a:rPr sz="1000" spc="5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т</a:t>
                      </a:r>
                      <a:r>
                        <a:rPr sz="1000" spc="-25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о</a:t>
                      </a:r>
                      <a:r>
                        <a:rPr sz="1000" spc="25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б</a:t>
                      </a:r>
                      <a:r>
                        <a:rPr sz="1000" spc="-25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е</a:t>
                      </a:r>
                      <a:r>
                        <a:rPr sz="1000" spc="5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т</a:t>
                      </a:r>
                      <a:r>
                        <a:rPr sz="1000" spc="-25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он</a:t>
                      </a:r>
                      <a:r>
                        <a:rPr sz="1000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а</a:t>
                      </a:r>
                      <a:r>
                        <a:rPr sz="1000" spc="-60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000" spc="-25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0</a:t>
                      </a:r>
                      <a:r>
                        <a:rPr sz="1000" spc="-15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,</a:t>
                      </a:r>
                      <a:r>
                        <a:rPr sz="1000" spc="-25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6</a:t>
                      </a:r>
                      <a:r>
                        <a:rPr sz="1000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%</a:t>
                      </a:r>
                      <a:endParaRPr sz="100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0" marB="0">
                    <a:lnL w="12700">
                      <a:solidFill>
                        <a:srgbClr val="231F20"/>
                      </a:solidFill>
                      <a:prstDash val="solid"/>
                    </a:lnL>
                    <a:lnR w="12700">
                      <a:solidFill>
                        <a:srgbClr val="231F20"/>
                      </a:solidFill>
                      <a:prstDash val="solid"/>
                    </a:lnR>
                    <a:lnT w="12700">
                      <a:solidFill>
                        <a:srgbClr val="231F20"/>
                      </a:solidFill>
                      <a:prstDash val="solid"/>
                    </a:lnT>
                    <a:lnB w="12700">
                      <a:solidFill>
                        <a:srgbClr val="231F2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67640" marR="163830" indent="-5080" algn="ctr">
                        <a:lnSpc>
                          <a:spcPts val="1290"/>
                        </a:lnSpc>
                      </a:pPr>
                      <a:r>
                        <a:rPr sz="1000" spc="5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Показатель </a:t>
                      </a:r>
                      <a:r>
                        <a:rPr sz="1000" spc="10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000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агрессивности </a:t>
                      </a:r>
                      <a:r>
                        <a:rPr sz="1000" spc="5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000" spc="25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ц</a:t>
                      </a:r>
                      <a:r>
                        <a:rPr sz="1000" spc="-25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емен</a:t>
                      </a:r>
                      <a:r>
                        <a:rPr sz="1000" spc="5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т</a:t>
                      </a:r>
                      <a:r>
                        <a:rPr sz="1000" spc="-25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о</a:t>
                      </a:r>
                      <a:r>
                        <a:rPr sz="1000" spc="25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б</a:t>
                      </a:r>
                      <a:r>
                        <a:rPr sz="1000" spc="-25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е</a:t>
                      </a:r>
                      <a:r>
                        <a:rPr sz="1000" spc="5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т</a:t>
                      </a:r>
                      <a:r>
                        <a:rPr sz="1000" spc="-25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он</a:t>
                      </a:r>
                      <a:r>
                        <a:rPr sz="1000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а</a:t>
                      </a:r>
                      <a:r>
                        <a:rPr sz="1000" spc="-60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000" spc="-25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0</a:t>
                      </a:r>
                      <a:r>
                        <a:rPr sz="1000" spc="-15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,</a:t>
                      </a:r>
                      <a:r>
                        <a:rPr sz="1000" spc="-25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6</a:t>
                      </a:r>
                      <a:r>
                        <a:rPr sz="1000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%</a:t>
                      </a:r>
                      <a:endParaRPr sz="100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0" marB="0">
                    <a:lnL w="12700">
                      <a:solidFill>
                        <a:srgbClr val="231F20"/>
                      </a:solidFill>
                      <a:prstDash val="solid"/>
                    </a:lnL>
                    <a:lnR w="12700">
                      <a:solidFill>
                        <a:srgbClr val="231F20"/>
                      </a:solidFill>
                      <a:prstDash val="solid"/>
                    </a:lnR>
                    <a:lnT w="12700">
                      <a:solidFill>
                        <a:srgbClr val="231F20"/>
                      </a:solidFill>
                      <a:prstDash val="solid"/>
                    </a:lnT>
                    <a:lnB w="12700">
                      <a:solidFill>
                        <a:srgbClr val="231F2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36220" marR="52069" indent="-172085">
                        <a:lnSpc>
                          <a:spcPct val="107200"/>
                        </a:lnSpc>
                        <a:spcBef>
                          <a:spcPts val="575"/>
                        </a:spcBef>
                      </a:pPr>
                      <a:r>
                        <a:rPr sz="1000" spc="5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Показатель</a:t>
                      </a:r>
                      <a:r>
                        <a:rPr sz="1000" spc="-75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000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агрессивности </a:t>
                      </a:r>
                      <a:r>
                        <a:rPr sz="1000" spc="-290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000" spc="5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цементобетона</a:t>
                      </a:r>
                      <a:r>
                        <a:rPr sz="1000" spc="-65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000" spc="-10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0,3%</a:t>
                      </a:r>
                      <a:endParaRPr sz="100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73025" marB="0">
                    <a:lnL w="12700">
                      <a:solidFill>
                        <a:srgbClr val="231F20"/>
                      </a:solidFill>
                      <a:prstDash val="solid"/>
                    </a:lnL>
                    <a:lnR w="12700">
                      <a:solidFill>
                        <a:srgbClr val="231F20"/>
                      </a:solidFill>
                      <a:prstDash val="solid"/>
                    </a:lnR>
                    <a:lnT w="12700">
                      <a:solidFill>
                        <a:srgbClr val="231F20"/>
                      </a:solidFill>
                      <a:prstDash val="solid"/>
                    </a:lnT>
                    <a:lnB w="12700">
                      <a:solidFill>
                        <a:srgbClr val="231F2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72001">
                <a:tc>
                  <a:txBody>
                    <a:bodyPr/>
                    <a:lstStyle/>
                    <a:p>
                      <a:pPr marL="21590">
                        <a:lnSpc>
                          <a:spcPct val="100000"/>
                        </a:lnSpc>
                        <a:spcBef>
                          <a:spcPts val="55"/>
                        </a:spcBef>
                      </a:pPr>
                      <a:r>
                        <a:rPr sz="1000" b="1" spc="-1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Коррозионная</a:t>
                      </a:r>
                      <a:r>
                        <a:rPr sz="1000" b="1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000" b="1" spc="-2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активность</a:t>
                      </a:r>
                      <a:r>
                        <a:rPr sz="1000" b="1" spc="-2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000" b="1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по</a:t>
                      </a:r>
                      <a:r>
                        <a:rPr sz="1000" b="1" spc="-3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000" b="1" spc="-1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отношению</a:t>
                      </a:r>
                      <a:r>
                        <a:rPr sz="1000" b="1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000" b="1" spc="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к</a:t>
                      </a:r>
                      <a:r>
                        <a:rPr sz="1000" b="1" spc="1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000" b="1" spc="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металлу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6985" marB="0">
                    <a:lnL w="12700">
                      <a:solidFill>
                        <a:srgbClr val="231F20"/>
                      </a:solidFill>
                      <a:prstDash val="solid"/>
                    </a:lnL>
                    <a:lnR w="12700">
                      <a:solidFill>
                        <a:srgbClr val="231F20"/>
                      </a:solidFill>
                      <a:prstDash val="solid"/>
                    </a:lnR>
                    <a:lnT w="12700">
                      <a:solidFill>
                        <a:srgbClr val="231F20"/>
                      </a:solidFill>
                      <a:prstDash val="solid"/>
                    </a:lnT>
                    <a:lnB w="12700">
                      <a:solidFill>
                        <a:srgbClr val="231F2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5"/>
                        </a:spcBef>
                      </a:pPr>
                      <a:r>
                        <a:rPr sz="1000" spc="-25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о</a:t>
                      </a:r>
                      <a:r>
                        <a:rPr sz="1000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т</a:t>
                      </a:r>
                      <a:r>
                        <a:rPr sz="1000" spc="-25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000" spc="-25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0</a:t>
                      </a:r>
                      <a:r>
                        <a:rPr sz="1000" spc="-15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,</a:t>
                      </a:r>
                      <a:r>
                        <a:rPr sz="1000" spc="-25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8</a:t>
                      </a:r>
                      <a:r>
                        <a:rPr sz="1000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%</a:t>
                      </a:r>
                      <a:r>
                        <a:rPr sz="1000" spc="-25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000" spc="-25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м</a:t>
                      </a:r>
                      <a:r>
                        <a:rPr sz="1000" spc="-35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г</a:t>
                      </a:r>
                      <a:r>
                        <a:rPr sz="1000" spc="-15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/</a:t>
                      </a:r>
                      <a:r>
                        <a:rPr sz="1000" spc="30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с</a:t>
                      </a:r>
                      <a:r>
                        <a:rPr sz="1000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м</a:t>
                      </a:r>
                      <a:r>
                        <a:rPr sz="1000" spc="-55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000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в</a:t>
                      </a:r>
                      <a:r>
                        <a:rPr sz="1000" spc="-35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 г</a:t>
                      </a:r>
                      <a:r>
                        <a:rPr sz="1000" spc="-25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о</a:t>
                      </a:r>
                      <a:r>
                        <a:rPr sz="1000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д</a:t>
                      </a:r>
                      <a:endParaRPr sz="1000">
                        <a:latin typeface="Trebuchet MS"/>
                        <a:cs typeface="Trebuchet MS"/>
                      </a:endParaRPr>
                    </a:p>
                  </a:txBody>
                  <a:tcPr marL="0" marR="0" marT="6985" marB="0">
                    <a:lnL w="12700">
                      <a:solidFill>
                        <a:srgbClr val="231F20"/>
                      </a:solidFill>
                      <a:prstDash val="solid"/>
                    </a:lnL>
                    <a:lnR w="12700">
                      <a:solidFill>
                        <a:srgbClr val="231F20"/>
                      </a:solidFill>
                      <a:prstDash val="solid"/>
                    </a:lnR>
                    <a:lnT w="12700">
                      <a:solidFill>
                        <a:srgbClr val="231F20"/>
                      </a:solidFill>
                      <a:prstDash val="solid"/>
                    </a:lnT>
                    <a:lnB w="12700">
                      <a:solidFill>
                        <a:srgbClr val="231F2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270" algn="ctr">
                        <a:lnSpc>
                          <a:spcPct val="100000"/>
                        </a:lnSpc>
                        <a:spcBef>
                          <a:spcPts val="55"/>
                        </a:spcBef>
                      </a:pPr>
                      <a:r>
                        <a:rPr sz="1000" spc="-25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о</a:t>
                      </a:r>
                      <a:r>
                        <a:rPr sz="1000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т</a:t>
                      </a:r>
                      <a:r>
                        <a:rPr sz="1000" spc="-25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000" spc="-25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0</a:t>
                      </a:r>
                      <a:r>
                        <a:rPr sz="1000" spc="-15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,</a:t>
                      </a:r>
                      <a:r>
                        <a:rPr sz="1000" spc="-25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8</a:t>
                      </a:r>
                      <a:r>
                        <a:rPr sz="1000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%</a:t>
                      </a:r>
                      <a:r>
                        <a:rPr sz="1000" spc="-25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000" spc="-25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м</a:t>
                      </a:r>
                      <a:r>
                        <a:rPr sz="1000" spc="-35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г</a:t>
                      </a:r>
                      <a:r>
                        <a:rPr sz="1000" spc="-15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/</a:t>
                      </a:r>
                      <a:r>
                        <a:rPr sz="1000" spc="30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с</a:t>
                      </a:r>
                      <a:r>
                        <a:rPr sz="1000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м</a:t>
                      </a:r>
                      <a:r>
                        <a:rPr sz="1000" spc="-55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000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в</a:t>
                      </a:r>
                      <a:r>
                        <a:rPr sz="1000" spc="-35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 г</a:t>
                      </a:r>
                      <a:r>
                        <a:rPr sz="1000" spc="-25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о</a:t>
                      </a:r>
                      <a:r>
                        <a:rPr sz="1000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д</a:t>
                      </a:r>
                      <a:endParaRPr sz="1000">
                        <a:latin typeface="Trebuchet MS"/>
                        <a:cs typeface="Trebuchet MS"/>
                      </a:endParaRPr>
                    </a:p>
                  </a:txBody>
                  <a:tcPr marL="0" marR="0" marT="6985" marB="0">
                    <a:lnL w="12700">
                      <a:solidFill>
                        <a:srgbClr val="231F20"/>
                      </a:solidFill>
                      <a:prstDash val="solid"/>
                    </a:lnL>
                    <a:lnR w="12700">
                      <a:solidFill>
                        <a:srgbClr val="231F20"/>
                      </a:solidFill>
                      <a:prstDash val="solid"/>
                    </a:lnR>
                    <a:lnT w="12700">
                      <a:solidFill>
                        <a:srgbClr val="231F20"/>
                      </a:solidFill>
                      <a:prstDash val="solid"/>
                    </a:lnT>
                    <a:lnB w="12700">
                      <a:solidFill>
                        <a:srgbClr val="231F2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5"/>
                        </a:spcBef>
                      </a:pPr>
                      <a:r>
                        <a:rPr sz="1000" spc="10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д</a:t>
                      </a:r>
                      <a:r>
                        <a:rPr sz="1000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о</a:t>
                      </a:r>
                      <a:r>
                        <a:rPr sz="1000" spc="-60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000" spc="-25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0</a:t>
                      </a:r>
                      <a:r>
                        <a:rPr sz="1000" spc="-15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,</a:t>
                      </a:r>
                      <a:r>
                        <a:rPr sz="1000" spc="-25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4</a:t>
                      </a:r>
                      <a:r>
                        <a:rPr sz="1000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%</a:t>
                      </a:r>
                      <a:r>
                        <a:rPr sz="1000" spc="-25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000" spc="-25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м</a:t>
                      </a:r>
                      <a:r>
                        <a:rPr sz="1000" spc="-35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г</a:t>
                      </a:r>
                      <a:r>
                        <a:rPr sz="1000" spc="-15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/</a:t>
                      </a:r>
                      <a:r>
                        <a:rPr sz="1000" spc="30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с</a:t>
                      </a:r>
                      <a:r>
                        <a:rPr sz="1000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м</a:t>
                      </a:r>
                      <a:r>
                        <a:rPr sz="1000" spc="-55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000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в</a:t>
                      </a:r>
                      <a:r>
                        <a:rPr sz="1000" spc="-35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 г</a:t>
                      </a:r>
                      <a:r>
                        <a:rPr sz="1000" spc="-25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о</a:t>
                      </a:r>
                      <a:r>
                        <a:rPr sz="1000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д</a:t>
                      </a:r>
                      <a:endParaRPr sz="1000">
                        <a:latin typeface="Trebuchet MS"/>
                        <a:cs typeface="Trebuchet MS"/>
                      </a:endParaRPr>
                    </a:p>
                  </a:txBody>
                  <a:tcPr marL="0" marR="0" marT="6985" marB="0">
                    <a:lnL w="12700">
                      <a:solidFill>
                        <a:srgbClr val="231F20"/>
                      </a:solidFill>
                      <a:prstDash val="solid"/>
                    </a:lnL>
                    <a:lnR w="12700">
                      <a:solidFill>
                        <a:srgbClr val="231F20"/>
                      </a:solidFill>
                      <a:prstDash val="solid"/>
                    </a:lnR>
                    <a:lnT w="12700">
                      <a:solidFill>
                        <a:srgbClr val="231F20"/>
                      </a:solidFill>
                      <a:prstDash val="solid"/>
                    </a:lnT>
                    <a:lnB w="12700">
                      <a:solidFill>
                        <a:srgbClr val="231F2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71998">
                <a:tc>
                  <a:txBody>
                    <a:bodyPr/>
                    <a:lstStyle/>
                    <a:p>
                      <a:pPr marL="21590">
                        <a:lnSpc>
                          <a:spcPct val="100000"/>
                        </a:lnSpc>
                        <a:spcBef>
                          <a:spcPts val="55"/>
                        </a:spcBef>
                      </a:pPr>
                      <a:r>
                        <a:rPr sz="1000" b="1" spc="-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Токсичность</a:t>
                      </a:r>
                      <a:r>
                        <a:rPr sz="1000" b="1" spc="-3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000" b="1" spc="2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для</a:t>
                      </a:r>
                      <a:r>
                        <a:rPr sz="1000" b="1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людей/животных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6985" marB="0">
                    <a:lnL w="12700">
                      <a:solidFill>
                        <a:srgbClr val="231F20"/>
                      </a:solidFill>
                      <a:prstDash val="solid"/>
                    </a:lnL>
                    <a:lnR w="12700">
                      <a:solidFill>
                        <a:srgbClr val="231F20"/>
                      </a:solidFill>
                      <a:prstDash val="solid"/>
                    </a:lnR>
                    <a:lnT w="12700">
                      <a:solidFill>
                        <a:srgbClr val="231F20"/>
                      </a:solidFill>
                      <a:prstDash val="solid"/>
                    </a:lnT>
                    <a:lnB w="12700">
                      <a:solidFill>
                        <a:srgbClr val="231F2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5"/>
                        </a:spcBef>
                      </a:pPr>
                      <a:r>
                        <a:rPr sz="1000" spc="-60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Н</a:t>
                      </a:r>
                      <a:r>
                        <a:rPr sz="1000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е</a:t>
                      </a:r>
                      <a:r>
                        <a:rPr sz="1000" spc="-60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000" spc="5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т</a:t>
                      </a:r>
                      <a:r>
                        <a:rPr sz="1000" spc="-25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о</a:t>
                      </a:r>
                      <a:r>
                        <a:rPr sz="1000" spc="25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к</a:t>
                      </a:r>
                      <a:r>
                        <a:rPr sz="1000" spc="30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с</a:t>
                      </a:r>
                      <a:r>
                        <a:rPr sz="1000" spc="-30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и</a:t>
                      </a:r>
                      <a:r>
                        <a:rPr sz="1000" spc="10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ч</a:t>
                      </a:r>
                      <a:r>
                        <a:rPr sz="1000" spc="-25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е</a:t>
                      </a:r>
                      <a:r>
                        <a:rPr sz="1000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н</a:t>
                      </a:r>
                      <a:endParaRPr sz="1000">
                        <a:latin typeface="Trebuchet MS"/>
                        <a:cs typeface="Trebuchet MS"/>
                      </a:endParaRPr>
                    </a:p>
                  </a:txBody>
                  <a:tcPr marL="0" marR="0" marT="6985" marB="0">
                    <a:lnL w="12700">
                      <a:solidFill>
                        <a:srgbClr val="231F20"/>
                      </a:solidFill>
                      <a:prstDash val="solid"/>
                    </a:lnL>
                    <a:lnR w="12700">
                      <a:solidFill>
                        <a:srgbClr val="231F20"/>
                      </a:solidFill>
                      <a:prstDash val="solid"/>
                    </a:lnR>
                    <a:lnT w="12700">
                      <a:solidFill>
                        <a:srgbClr val="231F20"/>
                      </a:solidFill>
                      <a:prstDash val="solid"/>
                    </a:lnT>
                    <a:lnB w="12700">
                      <a:solidFill>
                        <a:srgbClr val="231F2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810" algn="ctr">
                        <a:lnSpc>
                          <a:spcPct val="100000"/>
                        </a:lnSpc>
                        <a:spcBef>
                          <a:spcPts val="55"/>
                        </a:spcBef>
                      </a:pPr>
                      <a:r>
                        <a:rPr sz="1000" spc="30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У</a:t>
                      </a:r>
                      <a:r>
                        <a:rPr sz="1000" spc="-25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меренн</a:t>
                      </a:r>
                      <a:r>
                        <a:rPr sz="1000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о</a:t>
                      </a:r>
                      <a:r>
                        <a:rPr sz="1000" spc="-60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000" spc="5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т</a:t>
                      </a:r>
                      <a:r>
                        <a:rPr sz="1000" spc="-25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о</a:t>
                      </a:r>
                      <a:r>
                        <a:rPr sz="1000" spc="25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к</a:t>
                      </a:r>
                      <a:r>
                        <a:rPr sz="1000" spc="30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с</a:t>
                      </a:r>
                      <a:r>
                        <a:rPr sz="1000" spc="-30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и</a:t>
                      </a:r>
                      <a:r>
                        <a:rPr sz="1000" spc="10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ч</a:t>
                      </a:r>
                      <a:r>
                        <a:rPr sz="1000" spc="-25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е</a:t>
                      </a:r>
                      <a:r>
                        <a:rPr sz="1000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н</a:t>
                      </a:r>
                      <a:endParaRPr sz="1000">
                        <a:latin typeface="Trebuchet MS"/>
                        <a:cs typeface="Trebuchet MS"/>
                      </a:endParaRPr>
                    </a:p>
                  </a:txBody>
                  <a:tcPr marL="0" marR="0" marT="6985" marB="0">
                    <a:lnL w="12700">
                      <a:solidFill>
                        <a:srgbClr val="231F20"/>
                      </a:solidFill>
                      <a:prstDash val="solid"/>
                    </a:lnL>
                    <a:lnR w="12700">
                      <a:solidFill>
                        <a:srgbClr val="231F20"/>
                      </a:solidFill>
                      <a:prstDash val="solid"/>
                    </a:lnR>
                    <a:lnT w="12700">
                      <a:solidFill>
                        <a:srgbClr val="231F20"/>
                      </a:solidFill>
                      <a:prstDash val="solid"/>
                    </a:lnT>
                    <a:lnB w="12700">
                      <a:solidFill>
                        <a:srgbClr val="231F2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5"/>
                        </a:spcBef>
                      </a:pPr>
                      <a:r>
                        <a:rPr sz="1000" spc="-60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Н</a:t>
                      </a:r>
                      <a:r>
                        <a:rPr sz="1000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е</a:t>
                      </a:r>
                      <a:r>
                        <a:rPr sz="1000" spc="-60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000" spc="5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т</a:t>
                      </a:r>
                      <a:r>
                        <a:rPr sz="1000" spc="-25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о</a:t>
                      </a:r>
                      <a:r>
                        <a:rPr sz="1000" spc="25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к</a:t>
                      </a:r>
                      <a:r>
                        <a:rPr sz="1000" spc="30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с</a:t>
                      </a:r>
                      <a:r>
                        <a:rPr sz="1000" spc="-30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и</a:t>
                      </a:r>
                      <a:r>
                        <a:rPr sz="1000" spc="10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ч</a:t>
                      </a:r>
                      <a:r>
                        <a:rPr sz="1000" spc="-25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е</a:t>
                      </a:r>
                      <a:r>
                        <a:rPr sz="1000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н</a:t>
                      </a:r>
                      <a:endParaRPr sz="1000">
                        <a:latin typeface="Trebuchet MS"/>
                        <a:cs typeface="Trebuchet MS"/>
                      </a:endParaRPr>
                    </a:p>
                  </a:txBody>
                  <a:tcPr marL="0" marR="0" marT="6985" marB="0">
                    <a:lnL w="12700">
                      <a:solidFill>
                        <a:srgbClr val="231F20"/>
                      </a:solidFill>
                      <a:prstDash val="solid"/>
                    </a:lnL>
                    <a:lnR w="12700">
                      <a:solidFill>
                        <a:srgbClr val="231F20"/>
                      </a:solidFill>
                      <a:prstDash val="solid"/>
                    </a:lnR>
                    <a:lnT w="12700">
                      <a:solidFill>
                        <a:srgbClr val="231F20"/>
                      </a:solidFill>
                      <a:prstDash val="solid"/>
                    </a:lnT>
                    <a:lnB w="12700">
                      <a:solidFill>
                        <a:srgbClr val="231F2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71998">
                <a:tc>
                  <a:txBody>
                    <a:bodyPr/>
                    <a:lstStyle/>
                    <a:p>
                      <a:pPr marL="21590">
                        <a:lnSpc>
                          <a:spcPct val="100000"/>
                        </a:lnSpc>
                        <a:spcBef>
                          <a:spcPts val="55"/>
                        </a:spcBef>
                      </a:pPr>
                      <a:r>
                        <a:rPr sz="1000" b="1" spc="-1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Расход</a:t>
                      </a:r>
                      <a:r>
                        <a:rPr sz="1000" b="1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000" b="1" spc="-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материала</a:t>
                      </a:r>
                      <a:r>
                        <a:rPr sz="1000" b="1" spc="-4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000" b="1" spc="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в</a:t>
                      </a:r>
                      <a:r>
                        <a:rPr sz="1000" b="1" spc="-4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000" b="1" spc="-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гр/м2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6985" marB="0">
                    <a:lnL w="12700">
                      <a:solidFill>
                        <a:srgbClr val="231F20"/>
                      </a:solidFill>
                      <a:prstDash val="solid"/>
                    </a:lnL>
                    <a:lnR w="12700">
                      <a:solidFill>
                        <a:srgbClr val="231F20"/>
                      </a:solidFill>
                      <a:prstDash val="solid"/>
                    </a:lnR>
                    <a:lnT w="12700">
                      <a:solidFill>
                        <a:srgbClr val="231F20"/>
                      </a:solidFill>
                      <a:prstDash val="solid"/>
                    </a:lnT>
                    <a:lnB w="12700">
                      <a:solidFill>
                        <a:srgbClr val="231F2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5"/>
                        </a:spcBef>
                      </a:pPr>
                      <a:r>
                        <a:rPr sz="1000" spc="-25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о</a:t>
                      </a:r>
                      <a:r>
                        <a:rPr sz="1000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т</a:t>
                      </a:r>
                      <a:r>
                        <a:rPr sz="1000" spc="-25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000" spc="-25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10</a:t>
                      </a:r>
                      <a:r>
                        <a:rPr sz="1000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0</a:t>
                      </a:r>
                      <a:r>
                        <a:rPr sz="1000" spc="-20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000" spc="10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д</a:t>
                      </a:r>
                      <a:r>
                        <a:rPr sz="1000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о</a:t>
                      </a:r>
                      <a:r>
                        <a:rPr sz="1000" spc="-60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000" spc="-25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40</a:t>
                      </a:r>
                      <a:r>
                        <a:rPr sz="1000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0</a:t>
                      </a:r>
                      <a:endParaRPr sz="100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6985" marB="0">
                    <a:lnL w="12700">
                      <a:solidFill>
                        <a:srgbClr val="231F20"/>
                      </a:solidFill>
                      <a:prstDash val="solid"/>
                    </a:lnL>
                    <a:lnR w="12700">
                      <a:solidFill>
                        <a:srgbClr val="231F20"/>
                      </a:solidFill>
                      <a:prstDash val="solid"/>
                    </a:lnR>
                    <a:lnT w="12700">
                      <a:solidFill>
                        <a:srgbClr val="231F20"/>
                      </a:solidFill>
                      <a:prstDash val="solid"/>
                    </a:lnT>
                    <a:lnB w="12700">
                      <a:solidFill>
                        <a:srgbClr val="231F2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445" algn="ctr">
                        <a:lnSpc>
                          <a:spcPct val="100000"/>
                        </a:lnSpc>
                        <a:spcBef>
                          <a:spcPts val="55"/>
                        </a:spcBef>
                      </a:pPr>
                      <a:r>
                        <a:rPr sz="1000" spc="-25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о</a:t>
                      </a:r>
                      <a:r>
                        <a:rPr sz="1000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т</a:t>
                      </a:r>
                      <a:r>
                        <a:rPr sz="1000" spc="-25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000" spc="-25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10</a:t>
                      </a:r>
                      <a:r>
                        <a:rPr sz="1000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0</a:t>
                      </a:r>
                      <a:r>
                        <a:rPr sz="1000" spc="-20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000" spc="10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д</a:t>
                      </a:r>
                      <a:r>
                        <a:rPr sz="1000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о</a:t>
                      </a:r>
                      <a:r>
                        <a:rPr sz="1000" spc="-60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000" spc="-25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25</a:t>
                      </a:r>
                      <a:r>
                        <a:rPr sz="1000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0</a:t>
                      </a:r>
                      <a:endParaRPr sz="100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6985" marB="0">
                    <a:lnL w="12700">
                      <a:solidFill>
                        <a:srgbClr val="231F20"/>
                      </a:solidFill>
                      <a:prstDash val="solid"/>
                    </a:lnL>
                    <a:lnR w="12700">
                      <a:solidFill>
                        <a:srgbClr val="231F20"/>
                      </a:solidFill>
                      <a:prstDash val="solid"/>
                    </a:lnR>
                    <a:lnT w="12700">
                      <a:solidFill>
                        <a:srgbClr val="231F20"/>
                      </a:solidFill>
                      <a:prstDash val="solid"/>
                    </a:lnT>
                    <a:lnB w="12700">
                      <a:solidFill>
                        <a:srgbClr val="231F2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5"/>
                        </a:spcBef>
                      </a:pPr>
                      <a:r>
                        <a:rPr sz="1000" spc="-25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о</a:t>
                      </a:r>
                      <a:r>
                        <a:rPr sz="1000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т</a:t>
                      </a:r>
                      <a:r>
                        <a:rPr sz="1000" spc="-25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000" spc="-25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3</a:t>
                      </a:r>
                      <a:r>
                        <a:rPr sz="1000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0</a:t>
                      </a:r>
                      <a:r>
                        <a:rPr sz="1000" spc="-20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000" spc="10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д</a:t>
                      </a:r>
                      <a:r>
                        <a:rPr sz="1000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о</a:t>
                      </a:r>
                      <a:r>
                        <a:rPr sz="1000" spc="-60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000" spc="-25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10</a:t>
                      </a:r>
                      <a:r>
                        <a:rPr sz="1000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0</a:t>
                      </a:r>
                      <a:endParaRPr sz="100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6985" marB="0">
                    <a:lnL w="12700">
                      <a:solidFill>
                        <a:srgbClr val="231F20"/>
                      </a:solidFill>
                      <a:prstDash val="solid"/>
                    </a:lnL>
                    <a:lnR w="12700">
                      <a:solidFill>
                        <a:srgbClr val="231F20"/>
                      </a:solidFill>
                      <a:prstDash val="solid"/>
                    </a:lnR>
                    <a:lnT w="12700">
                      <a:solidFill>
                        <a:srgbClr val="231F20"/>
                      </a:solidFill>
                      <a:prstDash val="solid"/>
                    </a:lnT>
                    <a:lnB w="12700">
                      <a:solidFill>
                        <a:srgbClr val="231F2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71983">
                <a:tc>
                  <a:txBody>
                    <a:bodyPr/>
                    <a:lstStyle/>
                    <a:p>
                      <a:pPr marL="21590">
                        <a:lnSpc>
                          <a:spcPct val="100000"/>
                        </a:lnSpc>
                        <a:spcBef>
                          <a:spcPts val="55"/>
                        </a:spcBef>
                      </a:pPr>
                      <a:r>
                        <a:rPr sz="1000" b="1" spc="-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Температурный</a:t>
                      </a:r>
                      <a:r>
                        <a:rPr sz="1000" b="1" spc="-3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000" b="1" spc="-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диапазон,</a:t>
                      </a:r>
                      <a:r>
                        <a:rPr sz="1000" b="1" spc="-2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000" b="1" spc="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в</a:t>
                      </a:r>
                      <a:r>
                        <a:rPr sz="1000" b="1" spc="-3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000" b="1" spc="1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С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6985" marB="0">
                    <a:lnL w="12700">
                      <a:solidFill>
                        <a:srgbClr val="231F20"/>
                      </a:solidFill>
                      <a:prstDash val="solid"/>
                    </a:lnL>
                    <a:lnR w="12700">
                      <a:solidFill>
                        <a:srgbClr val="231F20"/>
                      </a:solidFill>
                      <a:prstDash val="solid"/>
                    </a:lnR>
                    <a:lnT w="12700">
                      <a:solidFill>
                        <a:srgbClr val="231F20"/>
                      </a:solidFill>
                      <a:prstDash val="solid"/>
                    </a:lnT>
                    <a:lnB w="12700">
                      <a:solidFill>
                        <a:srgbClr val="231F2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445" algn="ctr">
                        <a:lnSpc>
                          <a:spcPct val="100000"/>
                        </a:lnSpc>
                        <a:spcBef>
                          <a:spcPts val="55"/>
                        </a:spcBef>
                      </a:pPr>
                      <a:r>
                        <a:rPr sz="1000" spc="-25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о</a:t>
                      </a:r>
                      <a:r>
                        <a:rPr sz="1000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т</a:t>
                      </a:r>
                      <a:r>
                        <a:rPr sz="1000" spc="-25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000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0</a:t>
                      </a:r>
                      <a:r>
                        <a:rPr sz="1000" spc="-20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000" spc="10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д</a:t>
                      </a:r>
                      <a:r>
                        <a:rPr sz="1000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о</a:t>
                      </a:r>
                      <a:r>
                        <a:rPr sz="1000" spc="-60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000" spc="-5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-</a:t>
                      </a:r>
                      <a:r>
                        <a:rPr sz="1000" spc="-25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1</a:t>
                      </a:r>
                      <a:r>
                        <a:rPr sz="1000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2</a:t>
                      </a:r>
                      <a:endParaRPr sz="100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6985" marB="0">
                    <a:lnL w="12700">
                      <a:solidFill>
                        <a:srgbClr val="231F20"/>
                      </a:solidFill>
                      <a:prstDash val="solid"/>
                    </a:lnL>
                    <a:lnR w="12700">
                      <a:solidFill>
                        <a:srgbClr val="231F20"/>
                      </a:solidFill>
                      <a:prstDash val="solid"/>
                    </a:lnR>
                    <a:lnT w="12700">
                      <a:solidFill>
                        <a:srgbClr val="231F20"/>
                      </a:solidFill>
                      <a:prstDash val="solid"/>
                    </a:lnT>
                    <a:lnB w="12700">
                      <a:solidFill>
                        <a:srgbClr val="231F2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5"/>
                        </a:spcBef>
                      </a:pPr>
                      <a:r>
                        <a:rPr sz="1000" spc="-25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о</a:t>
                      </a:r>
                      <a:r>
                        <a:rPr sz="1000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т</a:t>
                      </a:r>
                      <a:r>
                        <a:rPr sz="1000" spc="-25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000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0</a:t>
                      </a:r>
                      <a:r>
                        <a:rPr sz="1000" spc="-20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000" spc="10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д</a:t>
                      </a:r>
                      <a:r>
                        <a:rPr sz="1000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о</a:t>
                      </a:r>
                      <a:r>
                        <a:rPr sz="1000" spc="-60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000" spc="-5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-</a:t>
                      </a:r>
                      <a:r>
                        <a:rPr sz="1000" spc="-25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1</a:t>
                      </a:r>
                      <a:r>
                        <a:rPr sz="1000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6</a:t>
                      </a:r>
                      <a:endParaRPr sz="100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6985" marB="0">
                    <a:lnL w="12700">
                      <a:solidFill>
                        <a:srgbClr val="231F20"/>
                      </a:solidFill>
                      <a:prstDash val="solid"/>
                    </a:lnL>
                    <a:lnR w="12700">
                      <a:solidFill>
                        <a:srgbClr val="231F20"/>
                      </a:solidFill>
                      <a:prstDash val="solid"/>
                    </a:lnR>
                    <a:lnT w="12700">
                      <a:solidFill>
                        <a:srgbClr val="231F20"/>
                      </a:solidFill>
                      <a:prstDash val="solid"/>
                    </a:lnT>
                    <a:lnB w="12700">
                      <a:solidFill>
                        <a:srgbClr val="231F2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445" algn="ctr">
                        <a:lnSpc>
                          <a:spcPct val="100000"/>
                        </a:lnSpc>
                        <a:spcBef>
                          <a:spcPts val="55"/>
                        </a:spcBef>
                      </a:pPr>
                      <a:r>
                        <a:rPr sz="1000" spc="-25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о</a:t>
                      </a:r>
                      <a:r>
                        <a:rPr sz="1000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т</a:t>
                      </a:r>
                      <a:r>
                        <a:rPr sz="1000" spc="-25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000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0</a:t>
                      </a:r>
                      <a:r>
                        <a:rPr sz="1000" spc="-20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000" spc="10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д</a:t>
                      </a:r>
                      <a:r>
                        <a:rPr sz="1000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о</a:t>
                      </a:r>
                      <a:r>
                        <a:rPr sz="1000" spc="-60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000" spc="-5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-</a:t>
                      </a:r>
                      <a:r>
                        <a:rPr sz="1000" spc="-25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2</a:t>
                      </a:r>
                      <a:r>
                        <a:rPr sz="1000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5</a:t>
                      </a:r>
                      <a:endParaRPr sz="100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6985" marB="0">
                    <a:lnL w="12700">
                      <a:solidFill>
                        <a:srgbClr val="231F20"/>
                      </a:solidFill>
                      <a:prstDash val="solid"/>
                    </a:lnL>
                    <a:lnR w="12700">
                      <a:solidFill>
                        <a:srgbClr val="231F20"/>
                      </a:solidFill>
                      <a:prstDash val="solid"/>
                    </a:lnR>
                    <a:lnT w="12700">
                      <a:solidFill>
                        <a:srgbClr val="231F20"/>
                      </a:solidFill>
                      <a:prstDash val="solid"/>
                    </a:lnT>
                    <a:lnB w="12700">
                      <a:solidFill>
                        <a:srgbClr val="231F2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43982">
                <a:tc>
                  <a:txBody>
                    <a:bodyPr/>
                    <a:lstStyle/>
                    <a:p>
                      <a:pPr marL="21590">
                        <a:lnSpc>
                          <a:spcPct val="100000"/>
                        </a:lnSpc>
                        <a:spcBef>
                          <a:spcPts val="55"/>
                        </a:spcBef>
                      </a:pPr>
                      <a:r>
                        <a:rPr sz="1000" b="1" spc="-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Продолжительность</a:t>
                      </a:r>
                      <a:r>
                        <a:rPr sz="1000" b="1" spc="-3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000" b="1" spc="-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действия </a:t>
                      </a:r>
                      <a:r>
                        <a:rPr sz="1000" b="1" spc="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одной</a:t>
                      </a:r>
                      <a:r>
                        <a:rPr sz="1000" b="1" spc="-3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000" b="1" spc="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посыпки</a:t>
                      </a:r>
                      <a:r>
                        <a:rPr sz="1000" b="1" spc="-3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000" b="1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при</a:t>
                      </a:r>
                      <a:endParaRPr sz="1000">
                        <a:latin typeface="Arial"/>
                        <a:cs typeface="Arial"/>
                      </a:endParaRPr>
                    </a:p>
                    <a:p>
                      <a:pPr marL="21590">
                        <a:lnSpc>
                          <a:spcPct val="100000"/>
                        </a:lnSpc>
                        <a:spcBef>
                          <a:spcPts val="155"/>
                        </a:spcBef>
                      </a:pPr>
                      <a:r>
                        <a:rPr sz="1000" b="1" spc="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снегопаде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6985" marB="0">
                    <a:lnL w="12700">
                      <a:solidFill>
                        <a:srgbClr val="231F20"/>
                      </a:solidFill>
                      <a:prstDash val="solid"/>
                    </a:lnL>
                    <a:lnR w="12700">
                      <a:solidFill>
                        <a:srgbClr val="231F20"/>
                      </a:solidFill>
                      <a:prstDash val="solid"/>
                    </a:lnR>
                    <a:lnT w="12700">
                      <a:solidFill>
                        <a:srgbClr val="231F20"/>
                      </a:solidFill>
                      <a:prstDash val="solid"/>
                    </a:lnT>
                    <a:lnB w="12700">
                      <a:solidFill>
                        <a:srgbClr val="231F2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730"/>
                        </a:spcBef>
                      </a:pPr>
                      <a:r>
                        <a:rPr sz="1000" spc="10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д</a:t>
                      </a:r>
                      <a:r>
                        <a:rPr sz="1000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о</a:t>
                      </a:r>
                      <a:r>
                        <a:rPr sz="1000" spc="-60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000" spc="-25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2</a:t>
                      </a:r>
                      <a:r>
                        <a:rPr sz="1000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0</a:t>
                      </a:r>
                      <a:r>
                        <a:rPr sz="1000" spc="-20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000" spc="-25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м</a:t>
                      </a:r>
                      <a:r>
                        <a:rPr sz="1000" spc="-30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и</a:t>
                      </a:r>
                      <a:r>
                        <a:rPr sz="1000" spc="-25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н</a:t>
                      </a:r>
                      <a:r>
                        <a:rPr sz="1000" spc="-40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у</a:t>
                      </a:r>
                      <a:r>
                        <a:rPr sz="1000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т</a:t>
                      </a:r>
                      <a:endParaRPr sz="1000">
                        <a:latin typeface="Trebuchet MS"/>
                        <a:cs typeface="Trebuchet MS"/>
                      </a:endParaRPr>
                    </a:p>
                  </a:txBody>
                  <a:tcPr marL="0" marR="0" marT="92710" marB="0">
                    <a:lnL w="12700">
                      <a:solidFill>
                        <a:srgbClr val="231F20"/>
                      </a:solidFill>
                      <a:prstDash val="solid"/>
                    </a:lnL>
                    <a:lnR w="12700">
                      <a:solidFill>
                        <a:srgbClr val="231F20"/>
                      </a:solidFill>
                      <a:prstDash val="solid"/>
                    </a:lnR>
                    <a:lnT w="12700">
                      <a:solidFill>
                        <a:srgbClr val="231F20"/>
                      </a:solidFill>
                      <a:prstDash val="solid"/>
                    </a:lnT>
                    <a:lnB w="12700">
                      <a:solidFill>
                        <a:srgbClr val="231F2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730"/>
                        </a:spcBef>
                      </a:pPr>
                      <a:r>
                        <a:rPr sz="1000" spc="10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д</a:t>
                      </a:r>
                      <a:r>
                        <a:rPr sz="1000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о</a:t>
                      </a:r>
                      <a:r>
                        <a:rPr sz="1000" spc="-60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000" spc="-25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1</a:t>
                      </a:r>
                      <a:r>
                        <a:rPr sz="1000" spc="-15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,</a:t>
                      </a:r>
                      <a:r>
                        <a:rPr sz="1000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5</a:t>
                      </a:r>
                      <a:r>
                        <a:rPr sz="1000" spc="-20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000" spc="10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ч</a:t>
                      </a:r>
                      <a:r>
                        <a:rPr sz="1000" spc="-25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а</a:t>
                      </a:r>
                      <a:r>
                        <a:rPr sz="1000" spc="30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с</a:t>
                      </a:r>
                      <a:r>
                        <a:rPr sz="1000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а</a:t>
                      </a:r>
                      <a:endParaRPr sz="1000">
                        <a:latin typeface="Trebuchet MS"/>
                        <a:cs typeface="Trebuchet MS"/>
                      </a:endParaRPr>
                    </a:p>
                  </a:txBody>
                  <a:tcPr marL="0" marR="0" marT="92710" marB="0">
                    <a:lnL w="12700">
                      <a:solidFill>
                        <a:srgbClr val="231F20"/>
                      </a:solidFill>
                      <a:prstDash val="solid"/>
                    </a:lnL>
                    <a:lnR w="12700">
                      <a:solidFill>
                        <a:srgbClr val="231F20"/>
                      </a:solidFill>
                      <a:prstDash val="solid"/>
                    </a:lnR>
                    <a:lnT w="12700">
                      <a:solidFill>
                        <a:srgbClr val="231F20"/>
                      </a:solidFill>
                      <a:prstDash val="solid"/>
                    </a:lnT>
                    <a:lnB w="12700">
                      <a:solidFill>
                        <a:srgbClr val="231F2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730"/>
                        </a:spcBef>
                      </a:pPr>
                      <a:r>
                        <a:rPr sz="1000" spc="10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д</a:t>
                      </a:r>
                      <a:r>
                        <a:rPr sz="1000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о</a:t>
                      </a:r>
                      <a:r>
                        <a:rPr sz="1000" spc="-60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000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3</a:t>
                      </a:r>
                      <a:r>
                        <a:rPr sz="1000" spc="-20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000" spc="10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ч</a:t>
                      </a:r>
                      <a:r>
                        <a:rPr sz="1000" spc="-25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а</a:t>
                      </a:r>
                      <a:r>
                        <a:rPr sz="1000" spc="30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с</a:t>
                      </a:r>
                      <a:r>
                        <a:rPr sz="1000" spc="-25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о</a:t>
                      </a:r>
                      <a:r>
                        <a:rPr sz="1000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в</a:t>
                      </a:r>
                      <a:endParaRPr sz="1000">
                        <a:latin typeface="Trebuchet MS"/>
                        <a:cs typeface="Trebuchet MS"/>
                      </a:endParaRPr>
                    </a:p>
                  </a:txBody>
                  <a:tcPr marL="0" marR="0" marT="92710" marB="0">
                    <a:lnL w="12700">
                      <a:solidFill>
                        <a:srgbClr val="231F20"/>
                      </a:solidFill>
                      <a:prstDash val="solid"/>
                    </a:lnL>
                    <a:lnR w="12700">
                      <a:solidFill>
                        <a:srgbClr val="231F20"/>
                      </a:solidFill>
                      <a:prstDash val="solid"/>
                    </a:lnR>
                    <a:lnT w="12700">
                      <a:solidFill>
                        <a:srgbClr val="231F20"/>
                      </a:solidFill>
                      <a:prstDash val="solid"/>
                    </a:lnT>
                    <a:lnB w="12700">
                      <a:solidFill>
                        <a:srgbClr val="231F2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09615">
                <a:tc>
                  <a:txBody>
                    <a:bodyPr/>
                    <a:lstStyle/>
                    <a:p>
                      <a:pPr marL="21590" marR="57150" indent="-635">
                        <a:lnSpc>
                          <a:spcPts val="1220"/>
                        </a:lnSpc>
                      </a:pPr>
                      <a:r>
                        <a:rPr sz="950" b="1" spc="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Приблизительная</a:t>
                      </a:r>
                      <a:r>
                        <a:rPr sz="950" b="1" spc="-1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950" b="1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стоимость</a:t>
                      </a:r>
                      <a:r>
                        <a:rPr sz="950" b="1" spc="2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950" b="1" spc="-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1</a:t>
                      </a:r>
                      <a:r>
                        <a:rPr sz="950" b="1" spc="1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950" b="1" spc="-2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тонны</a:t>
                      </a:r>
                      <a:r>
                        <a:rPr sz="950" b="1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950" b="1" spc="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готового</a:t>
                      </a:r>
                      <a:r>
                        <a:rPr sz="950" b="1" spc="3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950" b="1" spc="1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материала </a:t>
                      </a:r>
                      <a:r>
                        <a:rPr sz="950" b="1" spc="-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с </a:t>
                      </a:r>
                      <a:r>
                        <a:rPr sz="950" b="1" spc="-24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950" b="1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доставкой</a:t>
                      </a:r>
                      <a:r>
                        <a:rPr sz="950" b="1" spc="2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950" b="1" spc="-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и</a:t>
                      </a:r>
                      <a:r>
                        <a:rPr sz="950" b="1" spc="3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950" b="1" spc="1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приготовлением</a:t>
                      </a:r>
                      <a:r>
                        <a:rPr sz="950" b="1" spc="4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950" b="1" spc="-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в</a:t>
                      </a:r>
                      <a:r>
                        <a:rPr sz="950" b="1" spc="3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950" b="1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г.</a:t>
                      </a:r>
                      <a:r>
                        <a:rPr sz="950" b="1" spc="1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950" b="1" spc="-2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Астана,</a:t>
                      </a:r>
                      <a:r>
                        <a:rPr sz="950" b="1" spc="1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950" b="1" spc="-2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тг/тн</a:t>
                      </a:r>
                      <a:r>
                        <a:rPr sz="950" b="1" spc="-3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950" b="1" spc="3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без</a:t>
                      </a:r>
                      <a:r>
                        <a:rPr sz="950" b="1" spc="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950" b="1" spc="-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НДС</a:t>
                      </a:r>
                      <a:endParaRPr sz="95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231F20"/>
                      </a:solidFill>
                      <a:prstDash val="solid"/>
                    </a:lnL>
                    <a:lnR w="12700">
                      <a:solidFill>
                        <a:srgbClr val="231F20"/>
                      </a:solidFill>
                      <a:prstDash val="solid"/>
                    </a:lnR>
                    <a:lnT w="12700">
                      <a:solidFill>
                        <a:srgbClr val="231F20"/>
                      </a:solidFill>
                      <a:prstDash val="solid"/>
                    </a:lnT>
                    <a:lnB w="12700">
                      <a:solidFill>
                        <a:srgbClr val="231F2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95"/>
                        </a:spcBef>
                      </a:pPr>
                      <a:r>
                        <a:rPr sz="1000" spc="5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7</a:t>
                      </a:r>
                      <a:r>
                        <a:rPr sz="1000" spc="-60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000" spc="-10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300</a:t>
                      </a:r>
                      <a:endParaRPr sz="100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75565" marB="0">
                    <a:lnL w="12700">
                      <a:solidFill>
                        <a:srgbClr val="231F20"/>
                      </a:solidFill>
                      <a:prstDash val="solid"/>
                    </a:lnL>
                    <a:lnR w="12700">
                      <a:solidFill>
                        <a:srgbClr val="231F20"/>
                      </a:solidFill>
                      <a:prstDash val="solid"/>
                    </a:lnR>
                    <a:lnT w="12700">
                      <a:solidFill>
                        <a:srgbClr val="231F20"/>
                      </a:solidFill>
                      <a:prstDash val="solid"/>
                    </a:lnT>
                    <a:lnB w="12700">
                      <a:solidFill>
                        <a:srgbClr val="231F2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810" algn="ctr">
                        <a:lnSpc>
                          <a:spcPct val="100000"/>
                        </a:lnSpc>
                        <a:spcBef>
                          <a:spcPts val="595"/>
                        </a:spcBef>
                      </a:pPr>
                      <a:r>
                        <a:rPr sz="1000" spc="-5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20</a:t>
                      </a:r>
                      <a:r>
                        <a:rPr sz="1000" spc="-60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000" spc="-10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000</a:t>
                      </a:r>
                      <a:endParaRPr sz="100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75565" marB="0">
                    <a:lnL w="12700">
                      <a:solidFill>
                        <a:srgbClr val="231F20"/>
                      </a:solidFill>
                      <a:prstDash val="solid"/>
                    </a:lnL>
                    <a:lnR w="12700">
                      <a:solidFill>
                        <a:srgbClr val="231F20"/>
                      </a:solidFill>
                      <a:prstDash val="solid"/>
                    </a:lnR>
                    <a:lnT w="12700">
                      <a:solidFill>
                        <a:srgbClr val="231F20"/>
                      </a:solidFill>
                      <a:prstDash val="solid"/>
                    </a:lnT>
                    <a:lnB w="12700">
                      <a:solidFill>
                        <a:srgbClr val="231F2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95"/>
                        </a:spcBef>
                      </a:pPr>
                      <a:r>
                        <a:rPr sz="1000" spc="-5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90</a:t>
                      </a:r>
                      <a:r>
                        <a:rPr sz="1000" spc="-60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000" spc="-10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000</a:t>
                      </a:r>
                      <a:endParaRPr sz="100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75565" marB="0">
                    <a:lnL w="12700">
                      <a:solidFill>
                        <a:srgbClr val="231F20"/>
                      </a:solidFill>
                      <a:prstDash val="solid"/>
                    </a:lnL>
                    <a:lnR w="12700">
                      <a:solidFill>
                        <a:srgbClr val="231F20"/>
                      </a:solidFill>
                      <a:prstDash val="solid"/>
                    </a:lnR>
                    <a:lnT w="12700">
                      <a:solidFill>
                        <a:srgbClr val="231F20"/>
                      </a:solidFill>
                      <a:prstDash val="solid"/>
                    </a:lnT>
                    <a:lnB w="12700">
                      <a:solidFill>
                        <a:srgbClr val="231F2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171983">
                <a:tc>
                  <a:txBody>
                    <a:bodyPr/>
                    <a:lstStyle/>
                    <a:p>
                      <a:pPr marL="21590">
                        <a:lnSpc>
                          <a:spcPct val="100000"/>
                        </a:lnSpc>
                        <a:spcBef>
                          <a:spcPts val="55"/>
                        </a:spcBef>
                      </a:pPr>
                      <a:r>
                        <a:rPr sz="1000" b="1" spc="-1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Расход</a:t>
                      </a:r>
                      <a:r>
                        <a:rPr sz="1000" b="1" spc="2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000" b="1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на</a:t>
                      </a:r>
                      <a:r>
                        <a:rPr sz="1000" b="1" spc="-3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000" b="1" spc="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1</a:t>
                      </a:r>
                      <a:r>
                        <a:rPr sz="1000" b="1" spc="-3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000" b="1" spc="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м2</a:t>
                      </a:r>
                      <a:r>
                        <a:rPr sz="1000" b="1" spc="-3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000" b="1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при</a:t>
                      </a:r>
                      <a:r>
                        <a:rPr sz="1000" b="1" spc="-2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000" b="1" spc="-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низшей</a:t>
                      </a:r>
                      <a:r>
                        <a:rPr sz="1000" b="1" spc="-2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температуре</a:t>
                      </a:r>
                      <a:r>
                        <a:rPr sz="1000" b="1" spc="4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000" b="1" spc="-1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(-11)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6985" marB="0">
                    <a:lnL w="12700">
                      <a:solidFill>
                        <a:srgbClr val="231F20"/>
                      </a:solidFill>
                      <a:prstDash val="solid"/>
                    </a:lnL>
                    <a:lnR w="12700">
                      <a:solidFill>
                        <a:srgbClr val="231F20"/>
                      </a:solidFill>
                      <a:prstDash val="solid"/>
                    </a:lnR>
                    <a:lnT w="12700">
                      <a:solidFill>
                        <a:srgbClr val="231F20"/>
                      </a:solidFill>
                      <a:prstDash val="solid"/>
                    </a:lnT>
                    <a:lnB w="12700">
                      <a:solidFill>
                        <a:srgbClr val="231F2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5"/>
                        </a:spcBef>
                      </a:pPr>
                      <a:r>
                        <a:rPr sz="1000" spc="-10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400</a:t>
                      </a:r>
                      <a:endParaRPr sz="100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6985" marB="0">
                    <a:lnL w="12700">
                      <a:solidFill>
                        <a:srgbClr val="231F20"/>
                      </a:solidFill>
                      <a:prstDash val="solid"/>
                    </a:lnL>
                    <a:lnR w="12700">
                      <a:solidFill>
                        <a:srgbClr val="231F20"/>
                      </a:solidFill>
                      <a:prstDash val="solid"/>
                    </a:lnR>
                    <a:lnT w="12700">
                      <a:solidFill>
                        <a:srgbClr val="231F20"/>
                      </a:solidFill>
                      <a:prstDash val="solid"/>
                    </a:lnT>
                    <a:lnB w="12700">
                      <a:solidFill>
                        <a:srgbClr val="231F2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445" algn="ctr">
                        <a:lnSpc>
                          <a:spcPct val="100000"/>
                        </a:lnSpc>
                        <a:spcBef>
                          <a:spcPts val="55"/>
                        </a:spcBef>
                      </a:pPr>
                      <a:r>
                        <a:rPr sz="1000" spc="-10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220</a:t>
                      </a:r>
                      <a:endParaRPr sz="100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6985" marB="0">
                    <a:lnL w="12700">
                      <a:solidFill>
                        <a:srgbClr val="231F20"/>
                      </a:solidFill>
                      <a:prstDash val="solid"/>
                    </a:lnL>
                    <a:lnR w="12700">
                      <a:solidFill>
                        <a:srgbClr val="231F20"/>
                      </a:solidFill>
                      <a:prstDash val="solid"/>
                    </a:lnR>
                    <a:lnT w="12700">
                      <a:solidFill>
                        <a:srgbClr val="231F20"/>
                      </a:solidFill>
                      <a:prstDash val="solid"/>
                    </a:lnT>
                    <a:lnB w="12700">
                      <a:solidFill>
                        <a:srgbClr val="231F2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5"/>
                        </a:spcBef>
                      </a:pPr>
                      <a:r>
                        <a:rPr sz="1000" spc="-5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50</a:t>
                      </a:r>
                      <a:endParaRPr sz="100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6985" marB="0">
                    <a:lnL w="12700">
                      <a:solidFill>
                        <a:srgbClr val="231F20"/>
                      </a:solidFill>
                      <a:prstDash val="solid"/>
                    </a:lnL>
                    <a:lnR w="12700">
                      <a:solidFill>
                        <a:srgbClr val="231F20"/>
                      </a:solidFill>
                      <a:prstDash val="solid"/>
                    </a:lnR>
                    <a:lnT w="12700">
                      <a:solidFill>
                        <a:srgbClr val="231F20"/>
                      </a:solidFill>
                      <a:prstDash val="solid"/>
                    </a:lnT>
                    <a:lnB w="12700">
                      <a:solidFill>
                        <a:srgbClr val="231F2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09600">
                <a:tc>
                  <a:txBody>
                    <a:bodyPr/>
                    <a:lstStyle/>
                    <a:p>
                      <a:pPr marL="21590">
                        <a:lnSpc>
                          <a:spcPct val="100000"/>
                        </a:lnSpc>
                        <a:spcBef>
                          <a:spcPts val="595"/>
                        </a:spcBef>
                      </a:pPr>
                      <a:r>
                        <a:rPr sz="1000" b="1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Эффективность</a:t>
                      </a:r>
                      <a:r>
                        <a:rPr sz="1000" b="1" spc="-2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000" b="1" spc="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применения</a:t>
                      </a:r>
                      <a:r>
                        <a:rPr sz="1000" b="1" spc="1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000" b="1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при</a:t>
                      </a:r>
                      <a:r>
                        <a:rPr sz="1000" b="1" spc="-2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температуре</a:t>
                      </a:r>
                      <a:r>
                        <a:rPr sz="1000" b="1" spc="4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000" b="1" spc="-1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ниже</a:t>
                      </a:r>
                      <a:r>
                        <a:rPr sz="1000" b="1" spc="4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000" b="1" spc="-1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-11С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75565" marB="0">
                    <a:lnL w="12700">
                      <a:solidFill>
                        <a:srgbClr val="231F20"/>
                      </a:solidFill>
                      <a:prstDash val="solid"/>
                    </a:lnL>
                    <a:lnR w="12700">
                      <a:solidFill>
                        <a:srgbClr val="231F20"/>
                      </a:solidFill>
                      <a:prstDash val="solid"/>
                    </a:lnR>
                    <a:lnT w="12700">
                      <a:solidFill>
                        <a:srgbClr val="231F20"/>
                      </a:solidFill>
                      <a:prstDash val="solid"/>
                    </a:lnT>
                    <a:lnB w="12700">
                      <a:solidFill>
                        <a:srgbClr val="231F2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95"/>
                        </a:spcBef>
                      </a:pPr>
                      <a:r>
                        <a:rPr sz="1000" spc="5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отсутствует</a:t>
                      </a:r>
                      <a:endParaRPr sz="1000">
                        <a:latin typeface="Trebuchet MS"/>
                        <a:cs typeface="Trebuchet MS"/>
                      </a:endParaRPr>
                    </a:p>
                  </a:txBody>
                  <a:tcPr marL="0" marR="0" marT="75565" marB="0">
                    <a:lnL w="12700">
                      <a:solidFill>
                        <a:srgbClr val="231F20"/>
                      </a:solidFill>
                      <a:prstDash val="solid"/>
                    </a:lnL>
                    <a:lnR w="12700">
                      <a:solidFill>
                        <a:srgbClr val="231F20"/>
                      </a:solidFill>
                      <a:prstDash val="solid"/>
                    </a:lnR>
                    <a:lnT w="12700">
                      <a:solidFill>
                        <a:srgbClr val="231F20"/>
                      </a:solidFill>
                      <a:prstDash val="solid"/>
                    </a:lnT>
                    <a:lnB w="12700">
                      <a:solidFill>
                        <a:srgbClr val="231F2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540" algn="ctr">
                        <a:lnSpc>
                          <a:spcPct val="100000"/>
                        </a:lnSpc>
                        <a:spcBef>
                          <a:spcPts val="595"/>
                        </a:spcBef>
                      </a:pPr>
                      <a:r>
                        <a:rPr sz="1000" spc="-5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временная</a:t>
                      </a:r>
                      <a:endParaRPr sz="1000">
                        <a:latin typeface="Trebuchet MS"/>
                        <a:cs typeface="Trebuchet MS"/>
                      </a:endParaRPr>
                    </a:p>
                  </a:txBody>
                  <a:tcPr marL="0" marR="0" marT="75565" marB="0">
                    <a:lnL w="12700">
                      <a:solidFill>
                        <a:srgbClr val="231F20"/>
                      </a:solidFill>
                      <a:prstDash val="solid"/>
                    </a:lnL>
                    <a:lnR w="12700">
                      <a:solidFill>
                        <a:srgbClr val="231F20"/>
                      </a:solidFill>
                      <a:prstDash val="solid"/>
                    </a:lnR>
                    <a:lnT w="12700">
                      <a:solidFill>
                        <a:srgbClr val="231F20"/>
                      </a:solidFill>
                      <a:prstDash val="solid"/>
                    </a:lnT>
                    <a:lnB w="12700">
                      <a:solidFill>
                        <a:srgbClr val="231F2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95"/>
                        </a:spcBef>
                      </a:pPr>
                      <a:r>
                        <a:rPr sz="1000" spc="5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сохраняется</a:t>
                      </a:r>
                      <a:endParaRPr sz="1000">
                        <a:latin typeface="Trebuchet MS"/>
                        <a:cs typeface="Trebuchet MS"/>
                      </a:endParaRPr>
                    </a:p>
                  </a:txBody>
                  <a:tcPr marL="0" marR="0" marT="75565" marB="0">
                    <a:lnL w="12700">
                      <a:solidFill>
                        <a:srgbClr val="231F20"/>
                      </a:solidFill>
                      <a:prstDash val="solid"/>
                    </a:lnL>
                    <a:lnR w="12700">
                      <a:solidFill>
                        <a:srgbClr val="231F20"/>
                      </a:solidFill>
                      <a:prstDash val="solid"/>
                    </a:lnR>
                    <a:lnT w="12700">
                      <a:solidFill>
                        <a:srgbClr val="231F20"/>
                      </a:solidFill>
                      <a:prstDash val="solid"/>
                    </a:lnT>
                    <a:lnB w="12700">
                      <a:solidFill>
                        <a:srgbClr val="231F2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163388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C6D0DF"/>
                      </a:solidFill>
                      <a:prstDash val="solid"/>
                    </a:lnL>
                    <a:lnR w="12700">
                      <a:solidFill>
                        <a:srgbClr val="C6D0DF"/>
                      </a:solidFill>
                      <a:prstDash val="solid"/>
                    </a:lnR>
                    <a:lnT w="12700">
                      <a:solidFill>
                        <a:srgbClr val="231F20"/>
                      </a:solidFill>
                      <a:prstDash val="solid"/>
                    </a:lnT>
                    <a:lnB w="12700">
                      <a:solidFill>
                        <a:srgbClr val="C6D0D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C6D0DF"/>
                      </a:solidFill>
                      <a:prstDash val="solid"/>
                    </a:lnL>
                    <a:lnR w="12700">
                      <a:solidFill>
                        <a:srgbClr val="C6D0DF"/>
                      </a:solidFill>
                      <a:prstDash val="solid"/>
                    </a:lnR>
                    <a:lnT w="12700">
                      <a:solidFill>
                        <a:srgbClr val="231F20"/>
                      </a:solidFill>
                      <a:prstDash val="solid"/>
                    </a:lnT>
                    <a:lnB w="12700">
                      <a:solidFill>
                        <a:srgbClr val="C6D0D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C6D0DF"/>
                      </a:solidFill>
                      <a:prstDash val="solid"/>
                    </a:lnL>
                    <a:lnR w="12700">
                      <a:solidFill>
                        <a:srgbClr val="C6D0DF"/>
                      </a:solidFill>
                      <a:prstDash val="solid"/>
                    </a:lnR>
                    <a:lnT w="12700">
                      <a:solidFill>
                        <a:srgbClr val="231F20"/>
                      </a:solidFill>
                      <a:prstDash val="solid"/>
                    </a:lnT>
                    <a:lnB w="12700">
                      <a:solidFill>
                        <a:srgbClr val="C6D0D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C6D0DF"/>
                      </a:solidFill>
                      <a:prstDash val="solid"/>
                    </a:lnL>
                    <a:lnR w="12700">
                      <a:solidFill>
                        <a:srgbClr val="C6D0DF"/>
                      </a:solidFill>
                      <a:prstDash val="solid"/>
                    </a:lnR>
                    <a:lnT w="12700">
                      <a:solidFill>
                        <a:srgbClr val="231F20"/>
                      </a:solidFill>
                      <a:prstDash val="solid"/>
                    </a:lnT>
                    <a:lnB w="12700">
                      <a:solidFill>
                        <a:srgbClr val="C6D0DF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163388">
                <a:tc gridSpan="4">
                  <a:txBody>
                    <a:bodyPr/>
                    <a:lstStyle/>
                    <a:p>
                      <a:pPr marL="6350" algn="ctr">
                        <a:lnSpc>
                          <a:spcPts val="930"/>
                        </a:lnSpc>
                        <a:spcBef>
                          <a:spcPts val="254"/>
                        </a:spcBef>
                      </a:pPr>
                      <a:r>
                        <a:rPr sz="800" b="1" spc="-1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ПРИМЕРНЫЙ</a:t>
                      </a:r>
                      <a:r>
                        <a:rPr sz="800" b="1" spc="-6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800" b="1" spc="-2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ЭКОНОМИЧЕСКИЙ</a:t>
                      </a:r>
                      <a:r>
                        <a:rPr sz="800" b="1" spc="-6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800" b="1" spc="-3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РАСЧЕТ</a:t>
                      </a:r>
                      <a:r>
                        <a:rPr sz="800" b="1" spc="-3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800" b="1" spc="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В</a:t>
                      </a:r>
                      <a:r>
                        <a:rPr sz="800" b="1" spc="-6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800" b="1" spc="-3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%-НОМ</a:t>
                      </a:r>
                      <a:r>
                        <a:rPr sz="800" b="1" spc="-1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800" b="1" spc="-3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СООТНОШЕНИИ</a:t>
                      </a:r>
                      <a:r>
                        <a:rPr sz="800" b="1" spc="-5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800" b="1" spc="1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ПО</a:t>
                      </a:r>
                      <a:r>
                        <a:rPr sz="800" b="1" spc="-4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800" b="1" spc="-2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ПЕСЧАНО-СОЛЯНОЙ</a:t>
                      </a:r>
                      <a:r>
                        <a:rPr sz="800" b="1" spc="-5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800" b="1" spc="-3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СМЕСИ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T="32384" marB="0">
                    <a:lnL w="12700">
                      <a:solidFill>
                        <a:srgbClr val="C6D0DF"/>
                      </a:solidFill>
                      <a:prstDash val="solid"/>
                    </a:lnL>
                    <a:lnR w="12700">
                      <a:solidFill>
                        <a:srgbClr val="C6D0DF"/>
                      </a:solidFill>
                      <a:prstDash val="solid"/>
                    </a:lnR>
                    <a:lnT w="12700">
                      <a:solidFill>
                        <a:srgbClr val="C6D0DF"/>
                      </a:solidFill>
                      <a:prstDash val="solid"/>
                    </a:lnT>
                    <a:lnB w="12700">
                      <a:solidFill>
                        <a:srgbClr val="C6D0DF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163403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C6D0DF"/>
                      </a:solidFill>
                      <a:prstDash val="solid"/>
                    </a:lnL>
                    <a:lnR w="12700">
                      <a:solidFill>
                        <a:srgbClr val="C6D0DF"/>
                      </a:solidFill>
                      <a:prstDash val="solid"/>
                    </a:lnR>
                    <a:lnT w="12700">
                      <a:solidFill>
                        <a:srgbClr val="C6D0DF"/>
                      </a:solidFill>
                      <a:prstDash val="solid"/>
                    </a:lnT>
                    <a:lnB w="12700">
                      <a:solidFill>
                        <a:srgbClr val="231F2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C6D0DF"/>
                      </a:solidFill>
                      <a:prstDash val="solid"/>
                    </a:lnL>
                    <a:lnR w="12700">
                      <a:solidFill>
                        <a:srgbClr val="C6D0DF"/>
                      </a:solidFill>
                      <a:prstDash val="solid"/>
                    </a:lnR>
                    <a:lnT w="12700">
                      <a:solidFill>
                        <a:srgbClr val="C6D0DF"/>
                      </a:solidFill>
                      <a:prstDash val="solid"/>
                    </a:lnT>
                    <a:lnB w="12700">
                      <a:solidFill>
                        <a:srgbClr val="231F2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C6D0DF"/>
                      </a:solidFill>
                      <a:prstDash val="solid"/>
                    </a:lnL>
                    <a:lnR w="12700">
                      <a:solidFill>
                        <a:srgbClr val="C6D0DF"/>
                      </a:solidFill>
                      <a:prstDash val="solid"/>
                    </a:lnR>
                    <a:lnT w="12700">
                      <a:solidFill>
                        <a:srgbClr val="C6D0DF"/>
                      </a:solidFill>
                      <a:prstDash val="solid"/>
                    </a:lnT>
                    <a:lnB w="12700">
                      <a:solidFill>
                        <a:srgbClr val="231F2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C6D0DF"/>
                      </a:solidFill>
                      <a:prstDash val="solid"/>
                    </a:lnL>
                    <a:lnR w="12700">
                      <a:solidFill>
                        <a:srgbClr val="C6D0DF"/>
                      </a:solidFill>
                      <a:prstDash val="solid"/>
                    </a:lnR>
                    <a:lnT w="12700">
                      <a:solidFill>
                        <a:srgbClr val="C6D0DF"/>
                      </a:solidFill>
                      <a:prstDash val="solid"/>
                    </a:lnT>
                    <a:lnB w="12700">
                      <a:solidFill>
                        <a:srgbClr val="231F2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343997">
                <a:tc>
                  <a:txBody>
                    <a:bodyPr/>
                    <a:lstStyle/>
                    <a:p>
                      <a:pPr marL="1153795">
                        <a:lnSpc>
                          <a:spcPct val="100000"/>
                        </a:lnSpc>
                        <a:spcBef>
                          <a:spcPts val="730"/>
                        </a:spcBef>
                      </a:pPr>
                      <a:r>
                        <a:rPr sz="1000" b="1" spc="-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Параметры</a:t>
                      </a:r>
                      <a:r>
                        <a:rPr sz="1000" b="1" spc="-3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000" b="1" spc="-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сравнения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92710" marB="0">
                    <a:lnL w="12700">
                      <a:solidFill>
                        <a:srgbClr val="231F20"/>
                      </a:solidFill>
                      <a:prstDash val="solid"/>
                    </a:lnL>
                    <a:lnR w="12700">
                      <a:solidFill>
                        <a:srgbClr val="231F20"/>
                      </a:solidFill>
                      <a:prstDash val="solid"/>
                    </a:lnR>
                    <a:lnT w="12700">
                      <a:solidFill>
                        <a:srgbClr val="231F20"/>
                      </a:solidFill>
                      <a:prstDash val="solid"/>
                    </a:lnT>
                    <a:lnB w="12700">
                      <a:solidFill>
                        <a:srgbClr val="231F20"/>
                      </a:solidFill>
                      <a:prstDash val="solid"/>
                    </a:lnB>
                    <a:solidFill>
                      <a:srgbClr val="CED0D0"/>
                    </a:solidFill>
                  </a:tcPr>
                </a:tc>
                <a:tc>
                  <a:txBody>
                    <a:bodyPr/>
                    <a:lstStyle/>
                    <a:p>
                      <a:pPr marL="3175" algn="ctr">
                        <a:lnSpc>
                          <a:spcPct val="100000"/>
                        </a:lnSpc>
                        <a:spcBef>
                          <a:spcPts val="55"/>
                        </a:spcBef>
                      </a:pPr>
                      <a:r>
                        <a:rPr sz="1000" b="1" spc="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Песко-соляная</a:t>
                      </a:r>
                      <a:r>
                        <a:rPr sz="1000" b="1" spc="-2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000" b="1" spc="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смесь</a:t>
                      </a:r>
                      <a:endParaRPr sz="1000">
                        <a:latin typeface="Arial"/>
                        <a:cs typeface="Arial"/>
                      </a:endParaRPr>
                    </a:p>
                    <a:p>
                      <a:pPr marL="1270" algn="ctr">
                        <a:lnSpc>
                          <a:spcPct val="100000"/>
                        </a:lnSpc>
                        <a:spcBef>
                          <a:spcPts val="155"/>
                        </a:spcBef>
                      </a:pPr>
                      <a:r>
                        <a:rPr sz="1000" b="1" spc="-1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(15%)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6985" marB="0">
                    <a:lnL w="12700">
                      <a:solidFill>
                        <a:srgbClr val="231F20"/>
                      </a:solidFill>
                      <a:prstDash val="solid"/>
                    </a:lnL>
                    <a:lnR w="12700">
                      <a:solidFill>
                        <a:srgbClr val="231F20"/>
                      </a:solidFill>
                      <a:prstDash val="solid"/>
                    </a:lnR>
                    <a:lnT w="12700">
                      <a:solidFill>
                        <a:srgbClr val="231F20"/>
                      </a:solidFill>
                      <a:prstDash val="solid"/>
                    </a:lnT>
                    <a:lnB w="12700">
                      <a:solidFill>
                        <a:srgbClr val="231F20"/>
                      </a:solidFill>
                      <a:prstDash val="solid"/>
                    </a:lnB>
                    <a:solidFill>
                      <a:srgbClr val="CED0D0"/>
                    </a:solidFill>
                  </a:tcPr>
                </a:tc>
                <a:tc>
                  <a:txBody>
                    <a:bodyPr/>
                    <a:lstStyle/>
                    <a:p>
                      <a:pPr marR="1270" algn="ctr">
                        <a:lnSpc>
                          <a:spcPct val="100000"/>
                        </a:lnSpc>
                        <a:spcBef>
                          <a:spcPts val="55"/>
                        </a:spcBef>
                      </a:pPr>
                      <a:r>
                        <a:rPr sz="1000" b="1" spc="3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Г</a:t>
                      </a:r>
                      <a:r>
                        <a:rPr sz="1000" b="1" spc="-2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а</a:t>
                      </a:r>
                      <a:r>
                        <a:rPr sz="1000" b="1" spc="3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л</a:t>
                      </a:r>
                      <a:r>
                        <a:rPr sz="1000" b="1" spc="-2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и</a:t>
                      </a:r>
                      <a:r>
                        <a:rPr sz="1000" b="1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т</a:t>
                      </a:r>
                      <a:r>
                        <a:rPr sz="1000" b="1" spc="-10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000" b="1" spc="-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(</a:t>
                      </a:r>
                      <a:r>
                        <a:rPr sz="1000" b="1" spc="5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Т</a:t>
                      </a:r>
                      <a:r>
                        <a:rPr sz="1000" b="1" spc="4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е</a:t>
                      </a:r>
                      <a:r>
                        <a:rPr sz="1000" b="1" spc="-2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х</a:t>
                      </a:r>
                      <a:r>
                        <a:rPr sz="1000" b="1" spc="-1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н</a:t>
                      </a:r>
                      <a:r>
                        <a:rPr sz="1000" b="1" spc="-2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и</a:t>
                      </a:r>
                      <a:r>
                        <a:rPr sz="1000" b="1" spc="1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ч</a:t>
                      </a:r>
                      <a:r>
                        <a:rPr sz="1000" b="1" spc="4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е</a:t>
                      </a:r>
                      <a:r>
                        <a:rPr sz="1000" b="1" spc="-2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с</a:t>
                      </a:r>
                      <a:r>
                        <a:rPr sz="1000" b="1" spc="3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к</a:t>
                      </a:r>
                      <a:r>
                        <a:rPr sz="1000" b="1" spc="-2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а</a:t>
                      </a:r>
                      <a:r>
                        <a:rPr sz="1000" b="1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я</a:t>
                      </a:r>
                      <a:endParaRPr sz="1000">
                        <a:latin typeface="Arial"/>
                        <a:cs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155"/>
                        </a:spcBef>
                      </a:pPr>
                      <a:r>
                        <a:rPr sz="1000" b="1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соль,</a:t>
                      </a:r>
                      <a:r>
                        <a:rPr sz="1000" b="1" spc="-5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000" b="1" spc="-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NaCl2)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6985" marB="0">
                    <a:lnL w="12700">
                      <a:solidFill>
                        <a:srgbClr val="231F20"/>
                      </a:solidFill>
                      <a:prstDash val="solid"/>
                    </a:lnL>
                    <a:lnR w="12700">
                      <a:solidFill>
                        <a:srgbClr val="231F20"/>
                      </a:solidFill>
                      <a:prstDash val="solid"/>
                    </a:lnR>
                    <a:lnT w="12700">
                      <a:solidFill>
                        <a:srgbClr val="231F20"/>
                      </a:solidFill>
                      <a:prstDash val="solid"/>
                    </a:lnT>
                    <a:lnB w="12700">
                      <a:solidFill>
                        <a:srgbClr val="231F20"/>
                      </a:solidFill>
                      <a:prstDash val="solid"/>
                    </a:lnB>
                    <a:solidFill>
                      <a:srgbClr val="CED0D0"/>
                    </a:solidFill>
                  </a:tcPr>
                </a:tc>
                <a:tc>
                  <a:txBody>
                    <a:bodyPr/>
                    <a:lstStyle/>
                    <a:p>
                      <a:pPr marL="3175" algn="ctr">
                        <a:lnSpc>
                          <a:spcPct val="100000"/>
                        </a:lnSpc>
                        <a:spcBef>
                          <a:spcPts val="55"/>
                        </a:spcBef>
                      </a:pPr>
                      <a:r>
                        <a:rPr sz="1000" b="1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Противо-гололедный</a:t>
                      </a:r>
                      <a:endParaRPr sz="1000">
                        <a:latin typeface="Arial"/>
                        <a:cs typeface="Arial"/>
                      </a:endParaRPr>
                    </a:p>
                    <a:p>
                      <a:pPr marL="10795" algn="ctr">
                        <a:lnSpc>
                          <a:spcPct val="100000"/>
                        </a:lnSpc>
                        <a:spcBef>
                          <a:spcPts val="155"/>
                        </a:spcBef>
                      </a:pPr>
                      <a:r>
                        <a:rPr sz="1000" b="1" spc="-1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р</a:t>
                      </a:r>
                      <a:r>
                        <a:rPr sz="1000" b="1" spc="4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е</a:t>
                      </a:r>
                      <a:r>
                        <a:rPr sz="1000" b="1" spc="-2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а</a:t>
                      </a:r>
                      <a:r>
                        <a:rPr sz="1000" b="1" spc="-2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г</a:t>
                      </a:r>
                      <a:r>
                        <a:rPr sz="1000" b="1" spc="4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е</a:t>
                      </a:r>
                      <a:r>
                        <a:rPr sz="1000" b="1" spc="-1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н</a:t>
                      </a:r>
                      <a:r>
                        <a:rPr sz="1000" b="1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т</a:t>
                      </a:r>
                      <a:r>
                        <a:rPr sz="1000" b="1" spc="-10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000" b="1" spc="-1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"</a:t>
                      </a:r>
                      <a:r>
                        <a:rPr sz="1000" b="1" spc="-13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А</a:t>
                      </a:r>
                      <a:r>
                        <a:rPr sz="1000" b="1" spc="-2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й</a:t>
                      </a:r>
                      <a:r>
                        <a:rPr sz="1000" b="1" spc="-2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с</a:t>
                      </a:r>
                      <a:r>
                        <a:rPr sz="1000" b="1" spc="-1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м</a:t>
                      </a:r>
                      <a:r>
                        <a:rPr sz="1000" b="1" spc="-2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и</a:t>
                      </a:r>
                      <a:r>
                        <a:rPr sz="1000" b="1" spc="3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к</a:t>
                      </a:r>
                      <a:r>
                        <a:rPr sz="1000" b="1" spc="-2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с</a:t>
                      </a:r>
                      <a:r>
                        <a:rPr sz="1000" b="1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"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6985" marB="0">
                    <a:lnL w="12700">
                      <a:solidFill>
                        <a:srgbClr val="231F20"/>
                      </a:solidFill>
                      <a:prstDash val="solid"/>
                    </a:lnL>
                    <a:lnR w="12700">
                      <a:solidFill>
                        <a:srgbClr val="231F20"/>
                      </a:solidFill>
                      <a:prstDash val="solid"/>
                    </a:lnR>
                    <a:lnT w="12700">
                      <a:solidFill>
                        <a:srgbClr val="231F20"/>
                      </a:solidFill>
                      <a:prstDash val="solid"/>
                    </a:lnT>
                    <a:lnB w="12700">
                      <a:solidFill>
                        <a:srgbClr val="231F20"/>
                      </a:solidFill>
                      <a:prstDash val="solid"/>
                    </a:lnB>
                    <a:solidFill>
                      <a:srgbClr val="CED0D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163403">
                <a:tc>
                  <a:txBody>
                    <a:bodyPr/>
                    <a:lstStyle/>
                    <a:p>
                      <a:pPr marL="21590">
                        <a:lnSpc>
                          <a:spcPts val="1130"/>
                        </a:lnSpc>
                        <a:spcBef>
                          <a:spcPts val="55"/>
                        </a:spcBef>
                      </a:pPr>
                      <a:r>
                        <a:rPr sz="1000" spc="20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Стоимость</a:t>
                      </a:r>
                      <a:r>
                        <a:rPr sz="1000" spc="-30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000" spc="-10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1</a:t>
                      </a:r>
                      <a:r>
                        <a:rPr sz="1000" spc="-10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м</a:t>
                      </a:r>
                      <a:r>
                        <a:rPr sz="1000" spc="-10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2</a:t>
                      </a:r>
                      <a:r>
                        <a:rPr sz="1000" spc="-25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000" spc="5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по</a:t>
                      </a:r>
                      <a:r>
                        <a:rPr sz="1000" spc="-60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000" spc="-5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материалу</a:t>
                      </a:r>
                      <a:r>
                        <a:rPr sz="1000" spc="-5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,</a:t>
                      </a:r>
                      <a:r>
                        <a:rPr sz="1000" spc="-20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000" spc="20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в</a:t>
                      </a:r>
                      <a:r>
                        <a:rPr sz="1000" spc="-40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000" spc="-25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тг</a:t>
                      </a:r>
                      <a:endParaRPr sz="1000">
                        <a:latin typeface="Trebuchet MS"/>
                        <a:cs typeface="Trebuchet MS"/>
                      </a:endParaRPr>
                    </a:p>
                  </a:txBody>
                  <a:tcPr marL="0" marR="0" marT="6985" marB="0">
                    <a:lnL w="12700">
                      <a:solidFill>
                        <a:srgbClr val="231F20"/>
                      </a:solidFill>
                      <a:prstDash val="solid"/>
                    </a:lnL>
                    <a:lnR w="12700">
                      <a:solidFill>
                        <a:srgbClr val="231F20"/>
                      </a:solidFill>
                      <a:prstDash val="solid"/>
                    </a:lnR>
                    <a:lnT w="12700">
                      <a:solidFill>
                        <a:srgbClr val="231F20"/>
                      </a:solidFill>
                      <a:prstDash val="solid"/>
                    </a:lnT>
                    <a:lnB w="12700">
                      <a:solidFill>
                        <a:srgbClr val="231F2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30"/>
                        </a:lnSpc>
                        <a:spcBef>
                          <a:spcPts val="55"/>
                        </a:spcBef>
                      </a:pPr>
                      <a:r>
                        <a:rPr sz="1000" spc="-10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2,92</a:t>
                      </a:r>
                      <a:endParaRPr sz="100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6985" marB="0">
                    <a:lnL w="12700">
                      <a:solidFill>
                        <a:srgbClr val="231F20"/>
                      </a:solidFill>
                      <a:prstDash val="solid"/>
                    </a:lnL>
                    <a:lnR w="12700">
                      <a:solidFill>
                        <a:srgbClr val="231F20"/>
                      </a:solidFill>
                      <a:prstDash val="solid"/>
                    </a:lnR>
                    <a:lnT w="12700">
                      <a:solidFill>
                        <a:srgbClr val="231F20"/>
                      </a:solidFill>
                      <a:prstDash val="solid"/>
                    </a:lnT>
                    <a:lnB w="12700">
                      <a:solidFill>
                        <a:srgbClr val="231F2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810" algn="ctr">
                        <a:lnSpc>
                          <a:spcPts val="1130"/>
                        </a:lnSpc>
                        <a:spcBef>
                          <a:spcPts val="55"/>
                        </a:spcBef>
                      </a:pPr>
                      <a:r>
                        <a:rPr sz="1000" spc="-10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4,4</a:t>
                      </a:r>
                      <a:endParaRPr sz="100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6985" marB="0">
                    <a:lnL w="12700">
                      <a:solidFill>
                        <a:srgbClr val="231F20"/>
                      </a:solidFill>
                      <a:prstDash val="solid"/>
                    </a:lnL>
                    <a:lnR w="12700">
                      <a:solidFill>
                        <a:srgbClr val="231F20"/>
                      </a:solidFill>
                      <a:prstDash val="solid"/>
                    </a:lnR>
                    <a:lnT w="12700">
                      <a:solidFill>
                        <a:srgbClr val="231F20"/>
                      </a:solidFill>
                      <a:prstDash val="solid"/>
                    </a:lnT>
                    <a:lnB w="12700">
                      <a:solidFill>
                        <a:srgbClr val="231F2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30"/>
                        </a:lnSpc>
                        <a:spcBef>
                          <a:spcPts val="55"/>
                        </a:spcBef>
                      </a:pPr>
                      <a:r>
                        <a:rPr sz="1000" spc="-10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4,5</a:t>
                      </a:r>
                      <a:endParaRPr sz="100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6985" marB="0">
                    <a:lnL w="12700">
                      <a:solidFill>
                        <a:srgbClr val="231F20"/>
                      </a:solidFill>
                      <a:prstDash val="solid"/>
                    </a:lnL>
                    <a:lnR w="12700">
                      <a:solidFill>
                        <a:srgbClr val="231F20"/>
                      </a:solidFill>
                      <a:prstDash val="solid"/>
                    </a:lnR>
                    <a:lnT w="12700">
                      <a:solidFill>
                        <a:srgbClr val="231F20"/>
                      </a:solidFill>
                      <a:prstDash val="solid"/>
                    </a:lnT>
                    <a:lnB w="12700">
                      <a:solidFill>
                        <a:srgbClr val="231F2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180593">
                <a:tc>
                  <a:txBody>
                    <a:bodyPr/>
                    <a:lstStyle/>
                    <a:p>
                      <a:pPr marL="21590">
                        <a:lnSpc>
                          <a:spcPts val="1130"/>
                        </a:lnSpc>
                        <a:spcBef>
                          <a:spcPts val="190"/>
                        </a:spcBef>
                      </a:pPr>
                      <a:r>
                        <a:rPr sz="1000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Количество</a:t>
                      </a:r>
                      <a:r>
                        <a:rPr sz="1000" spc="-60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000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посыпок</a:t>
                      </a:r>
                      <a:r>
                        <a:rPr sz="1000" spc="-5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000" spc="30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за</a:t>
                      </a:r>
                      <a:r>
                        <a:rPr sz="1000" spc="-55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000" spc="-5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3</a:t>
                      </a:r>
                      <a:r>
                        <a:rPr sz="1000" spc="-5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ч</a:t>
                      </a:r>
                      <a:r>
                        <a:rPr sz="1000" spc="-5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.</a:t>
                      </a:r>
                      <a:r>
                        <a:rPr sz="1000" spc="-10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000" spc="-15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при</a:t>
                      </a:r>
                      <a:r>
                        <a:rPr sz="1000" spc="-60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000" spc="-5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снегопаде</a:t>
                      </a:r>
                      <a:endParaRPr sz="1000">
                        <a:latin typeface="Trebuchet MS"/>
                        <a:cs typeface="Trebuchet MS"/>
                      </a:endParaRPr>
                    </a:p>
                  </a:txBody>
                  <a:tcPr marL="0" marR="0" marT="24130" marB="0">
                    <a:lnL w="12700">
                      <a:solidFill>
                        <a:srgbClr val="231F20"/>
                      </a:solidFill>
                      <a:prstDash val="solid"/>
                    </a:lnL>
                    <a:lnR w="12700">
                      <a:solidFill>
                        <a:srgbClr val="231F20"/>
                      </a:solidFill>
                      <a:prstDash val="solid"/>
                    </a:lnR>
                    <a:lnT w="12700">
                      <a:solidFill>
                        <a:srgbClr val="231F20"/>
                      </a:solidFill>
                      <a:prstDash val="solid"/>
                    </a:lnT>
                    <a:lnB w="12700">
                      <a:solidFill>
                        <a:srgbClr val="231F2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30"/>
                        </a:lnSpc>
                        <a:spcBef>
                          <a:spcPts val="190"/>
                        </a:spcBef>
                      </a:pPr>
                      <a:r>
                        <a:rPr sz="1000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9</a:t>
                      </a:r>
                      <a:endParaRPr sz="100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24130" marB="0">
                    <a:lnL w="12700">
                      <a:solidFill>
                        <a:srgbClr val="231F20"/>
                      </a:solidFill>
                      <a:prstDash val="solid"/>
                    </a:lnL>
                    <a:lnR w="12700">
                      <a:solidFill>
                        <a:srgbClr val="231F20"/>
                      </a:solidFill>
                      <a:prstDash val="solid"/>
                    </a:lnR>
                    <a:lnT w="12700">
                      <a:solidFill>
                        <a:srgbClr val="231F20"/>
                      </a:solidFill>
                      <a:prstDash val="solid"/>
                    </a:lnT>
                    <a:lnB w="12700">
                      <a:solidFill>
                        <a:srgbClr val="231F2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445" algn="ctr">
                        <a:lnSpc>
                          <a:spcPts val="1130"/>
                        </a:lnSpc>
                        <a:spcBef>
                          <a:spcPts val="190"/>
                        </a:spcBef>
                      </a:pPr>
                      <a:r>
                        <a:rPr sz="1000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2</a:t>
                      </a:r>
                      <a:endParaRPr sz="100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24130" marB="0">
                    <a:lnL w="12700">
                      <a:solidFill>
                        <a:srgbClr val="231F20"/>
                      </a:solidFill>
                      <a:prstDash val="solid"/>
                    </a:lnL>
                    <a:lnR w="12700">
                      <a:solidFill>
                        <a:srgbClr val="231F20"/>
                      </a:solidFill>
                      <a:prstDash val="solid"/>
                    </a:lnR>
                    <a:lnT w="12700">
                      <a:solidFill>
                        <a:srgbClr val="231F20"/>
                      </a:solidFill>
                      <a:prstDash val="solid"/>
                    </a:lnT>
                    <a:lnB w="12700">
                      <a:solidFill>
                        <a:srgbClr val="231F2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30"/>
                        </a:lnSpc>
                        <a:spcBef>
                          <a:spcPts val="190"/>
                        </a:spcBef>
                      </a:pPr>
                      <a:r>
                        <a:rPr sz="1000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1</a:t>
                      </a:r>
                      <a:endParaRPr sz="100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24130" marB="0">
                    <a:lnL w="12700">
                      <a:solidFill>
                        <a:srgbClr val="231F20"/>
                      </a:solidFill>
                      <a:prstDash val="solid"/>
                    </a:lnL>
                    <a:lnR w="12700">
                      <a:solidFill>
                        <a:srgbClr val="231F20"/>
                      </a:solidFill>
                      <a:prstDash val="solid"/>
                    </a:lnR>
                    <a:lnT w="12700">
                      <a:solidFill>
                        <a:srgbClr val="231F20"/>
                      </a:solidFill>
                      <a:prstDash val="solid"/>
                    </a:lnT>
                    <a:lnB w="12700">
                      <a:solidFill>
                        <a:srgbClr val="231F2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  <a:tr h="163403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C6D0DF"/>
                      </a:solidFill>
                      <a:prstDash val="solid"/>
                    </a:lnL>
                    <a:lnR w="12700">
                      <a:solidFill>
                        <a:srgbClr val="C6D0DF"/>
                      </a:solidFill>
                      <a:prstDash val="solid"/>
                    </a:lnR>
                    <a:lnT w="12700">
                      <a:solidFill>
                        <a:srgbClr val="231F20"/>
                      </a:solidFill>
                      <a:prstDash val="solid"/>
                    </a:lnT>
                    <a:lnB w="12700">
                      <a:solidFill>
                        <a:srgbClr val="231F2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C6D0DF"/>
                      </a:solidFill>
                      <a:prstDash val="solid"/>
                    </a:lnL>
                    <a:lnR w="12700">
                      <a:solidFill>
                        <a:srgbClr val="C6D0DF"/>
                      </a:solidFill>
                      <a:prstDash val="solid"/>
                    </a:lnR>
                    <a:lnT w="12700">
                      <a:solidFill>
                        <a:srgbClr val="231F20"/>
                      </a:solidFill>
                      <a:prstDash val="solid"/>
                    </a:lnT>
                    <a:lnB w="12700">
                      <a:solidFill>
                        <a:srgbClr val="231F2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C6D0DF"/>
                      </a:solidFill>
                      <a:prstDash val="solid"/>
                    </a:lnL>
                    <a:lnR w="12700">
                      <a:solidFill>
                        <a:srgbClr val="C6D0DF"/>
                      </a:solidFill>
                      <a:prstDash val="solid"/>
                    </a:lnR>
                    <a:lnT w="12700">
                      <a:solidFill>
                        <a:srgbClr val="231F20"/>
                      </a:solidFill>
                      <a:prstDash val="solid"/>
                    </a:lnT>
                    <a:lnB w="12700">
                      <a:solidFill>
                        <a:srgbClr val="231F2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C6D0DF"/>
                      </a:solidFill>
                      <a:prstDash val="solid"/>
                    </a:lnL>
                    <a:lnR w="12700">
                      <a:solidFill>
                        <a:srgbClr val="C6D0DF"/>
                      </a:solidFill>
                      <a:prstDash val="solid"/>
                    </a:lnR>
                    <a:lnT w="12700">
                      <a:solidFill>
                        <a:srgbClr val="231F20"/>
                      </a:solidFill>
                      <a:prstDash val="solid"/>
                    </a:lnT>
                    <a:lnB w="12700">
                      <a:solidFill>
                        <a:srgbClr val="231F2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9"/>
                  </a:ext>
                </a:extLst>
              </a:tr>
              <a:tr h="163372">
                <a:tc>
                  <a:txBody>
                    <a:bodyPr/>
                    <a:lstStyle/>
                    <a:p>
                      <a:pPr marL="21590">
                        <a:lnSpc>
                          <a:spcPts val="1130"/>
                        </a:lnSpc>
                        <a:spcBef>
                          <a:spcPts val="55"/>
                        </a:spcBef>
                      </a:pPr>
                      <a:r>
                        <a:rPr sz="1000" spc="25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Расход</a:t>
                      </a:r>
                      <a:r>
                        <a:rPr sz="1000" spc="-25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000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материала</a:t>
                      </a:r>
                      <a:r>
                        <a:rPr sz="1000" spc="-65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000" spc="10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на</a:t>
                      </a:r>
                      <a:r>
                        <a:rPr sz="1000" spc="-65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000" spc="5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1</a:t>
                      </a:r>
                      <a:r>
                        <a:rPr sz="1000" spc="-25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000" spc="-10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м</a:t>
                      </a:r>
                      <a:r>
                        <a:rPr sz="1000" spc="-10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2,</a:t>
                      </a:r>
                      <a:r>
                        <a:rPr sz="1000" spc="-15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000" spc="20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в</a:t>
                      </a:r>
                      <a:r>
                        <a:rPr sz="1000" spc="-40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000" spc="-25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тг</a:t>
                      </a:r>
                      <a:endParaRPr sz="1000">
                        <a:latin typeface="Trebuchet MS"/>
                        <a:cs typeface="Trebuchet MS"/>
                      </a:endParaRPr>
                    </a:p>
                  </a:txBody>
                  <a:tcPr marL="0" marR="0" marT="6985" marB="0">
                    <a:lnL w="12700">
                      <a:solidFill>
                        <a:srgbClr val="231F20"/>
                      </a:solidFill>
                      <a:prstDash val="solid"/>
                    </a:lnL>
                    <a:lnR w="12700">
                      <a:solidFill>
                        <a:srgbClr val="231F20"/>
                      </a:solidFill>
                      <a:prstDash val="solid"/>
                    </a:lnR>
                    <a:lnT w="12700">
                      <a:solidFill>
                        <a:srgbClr val="231F20"/>
                      </a:solidFill>
                      <a:prstDash val="solid"/>
                    </a:lnT>
                    <a:lnB w="12700">
                      <a:solidFill>
                        <a:srgbClr val="231F2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30"/>
                        </a:lnSpc>
                        <a:spcBef>
                          <a:spcPts val="55"/>
                        </a:spcBef>
                      </a:pPr>
                      <a:r>
                        <a:rPr sz="1000" spc="-15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26,28</a:t>
                      </a:r>
                      <a:endParaRPr sz="100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6985" marB="0">
                    <a:lnL w="12700">
                      <a:solidFill>
                        <a:srgbClr val="231F20"/>
                      </a:solidFill>
                      <a:prstDash val="solid"/>
                    </a:lnL>
                    <a:lnR w="12700">
                      <a:solidFill>
                        <a:srgbClr val="231F20"/>
                      </a:solidFill>
                      <a:prstDash val="solid"/>
                    </a:lnR>
                    <a:lnT w="12700">
                      <a:solidFill>
                        <a:srgbClr val="231F20"/>
                      </a:solidFill>
                      <a:prstDash val="solid"/>
                    </a:lnT>
                    <a:lnB w="12700">
                      <a:solidFill>
                        <a:srgbClr val="231F2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810" algn="ctr">
                        <a:lnSpc>
                          <a:spcPts val="1130"/>
                        </a:lnSpc>
                        <a:spcBef>
                          <a:spcPts val="55"/>
                        </a:spcBef>
                      </a:pPr>
                      <a:r>
                        <a:rPr sz="1000" spc="-10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8,8</a:t>
                      </a:r>
                      <a:endParaRPr sz="100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6985" marB="0">
                    <a:lnL w="12700">
                      <a:solidFill>
                        <a:srgbClr val="231F20"/>
                      </a:solidFill>
                      <a:prstDash val="solid"/>
                    </a:lnL>
                    <a:lnR w="12700">
                      <a:solidFill>
                        <a:srgbClr val="231F20"/>
                      </a:solidFill>
                      <a:prstDash val="solid"/>
                    </a:lnR>
                    <a:lnT w="12700">
                      <a:solidFill>
                        <a:srgbClr val="231F20"/>
                      </a:solidFill>
                      <a:prstDash val="solid"/>
                    </a:lnT>
                    <a:lnB w="12700">
                      <a:solidFill>
                        <a:srgbClr val="231F2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30"/>
                        </a:lnSpc>
                        <a:spcBef>
                          <a:spcPts val="55"/>
                        </a:spcBef>
                      </a:pPr>
                      <a:r>
                        <a:rPr sz="1000" spc="-10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4,5</a:t>
                      </a:r>
                      <a:endParaRPr sz="100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6985" marB="0">
                    <a:lnL w="12700">
                      <a:solidFill>
                        <a:srgbClr val="231F20"/>
                      </a:solidFill>
                      <a:prstDash val="solid"/>
                    </a:lnL>
                    <a:lnR w="12700">
                      <a:solidFill>
                        <a:srgbClr val="231F20"/>
                      </a:solidFill>
                      <a:prstDash val="solid"/>
                    </a:lnR>
                    <a:lnT w="12700">
                      <a:solidFill>
                        <a:srgbClr val="231F20"/>
                      </a:solidFill>
                      <a:prstDash val="solid"/>
                    </a:lnT>
                    <a:lnB w="12700">
                      <a:solidFill>
                        <a:srgbClr val="231F2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20"/>
                  </a:ext>
                </a:extLst>
              </a:tr>
              <a:tr h="163403">
                <a:tc>
                  <a:txBody>
                    <a:bodyPr/>
                    <a:lstStyle/>
                    <a:p>
                      <a:pPr marL="21590">
                        <a:lnSpc>
                          <a:spcPts val="1130"/>
                        </a:lnSpc>
                        <a:spcBef>
                          <a:spcPts val="55"/>
                        </a:spcBef>
                      </a:pPr>
                      <a:r>
                        <a:rPr sz="1000" spc="25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Расход</a:t>
                      </a:r>
                      <a:r>
                        <a:rPr sz="1000" spc="-30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000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материала</a:t>
                      </a:r>
                      <a:r>
                        <a:rPr sz="1000" spc="-65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000" spc="10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на</a:t>
                      </a:r>
                      <a:r>
                        <a:rPr sz="1000" spc="-65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000" spc="5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1</a:t>
                      </a:r>
                      <a:r>
                        <a:rPr sz="1000" spc="-25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000" spc="-10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м</a:t>
                      </a:r>
                      <a:r>
                        <a:rPr sz="1000" spc="-10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2,</a:t>
                      </a:r>
                      <a:r>
                        <a:rPr sz="1000" spc="-15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000" spc="10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%</a:t>
                      </a:r>
                      <a:endParaRPr sz="100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6985" marB="0">
                    <a:lnL w="12700">
                      <a:solidFill>
                        <a:srgbClr val="231F20"/>
                      </a:solidFill>
                      <a:prstDash val="solid"/>
                    </a:lnL>
                    <a:lnR w="12700">
                      <a:solidFill>
                        <a:srgbClr val="231F20"/>
                      </a:solidFill>
                      <a:prstDash val="solid"/>
                    </a:lnR>
                    <a:lnT w="12700">
                      <a:solidFill>
                        <a:srgbClr val="231F20"/>
                      </a:solidFill>
                      <a:prstDash val="solid"/>
                    </a:lnT>
                    <a:lnB w="12700">
                      <a:solidFill>
                        <a:srgbClr val="231F2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30"/>
                        </a:lnSpc>
                        <a:spcBef>
                          <a:spcPts val="55"/>
                        </a:spcBef>
                      </a:pPr>
                      <a:r>
                        <a:rPr sz="1000" spc="-10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100</a:t>
                      </a:r>
                      <a:endParaRPr sz="100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6985" marB="0">
                    <a:lnL w="12700">
                      <a:solidFill>
                        <a:srgbClr val="231F20"/>
                      </a:solidFill>
                      <a:prstDash val="solid"/>
                    </a:lnL>
                    <a:lnR w="12700">
                      <a:solidFill>
                        <a:srgbClr val="231F20"/>
                      </a:solidFill>
                      <a:prstDash val="solid"/>
                    </a:lnR>
                    <a:lnT w="12700">
                      <a:solidFill>
                        <a:srgbClr val="231F20"/>
                      </a:solidFill>
                      <a:prstDash val="solid"/>
                    </a:lnT>
                    <a:lnB w="12700">
                      <a:solidFill>
                        <a:srgbClr val="231F2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810" algn="ctr">
                        <a:lnSpc>
                          <a:spcPts val="1130"/>
                        </a:lnSpc>
                        <a:spcBef>
                          <a:spcPts val="55"/>
                        </a:spcBef>
                      </a:pPr>
                      <a:r>
                        <a:rPr sz="1000" spc="-5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35</a:t>
                      </a:r>
                      <a:endParaRPr sz="100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6985" marB="0">
                    <a:lnL w="12700">
                      <a:solidFill>
                        <a:srgbClr val="231F20"/>
                      </a:solidFill>
                      <a:prstDash val="solid"/>
                    </a:lnL>
                    <a:lnR w="12700">
                      <a:solidFill>
                        <a:srgbClr val="231F20"/>
                      </a:solidFill>
                      <a:prstDash val="solid"/>
                    </a:lnR>
                    <a:lnT w="12700">
                      <a:solidFill>
                        <a:srgbClr val="231F20"/>
                      </a:solidFill>
                      <a:prstDash val="solid"/>
                    </a:lnT>
                    <a:lnB w="12700">
                      <a:solidFill>
                        <a:srgbClr val="231F2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30"/>
                        </a:lnSpc>
                        <a:spcBef>
                          <a:spcPts val="55"/>
                        </a:spcBef>
                      </a:pPr>
                      <a:r>
                        <a:rPr sz="1000" spc="-5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20</a:t>
                      </a:r>
                      <a:endParaRPr sz="100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6985" marB="0">
                    <a:lnL w="12700">
                      <a:solidFill>
                        <a:srgbClr val="231F20"/>
                      </a:solidFill>
                      <a:prstDash val="solid"/>
                    </a:lnL>
                    <a:lnR w="12700">
                      <a:solidFill>
                        <a:srgbClr val="231F20"/>
                      </a:solidFill>
                      <a:prstDash val="solid"/>
                    </a:lnR>
                    <a:lnT w="12700">
                      <a:solidFill>
                        <a:srgbClr val="231F20"/>
                      </a:solidFill>
                      <a:prstDash val="solid"/>
                    </a:lnT>
                    <a:lnB w="12700">
                      <a:solidFill>
                        <a:srgbClr val="231F2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21"/>
                  </a:ext>
                </a:extLst>
              </a:tr>
              <a:tr h="163403">
                <a:tc>
                  <a:txBody>
                    <a:bodyPr/>
                    <a:lstStyle/>
                    <a:p>
                      <a:pPr marL="21590">
                        <a:lnSpc>
                          <a:spcPts val="1130"/>
                        </a:lnSpc>
                        <a:spcBef>
                          <a:spcPts val="55"/>
                        </a:spcBef>
                      </a:pPr>
                      <a:r>
                        <a:rPr sz="1000" spc="-5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Р</a:t>
                      </a:r>
                      <a:r>
                        <a:rPr sz="1000" spc="-25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а</a:t>
                      </a:r>
                      <a:r>
                        <a:rPr sz="1000" spc="30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с</a:t>
                      </a:r>
                      <a:r>
                        <a:rPr sz="1000" spc="-40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х</a:t>
                      </a:r>
                      <a:r>
                        <a:rPr sz="1000" spc="-25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о</a:t>
                      </a:r>
                      <a:r>
                        <a:rPr sz="1000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д</a:t>
                      </a:r>
                      <a:r>
                        <a:rPr sz="1000" spc="-20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000" spc="-15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Г</a:t>
                      </a:r>
                      <a:r>
                        <a:rPr sz="1000" spc="5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С</a:t>
                      </a:r>
                      <a:r>
                        <a:rPr sz="1000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М</a:t>
                      </a:r>
                      <a:r>
                        <a:rPr sz="1000" spc="-135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000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,</a:t>
                      </a:r>
                      <a:r>
                        <a:rPr sz="1000" spc="-10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000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%</a:t>
                      </a:r>
                      <a:endParaRPr sz="100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6985" marB="0">
                    <a:lnL w="12700">
                      <a:solidFill>
                        <a:srgbClr val="231F20"/>
                      </a:solidFill>
                      <a:prstDash val="solid"/>
                    </a:lnL>
                    <a:lnR w="12700">
                      <a:solidFill>
                        <a:srgbClr val="231F20"/>
                      </a:solidFill>
                      <a:prstDash val="solid"/>
                    </a:lnR>
                    <a:lnT w="12700">
                      <a:solidFill>
                        <a:srgbClr val="231F20"/>
                      </a:solidFill>
                      <a:prstDash val="solid"/>
                    </a:lnT>
                    <a:lnB w="12700">
                      <a:solidFill>
                        <a:srgbClr val="231F2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30"/>
                        </a:lnSpc>
                        <a:spcBef>
                          <a:spcPts val="55"/>
                        </a:spcBef>
                      </a:pPr>
                      <a:r>
                        <a:rPr sz="1000" spc="-10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100</a:t>
                      </a:r>
                      <a:endParaRPr sz="100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6985" marB="0">
                    <a:lnL w="12700">
                      <a:solidFill>
                        <a:srgbClr val="231F20"/>
                      </a:solidFill>
                      <a:prstDash val="solid"/>
                    </a:lnL>
                    <a:lnR w="12700">
                      <a:solidFill>
                        <a:srgbClr val="231F20"/>
                      </a:solidFill>
                      <a:prstDash val="solid"/>
                    </a:lnR>
                    <a:lnT w="12700">
                      <a:solidFill>
                        <a:srgbClr val="231F20"/>
                      </a:solidFill>
                      <a:prstDash val="solid"/>
                    </a:lnT>
                    <a:lnB w="12700">
                      <a:solidFill>
                        <a:srgbClr val="231F2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810" algn="ctr">
                        <a:lnSpc>
                          <a:spcPts val="1130"/>
                        </a:lnSpc>
                        <a:spcBef>
                          <a:spcPts val="55"/>
                        </a:spcBef>
                      </a:pPr>
                      <a:r>
                        <a:rPr sz="1000" spc="-5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25</a:t>
                      </a:r>
                      <a:endParaRPr sz="100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6985" marB="0">
                    <a:lnL w="12700">
                      <a:solidFill>
                        <a:srgbClr val="231F20"/>
                      </a:solidFill>
                      <a:prstDash val="solid"/>
                    </a:lnL>
                    <a:lnR w="12700">
                      <a:solidFill>
                        <a:srgbClr val="231F20"/>
                      </a:solidFill>
                      <a:prstDash val="solid"/>
                    </a:lnR>
                    <a:lnT w="12700">
                      <a:solidFill>
                        <a:srgbClr val="231F20"/>
                      </a:solidFill>
                      <a:prstDash val="solid"/>
                    </a:lnT>
                    <a:lnB w="12700">
                      <a:solidFill>
                        <a:srgbClr val="231F2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30"/>
                        </a:lnSpc>
                        <a:spcBef>
                          <a:spcPts val="55"/>
                        </a:spcBef>
                      </a:pPr>
                      <a:r>
                        <a:rPr sz="1000" spc="-5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15</a:t>
                      </a:r>
                      <a:endParaRPr sz="100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6985" marB="0">
                    <a:lnL w="12700">
                      <a:solidFill>
                        <a:srgbClr val="231F20"/>
                      </a:solidFill>
                      <a:prstDash val="solid"/>
                    </a:lnL>
                    <a:lnR w="12700">
                      <a:solidFill>
                        <a:srgbClr val="231F20"/>
                      </a:solidFill>
                      <a:prstDash val="solid"/>
                    </a:lnR>
                    <a:lnT w="12700">
                      <a:solidFill>
                        <a:srgbClr val="231F20"/>
                      </a:solidFill>
                      <a:prstDash val="solid"/>
                    </a:lnT>
                    <a:lnB w="12700">
                      <a:solidFill>
                        <a:srgbClr val="231F2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22"/>
                  </a:ext>
                </a:extLst>
              </a:tr>
              <a:tr h="163403">
                <a:tc>
                  <a:txBody>
                    <a:bodyPr/>
                    <a:lstStyle/>
                    <a:p>
                      <a:pPr marL="21590">
                        <a:lnSpc>
                          <a:spcPts val="1130"/>
                        </a:lnSpc>
                        <a:spcBef>
                          <a:spcPts val="55"/>
                        </a:spcBef>
                      </a:pPr>
                      <a:r>
                        <a:rPr sz="1000" spc="25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Затраты</a:t>
                      </a:r>
                      <a:r>
                        <a:rPr sz="1000" spc="-30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000" spc="10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на</a:t>
                      </a:r>
                      <a:r>
                        <a:rPr sz="1000" spc="-70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000" spc="-10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ремонт</a:t>
                      </a:r>
                      <a:r>
                        <a:rPr sz="1000" spc="-35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000" spc="5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автопарка</a:t>
                      </a:r>
                      <a:r>
                        <a:rPr sz="1000" spc="5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,</a:t>
                      </a:r>
                      <a:r>
                        <a:rPr sz="1000" spc="-20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000" spc="10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%</a:t>
                      </a:r>
                      <a:endParaRPr sz="100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6985" marB="0">
                    <a:lnL w="12700">
                      <a:solidFill>
                        <a:srgbClr val="231F20"/>
                      </a:solidFill>
                      <a:prstDash val="solid"/>
                    </a:lnL>
                    <a:lnR w="12700">
                      <a:solidFill>
                        <a:srgbClr val="231F20"/>
                      </a:solidFill>
                      <a:prstDash val="solid"/>
                    </a:lnR>
                    <a:lnT w="12700">
                      <a:solidFill>
                        <a:srgbClr val="231F20"/>
                      </a:solidFill>
                      <a:prstDash val="solid"/>
                    </a:lnT>
                    <a:lnB w="12700">
                      <a:solidFill>
                        <a:srgbClr val="231F2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30"/>
                        </a:lnSpc>
                        <a:spcBef>
                          <a:spcPts val="55"/>
                        </a:spcBef>
                      </a:pPr>
                      <a:r>
                        <a:rPr sz="1000" spc="-10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100</a:t>
                      </a:r>
                      <a:endParaRPr sz="100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6985" marB="0">
                    <a:lnL w="12700">
                      <a:solidFill>
                        <a:srgbClr val="231F20"/>
                      </a:solidFill>
                      <a:prstDash val="solid"/>
                    </a:lnL>
                    <a:lnR w="12700">
                      <a:solidFill>
                        <a:srgbClr val="231F20"/>
                      </a:solidFill>
                      <a:prstDash val="solid"/>
                    </a:lnR>
                    <a:lnT w="12700">
                      <a:solidFill>
                        <a:srgbClr val="231F20"/>
                      </a:solidFill>
                      <a:prstDash val="solid"/>
                    </a:lnT>
                    <a:lnB w="12700">
                      <a:solidFill>
                        <a:srgbClr val="231F2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810" algn="ctr">
                        <a:lnSpc>
                          <a:spcPts val="1130"/>
                        </a:lnSpc>
                        <a:spcBef>
                          <a:spcPts val="55"/>
                        </a:spcBef>
                      </a:pPr>
                      <a:r>
                        <a:rPr sz="1000" spc="-5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50</a:t>
                      </a:r>
                      <a:endParaRPr sz="100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6985" marB="0">
                    <a:lnL w="12700">
                      <a:solidFill>
                        <a:srgbClr val="231F20"/>
                      </a:solidFill>
                      <a:prstDash val="solid"/>
                    </a:lnL>
                    <a:lnR w="12700">
                      <a:solidFill>
                        <a:srgbClr val="231F20"/>
                      </a:solidFill>
                      <a:prstDash val="solid"/>
                    </a:lnR>
                    <a:lnT w="12700">
                      <a:solidFill>
                        <a:srgbClr val="231F20"/>
                      </a:solidFill>
                      <a:prstDash val="solid"/>
                    </a:lnT>
                    <a:lnB w="12700">
                      <a:solidFill>
                        <a:srgbClr val="231F2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30"/>
                        </a:lnSpc>
                        <a:spcBef>
                          <a:spcPts val="55"/>
                        </a:spcBef>
                      </a:pPr>
                      <a:r>
                        <a:rPr sz="1000" spc="-5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40</a:t>
                      </a:r>
                      <a:endParaRPr sz="100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6985" marB="0">
                    <a:lnL w="12700">
                      <a:solidFill>
                        <a:srgbClr val="231F20"/>
                      </a:solidFill>
                      <a:prstDash val="solid"/>
                    </a:lnL>
                    <a:lnR w="12700">
                      <a:solidFill>
                        <a:srgbClr val="231F20"/>
                      </a:solidFill>
                      <a:prstDash val="solid"/>
                    </a:lnR>
                    <a:lnT w="12700">
                      <a:solidFill>
                        <a:srgbClr val="231F20"/>
                      </a:solidFill>
                      <a:prstDash val="solid"/>
                    </a:lnT>
                    <a:lnB w="12700">
                      <a:solidFill>
                        <a:srgbClr val="231F2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23"/>
                  </a:ext>
                </a:extLst>
              </a:tr>
              <a:tr h="171998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C6D0DF"/>
                      </a:solidFill>
                      <a:prstDash val="solid"/>
                    </a:lnL>
                    <a:lnR w="12700">
                      <a:solidFill>
                        <a:srgbClr val="C6D0DF"/>
                      </a:solidFill>
                      <a:prstDash val="solid"/>
                    </a:lnR>
                    <a:lnT w="12700">
                      <a:solidFill>
                        <a:srgbClr val="231F20"/>
                      </a:solidFill>
                      <a:prstDash val="solid"/>
                    </a:lnT>
                    <a:lnB w="12700">
                      <a:solidFill>
                        <a:srgbClr val="231F2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C6D0DF"/>
                      </a:solidFill>
                      <a:prstDash val="solid"/>
                    </a:lnL>
                    <a:lnR w="12700">
                      <a:solidFill>
                        <a:srgbClr val="C6D0DF"/>
                      </a:solidFill>
                      <a:prstDash val="solid"/>
                    </a:lnR>
                    <a:lnT w="12700">
                      <a:solidFill>
                        <a:srgbClr val="231F20"/>
                      </a:solidFill>
                      <a:prstDash val="solid"/>
                    </a:lnT>
                    <a:lnB w="12700">
                      <a:solidFill>
                        <a:srgbClr val="231F2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C6D0DF"/>
                      </a:solidFill>
                      <a:prstDash val="solid"/>
                    </a:lnL>
                    <a:lnR w="12700">
                      <a:solidFill>
                        <a:srgbClr val="C6D0DF"/>
                      </a:solidFill>
                      <a:prstDash val="solid"/>
                    </a:lnR>
                    <a:lnT w="12700">
                      <a:solidFill>
                        <a:srgbClr val="231F20"/>
                      </a:solidFill>
                      <a:prstDash val="solid"/>
                    </a:lnT>
                    <a:lnB w="12700">
                      <a:solidFill>
                        <a:srgbClr val="231F2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C6D0DF"/>
                      </a:solidFill>
                      <a:prstDash val="solid"/>
                    </a:lnL>
                    <a:lnR w="12700">
                      <a:solidFill>
                        <a:srgbClr val="C6D0DF"/>
                      </a:solidFill>
                      <a:prstDash val="solid"/>
                    </a:lnR>
                    <a:lnT w="12700">
                      <a:solidFill>
                        <a:srgbClr val="231F20"/>
                      </a:solidFill>
                      <a:prstDash val="solid"/>
                    </a:lnT>
                    <a:lnB w="12700">
                      <a:solidFill>
                        <a:srgbClr val="231F2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24"/>
                  </a:ext>
                </a:extLst>
              </a:tr>
              <a:tr h="171983">
                <a:tc>
                  <a:txBody>
                    <a:bodyPr/>
                    <a:lstStyle/>
                    <a:p>
                      <a:pPr marL="21590">
                        <a:lnSpc>
                          <a:spcPct val="100000"/>
                        </a:lnSpc>
                        <a:spcBef>
                          <a:spcPts val="55"/>
                        </a:spcBef>
                      </a:pPr>
                      <a:r>
                        <a:rPr sz="1000" b="1" spc="1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И</a:t>
                      </a:r>
                      <a:r>
                        <a:rPr sz="1000" b="1" spc="5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Т</a:t>
                      </a:r>
                      <a:r>
                        <a:rPr sz="1000" b="1" spc="2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О</a:t>
                      </a:r>
                      <a:r>
                        <a:rPr sz="1000" b="1" spc="3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Г</a:t>
                      </a:r>
                      <a:r>
                        <a:rPr sz="1000" b="1" spc="2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О</a:t>
                      </a:r>
                      <a:r>
                        <a:rPr sz="1000" b="1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:</a:t>
                      </a:r>
                      <a:r>
                        <a:rPr sz="1000" b="1" spc="-8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000" b="1" spc="-2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э</a:t>
                      </a:r>
                      <a:r>
                        <a:rPr sz="1000" b="1" spc="3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к</a:t>
                      </a:r>
                      <a:r>
                        <a:rPr sz="1000" b="1" spc="-1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о</a:t>
                      </a:r>
                      <a:r>
                        <a:rPr sz="1000" b="1" spc="-1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н</a:t>
                      </a:r>
                      <a:r>
                        <a:rPr sz="1000" b="1" spc="-1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о</a:t>
                      </a:r>
                      <a:r>
                        <a:rPr sz="1000" b="1" spc="-1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м</a:t>
                      </a:r>
                      <a:r>
                        <a:rPr sz="1000" b="1" spc="-2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и</a:t>
                      </a:r>
                      <a:r>
                        <a:rPr sz="1000" b="1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я</a:t>
                      </a:r>
                      <a:r>
                        <a:rPr sz="1000" b="1" spc="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000" b="1" spc="-2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с</a:t>
                      </a:r>
                      <a:r>
                        <a:rPr sz="1000" b="1" spc="-1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о</a:t>
                      </a:r>
                      <a:r>
                        <a:rPr sz="1000" b="1" spc="-2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с</a:t>
                      </a:r>
                      <a:r>
                        <a:rPr sz="1000" b="1" spc="-9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т</a:t>
                      </a:r>
                      <a:r>
                        <a:rPr sz="1000" b="1" spc="-2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а</a:t>
                      </a:r>
                      <a:r>
                        <a:rPr sz="1000" b="1" spc="-2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в</a:t>
                      </a:r>
                      <a:r>
                        <a:rPr sz="1000" b="1" spc="3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л</a:t>
                      </a:r>
                      <a:r>
                        <a:rPr sz="1000" b="1" spc="1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я</a:t>
                      </a:r>
                      <a:r>
                        <a:rPr sz="1000" b="1" spc="4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е</a:t>
                      </a:r>
                      <a:r>
                        <a:rPr sz="1000" b="1" spc="-9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т</a:t>
                      </a:r>
                      <a:r>
                        <a:rPr sz="1000" b="1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,</a:t>
                      </a:r>
                      <a:r>
                        <a:rPr sz="1000" b="1" spc="-2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000" b="1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%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6985" marB="0">
                    <a:lnL w="12700">
                      <a:solidFill>
                        <a:srgbClr val="231F20"/>
                      </a:solidFill>
                      <a:prstDash val="solid"/>
                    </a:lnL>
                    <a:lnR w="12700">
                      <a:solidFill>
                        <a:srgbClr val="231F20"/>
                      </a:solidFill>
                      <a:prstDash val="solid"/>
                    </a:lnR>
                    <a:lnT w="12700">
                      <a:solidFill>
                        <a:srgbClr val="231F20"/>
                      </a:solidFill>
                      <a:prstDash val="solid"/>
                    </a:lnT>
                    <a:lnB w="12700">
                      <a:solidFill>
                        <a:srgbClr val="231F2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5"/>
                        </a:spcBef>
                      </a:pPr>
                      <a:r>
                        <a:rPr sz="1000" b="1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0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6985" marB="0">
                    <a:lnL w="12700">
                      <a:solidFill>
                        <a:srgbClr val="231F20"/>
                      </a:solidFill>
                      <a:prstDash val="solid"/>
                    </a:lnL>
                    <a:lnR w="12700">
                      <a:solidFill>
                        <a:srgbClr val="231F20"/>
                      </a:solidFill>
                      <a:prstDash val="solid"/>
                    </a:lnR>
                    <a:lnT w="12700">
                      <a:solidFill>
                        <a:srgbClr val="231F20"/>
                      </a:solidFill>
                      <a:prstDash val="solid"/>
                    </a:lnT>
                    <a:lnB w="12700">
                      <a:solidFill>
                        <a:srgbClr val="231F2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810" algn="ctr">
                        <a:lnSpc>
                          <a:spcPct val="100000"/>
                        </a:lnSpc>
                        <a:spcBef>
                          <a:spcPts val="55"/>
                        </a:spcBef>
                      </a:pPr>
                      <a:r>
                        <a:rPr sz="1000" b="1" spc="-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63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6985" marB="0">
                    <a:lnL w="12700">
                      <a:solidFill>
                        <a:srgbClr val="231F20"/>
                      </a:solidFill>
                      <a:prstDash val="solid"/>
                    </a:lnL>
                    <a:lnR w="12700">
                      <a:solidFill>
                        <a:srgbClr val="231F20"/>
                      </a:solidFill>
                      <a:prstDash val="solid"/>
                    </a:lnR>
                    <a:lnT w="12700">
                      <a:solidFill>
                        <a:srgbClr val="231F20"/>
                      </a:solidFill>
                      <a:prstDash val="solid"/>
                    </a:lnT>
                    <a:lnB w="12700">
                      <a:solidFill>
                        <a:srgbClr val="231F2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5"/>
                        </a:spcBef>
                      </a:pPr>
                      <a:r>
                        <a:rPr sz="1000" b="1" spc="-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75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6985" marB="0">
                    <a:lnL w="12700">
                      <a:solidFill>
                        <a:srgbClr val="231F20"/>
                      </a:solidFill>
                      <a:prstDash val="solid"/>
                    </a:lnL>
                    <a:lnR w="12700">
                      <a:solidFill>
                        <a:srgbClr val="231F20"/>
                      </a:solidFill>
                      <a:prstDash val="solid"/>
                    </a:lnR>
                    <a:lnT w="12700">
                      <a:solidFill>
                        <a:srgbClr val="231F20"/>
                      </a:solidFill>
                      <a:prstDash val="solid"/>
                    </a:lnT>
                    <a:lnB w="12700">
                      <a:solidFill>
                        <a:srgbClr val="231F2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25"/>
                  </a:ext>
                </a:extLst>
              </a:tr>
            </a:tbl>
          </a:graphicData>
        </a:graphic>
      </p:graphicFrame>
      <p:grpSp>
        <p:nvGrpSpPr>
          <p:cNvPr id="3" name="object 3"/>
          <p:cNvGrpSpPr/>
          <p:nvPr/>
        </p:nvGrpSpPr>
        <p:grpSpPr>
          <a:xfrm>
            <a:off x="1191265" y="7056515"/>
            <a:ext cx="10160" cy="8890"/>
            <a:chOff x="1191265" y="7056515"/>
            <a:chExt cx="10160" cy="8890"/>
          </a:xfrm>
        </p:grpSpPr>
        <p:sp>
          <p:nvSpPr>
            <p:cNvPr id="4" name="object 4"/>
            <p:cNvSpPr/>
            <p:nvPr/>
          </p:nvSpPr>
          <p:spPr>
            <a:xfrm>
              <a:off x="1192636" y="7056515"/>
              <a:ext cx="0" cy="8890"/>
            </a:xfrm>
            <a:custGeom>
              <a:avLst/>
              <a:gdLst/>
              <a:ahLst/>
              <a:cxnLst/>
              <a:rect l="l" t="t" r="r" b="b"/>
              <a:pathLst>
                <a:path h="8890">
                  <a:moveTo>
                    <a:pt x="0" y="0"/>
                  </a:moveTo>
                  <a:lnTo>
                    <a:pt x="0" y="8595"/>
                  </a:lnTo>
                </a:path>
              </a:pathLst>
            </a:custGeom>
            <a:ln w="3175">
              <a:solidFill>
                <a:srgbClr val="C6D0D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1192636" y="7056515"/>
              <a:ext cx="8890" cy="8890"/>
            </a:xfrm>
            <a:custGeom>
              <a:avLst/>
              <a:gdLst/>
              <a:ahLst/>
              <a:cxnLst/>
              <a:rect l="l" t="t" r="r" b="b"/>
              <a:pathLst>
                <a:path w="8890" h="8890">
                  <a:moveTo>
                    <a:pt x="8586" y="8595"/>
                  </a:moveTo>
                  <a:lnTo>
                    <a:pt x="8586" y="0"/>
                  </a:lnTo>
                  <a:lnTo>
                    <a:pt x="0" y="0"/>
                  </a:lnTo>
                  <a:lnTo>
                    <a:pt x="0" y="8595"/>
                  </a:lnTo>
                  <a:lnTo>
                    <a:pt x="8586" y="8595"/>
                  </a:lnTo>
                  <a:close/>
                </a:path>
              </a:pathLst>
            </a:custGeom>
            <a:solidFill>
              <a:srgbClr val="C6D0D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6" name="object 6"/>
          <p:cNvGrpSpPr/>
          <p:nvPr/>
        </p:nvGrpSpPr>
        <p:grpSpPr>
          <a:xfrm>
            <a:off x="4931023" y="7056515"/>
            <a:ext cx="10160" cy="8890"/>
            <a:chOff x="4931023" y="7056515"/>
            <a:chExt cx="10160" cy="8890"/>
          </a:xfrm>
        </p:grpSpPr>
        <p:sp>
          <p:nvSpPr>
            <p:cNvPr id="7" name="object 7"/>
            <p:cNvSpPr/>
            <p:nvPr/>
          </p:nvSpPr>
          <p:spPr>
            <a:xfrm>
              <a:off x="4932395" y="7056515"/>
              <a:ext cx="0" cy="8890"/>
            </a:xfrm>
            <a:custGeom>
              <a:avLst/>
              <a:gdLst/>
              <a:ahLst/>
              <a:cxnLst/>
              <a:rect l="l" t="t" r="r" b="b"/>
              <a:pathLst>
                <a:path h="8890">
                  <a:moveTo>
                    <a:pt x="0" y="0"/>
                  </a:moveTo>
                  <a:lnTo>
                    <a:pt x="0" y="8595"/>
                  </a:lnTo>
                </a:path>
              </a:pathLst>
            </a:custGeom>
            <a:ln w="3175">
              <a:solidFill>
                <a:srgbClr val="C6D0D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4932395" y="7056515"/>
              <a:ext cx="8890" cy="8890"/>
            </a:xfrm>
            <a:custGeom>
              <a:avLst/>
              <a:gdLst/>
              <a:ahLst/>
              <a:cxnLst/>
              <a:rect l="l" t="t" r="r" b="b"/>
              <a:pathLst>
                <a:path w="8889" h="8890">
                  <a:moveTo>
                    <a:pt x="8564" y="8595"/>
                  </a:moveTo>
                  <a:lnTo>
                    <a:pt x="8564" y="0"/>
                  </a:lnTo>
                  <a:lnTo>
                    <a:pt x="0" y="0"/>
                  </a:lnTo>
                  <a:lnTo>
                    <a:pt x="0" y="8595"/>
                  </a:lnTo>
                  <a:lnTo>
                    <a:pt x="8564" y="8595"/>
                  </a:lnTo>
                  <a:close/>
                </a:path>
              </a:pathLst>
            </a:custGeom>
            <a:solidFill>
              <a:srgbClr val="C6D0D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9" name="object 9"/>
          <p:cNvGrpSpPr/>
          <p:nvPr/>
        </p:nvGrpSpPr>
        <p:grpSpPr>
          <a:xfrm>
            <a:off x="6389187" y="7056515"/>
            <a:ext cx="10160" cy="8890"/>
            <a:chOff x="6389187" y="7056515"/>
            <a:chExt cx="10160" cy="8890"/>
          </a:xfrm>
        </p:grpSpPr>
        <p:sp>
          <p:nvSpPr>
            <p:cNvPr id="10" name="object 10"/>
            <p:cNvSpPr/>
            <p:nvPr/>
          </p:nvSpPr>
          <p:spPr>
            <a:xfrm>
              <a:off x="6390558" y="7056515"/>
              <a:ext cx="0" cy="8890"/>
            </a:xfrm>
            <a:custGeom>
              <a:avLst/>
              <a:gdLst/>
              <a:ahLst/>
              <a:cxnLst/>
              <a:rect l="l" t="t" r="r" b="b"/>
              <a:pathLst>
                <a:path h="8890">
                  <a:moveTo>
                    <a:pt x="0" y="0"/>
                  </a:moveTo>
                  <a:lnTo>
                    <a:pt x="0" y="8595"/>
                  </a:lnTo>
                </a:path>
              </a:pathLst>
            </a:custGeom>
            <a:ln w="3175">
              <a:solidFill>
                <a:srgbClr val="C6D0D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6390558" y="7056515"/>
              <a:ext cx="8890" cy="8890"/>
            </a:xfrm>
            <a:custGeom>
              <a:avLst/>
              <a:gdLst/>
              <a:ahLst/>
              <a:cxnLst/>
              <a:rect l="l" t="t" r="r" b="b"/>
              <a:pathLst>
                <a:path w="8889" h="8890">
                  <a:moveTo>
                    <a:pt x="8564" y="8595"/>
                  </a:moveTo>
                  <a:lnTo>
                    <a:pt x="8564" y="0"/>
                  </a:lnTo>
                  <a:lnTo>
                    <a:pt x="0" y="0"/>
                  </a:lnTo>
                  <a:lnTo>
                    <a:pt x="0" y="8595"/>
                  </a:lnTo>
                  <a:lnTo>
                    <a:pt x="8564" y="8595"/>
                  </a:lnTo>
                  <a:close/>
                </a:path>
              </a:pathLst>
            </a:custGeom>
            <a:solidFill>
              <a:srgbClr val="C6D0D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2" name="object 12"/>
          <p:cNvGrpSpPr/>
          <p:nvPr/>
        </p:nvGrpSpPr>
        <p:grpSpPr>
          <a:xfrm>
            <a:off x="7958845" y="7056515"/>
            <a:ext cx="10160" cy="8890"/>
            <a:chOff x="7958845" y="7056515"/>
            <a:chExt cx="10160" cy="8890"/>
          </a:xfrm>
        </p:grpSpPr>
        <p:sp>
          <p:nvSpPr>
            <p:cNvPr id="13" name="object 13"/>
            <p:cNvSpPr/>
            <p:nvPr/>
          </p:nvSpPr>
          <p:spPr>
            <a:xfrm>
              <a:off x="7960217" y="7056515"/>
              <a:ext cx="0" cy="8890"/>
            </a:xfrm>
            <a:custGeom>
              <a:avLst/>
              <a:gdLst/>
              <a:ahLst/>
              <a:cxnLst/>
              <a:rect l="l" t="t" r="r" b="b"/>
              <a:pathLst>
                <a:path h="8890">
                  <a:moveTo>
                    <a:pt x="0" y="0"/>
                  </a:moveTo>
                  <a:lnTo>
                    <a:pt x="0" y="8595"/>
                  </a:lnTo>
                </a:path>
              </a:pathLst>
            </a:custGeom>
            <a:ln w="3175">
              <a:solidFill>
                <a:srgbClr val="C6D0D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7960217" y="7056515"/>
              <a:ext cx="8890" cy="8890"/>
            </a:xfrm>
            <a:custGeom>
              <a:avLst/>
              <a:gdLst/>
              <a:ahLst/>
              <a:cxnLst/>
              <a:rect l="l" t="t" r="r" b="b"/>
              <a:pathLst>
                <a:path w="8890" h="8890">
                  <a:moveTo>
                    <a:pt x="8564" y="8595"/>
                  </a:moveTo>
                  <a:lnTo>
                    <a:pt x="8564" y="0"/>
                  </a:lnTo>
                  <a:lnTo>
                    <a:pt x="0" y="0"/>
                  </a:lnTo>
                  <a:lnTo>
                    <a:pt x="0" y="8595"/>
                  </a:lnTo>
                  <a:lnTo>
                    <a:pt x="8564" y="8595"/>
                  </a:lnTo>
                  <a:close/>
                </a:path>
              </a:pathLst>
            </a:custGeom>
            <a:solidFill>
              <a:srgbClr val="C6D0D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5" name="object 15"/>
          <p:cNvSpPr/>
          <p:nvPr/>
        </p:nvSpPr>
        <p:spPr>
          <a:xfrm>
            <a:off x="190" y="567534"/>
            <a:ext cx="10692130" cy="459740"/>
          </a:xfrm>
          <a:custGeom>
            <a:avLst/>
            <a:gdLst/>
            <a:ahLst/>
            <a:cxnLst/>
            <a:rect l="l" t="t" r="r" b="b"/>
            <a:pathLst>
              <a:path w="10692130" h="459740">
                <a:moveTo>
                  <a:pt x="10692010" y="459723"/>
                </a:moveTo>
                <a:lnTo>
                  <a:pt x="10692010" y="0"/>
                </a:lnTo>
                <a:lnTo>
                  <a:pt x="0" y="0"/>
                </a:lnTo>
                <a:lnTo>
                  <a:pt x="0" y="459723"/>
                </a:lnTo>
                <a:lnTo>
                  <a:pt x="10692010" y="459723"/>
                </a:lnTo>
                <a:close/>
              </a:path>
            </a:pathLst>
          </a:custGeom>
          <a:solidFill>
            <a:srgbClr val="E3174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 txBox="1">
            <a:spLocks noGrp="1"/>
          </p:cNvSpPr>
          <p:nvPr>
            <p:ph type="title"/>
          </p:nvPr>
        </p:nvSpPr>
        <p:spPr>
          <a:xfrm>
            <a:off x="849563" y="617865"/>
            <a:ext cx="8663940" cy="330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15" dirty="0"/>
              <a:t>СРАВНИТЕЛЬНАЯ</a:t>
            </a:r>
            <a:r>
              <a:rPr dirty="0"/>
              <a:t> </a:t>
            </a:r>
            <a:r>
              <a:rPr spc="-25" dirty="0"/>
              <a:t>ТАБЛИЦА</a:t>
            </a:r>
            <a:r>
              <a:rPr spc="5" dirty="0"/>
              <a:t> </a:t>
            </a:r>
            <a:r>
              <a:rPr spc="-15" dirty="0"/>
              <a:t>ПРОТИВОГОЛОЛЕДНЫХ</a:t>
            </a:r>
            <a:r>
              <a:rPr dirty="0"/>
              <a:t> </a:t>
            </a:r>
            <a:r>
              <a:rPr spc="-10" dirty="0"/>
              <a:t>МАТЕРИАЛОВ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FFFF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</TotalTime>
  <Words>1389</Words>
  <Application>Microsoft Office PowerPoint</Application>
  <PresentationFormat>Произвольный</PresentationFormat>
  <Paragraphs>287</Paragraphs>
  <Slides>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7" baseType="lpstr">
      <vt:lpstr>Arial</vt:lpstr>
      <vt:lpstr>Calibri</vt:lpstr>
      <vt:lpstr>Lucida Sans Unicode</vt:lpstr>
      <vt:lpstr>Microsoft Sans Serif</vt:lpstr>
      <vt:lpstr>Tahoma</vt:lpstr>
      <vt:lpstr>Times New Roman</vt:lpstr>
      <vt:lpstr>Trebuchet MS</vt:lpstr>
      <vt:lpstr>Office Theme</vt:lpstr>
      <vt:lpstr>КАЗАХСТАНСКИЙ ЗАВОД МАГНЕЗИТОВЫХ ИЗДЕЛИЙ</vt:lpstr>
      <vt:lpstr>ПРЕИМУЩЕСТВА АНТИГОЛОЛЕДНЫХ РЕАГЕНТОВ «ICEMIX» (АЙСМИКС)</vt:lpstr>
      <vt:lpstr>ЭКОЛОГИЧНОСТЬ И БЕЗОПАСНОСТЬ</vt:lpstr>
      <vt:lpstr>МЕХАНИЗМ ВОЗДЕЙСТВИЯ / СПОСОБ ПРИМЕНЕНИЯ</vt:lpstr>
      <vt:lpstr>ДЕЙСТВИЕ «ICEMIX» (АЙСМИКС)</vt:lpstr>
      <vt:lpstr>Презентация PowerPoint</vt:lpstr>
      <vt:lpstr>ЛИНЕЙКА РЕАГЕНТОВ «ICEMIX» (АЙСМИКС)</vt:lpstr>
      <vt:lpstr>ПОКАЗАТЕЛИ АКТИВНОСТИ</vt:lpstr>
      <vt:lpstr>СРАВНИТЕЛЬНАЯ ТАБЛИЦА ПРОТИВОГОЛОЛЕДНЫХ МАТЕРИАЛОВ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КАЗАХСТАНСКИЙ ЗАВОД МАГНЕЗИТОВЫХ ИЗДЕЛИЙ</dc:title>
  <cp:lastModifiedBy>Ниғметова Әсемгүл Берікқызы</cp:lastModifiedBy>
  <cp:revision>1</cp:revision>
  <dcterms:created xsi:type="dcterms:W3CDTF">2023-11-03T09:48:28Z</dcterms:created>
  <dcterms:modified xsi:type="dcterms:W3CDTF">2023-11-03T09:49:55Z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LastSaved">
    <vt:filetime>2023-11-03T00:00:00Z</vt:filetime>
  </property>
</Properties>
</file>