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4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2" y="10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546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27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249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613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82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384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8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64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52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41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B0B24-2424-48E1-ADD6-D546494C48A7}" type="datetimeFigureOut">
              <a:rPr lang="ru-RU" smtClean="0"/>
              <a:t>16.04.2024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7F1F7C-7BCC-468A-8B7B-FE9E940703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438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3200" y="94203"/>
            <a:ext cx="8468360" cy="742315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Мастики битумно-полимерные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CRAFCO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040" y="1107440"/>
            <a:ext cx="5252720" cy="4815841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rgbClr val="000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Мастики CRAFCO представляют собой однокомпонентные материалы на основе битума с добавками различных полимеров, применяемые в горячем состоянии. В зависимости от вида мастики, они пригодны к применению во всех дорожно-климатических зонах.</a:t>
            </a:r>
          </a:p>
          <a:p>
            <a:r>
              <a:rPr lang="ru-RU" sz="1600" dirty="0">
                <a:solidFill>
                  <a:srgbClr val="0000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Мастики поставляются в виде твердых брикетов массой 13 кг, а после нагрева и расплавления в заливщиках швов применяются для заполнения швов и трещин в асфальтобетонных и цементобетонных покрытиях.</a:t>
            </a:r>
          </a:p>
          <a:p>
            <a:endParaRPr lang="ru-RU" dirty="0"/>
          </a:p>
        </p:txBody>
      </p:sp>
      <p:pic>
        <p:nvPicPr>
          <p:cNvPr id="4" name="Рисунок 3" descr="C:\Users\Администратор\Downloads\0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160" y="1493520"/>
            <a:ext cx="6004559" cy="516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Администратор\Downloads\8_20120718_194701767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40" y="4075110"/>
            <a:ext cx="5252720" cy="257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4">
            <a:extLst>
              <a:ext uri="{FF2B5EF4-FFF2-40B4-BE49-F238E27FC236}">
                <a16:creationId xmlns:a16="http://schemas.microsoft.com/office/drawing/2014/main" id="{D536B3EB-6685-4B8E-9BA6-82D5B14B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4" y="246286"/>
            <a:ext cx="173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7081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22894" y="1245669"/>
            <a:ext cx="4562445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Мастику герметик CRAFCO можно повторно разогревать без изменения их эксплуатационных свойств.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CRAFСO располагает широким ассортиментом мастик для применения в асфальтобетонных и цементобетонных покрытиях для любых климатических зон.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Мастики CRAFCO обладают высокими деформативными свойствами как при низких отрицательных, так и при высоких положительных температурах.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праймера при герметизации с использованием маcтик CRAFCO не требуется.</a:t>
            </a:r>
            <a:endParaRPr lang="ru-RU" sz="1500" b="0" i="0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34" y="1370006"/>
            <a:ext cx="3707905" cy="208569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034" y="3767918"/>
            <a:ext cx="4248472" cy="2389766"/>
          </a:xfrm>
          <a:prstGeom prst="rect">
            <a:avLst/>
          </a:prstGeom>
        </p:spPr>
      </p:pic>
      <p:pic>
        <p:nvPicPr>
          <p:cNvPr id="5" name="Picture 12" descr="C:\Users\Sergey\Desktop\САЙТ+КАТАЛОГ\Структура\Ремонт трещин и швов\Мастики (герметики)\AR_34241_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28240" y="1419109"/>
            <a:ext cx="3137193" cy="2348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388193" y="272555"/>
            <a:ext cx="7583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Мастики CRAFCO имеет следующие преимущества: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76976" y="3767918"/>
            <a:ext cx="2788457" cy="238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4462917"/>
            <a:ext cx="451756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значение при выборе герметика имеют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климатические условия</a:t>
            </a:r>
            <a:r>
              <a:rPr lang="ru-RU" sz="1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которых будут производиться работы. Главным образом это температурный диапазон (минимальные и максимальные значения температуры покрытия в течение года). Из широчайшего спектра мастик CRAFCO мы выбрали те, </a:t>
            </a:r>
            <a:r>
              <a:rPr lang="ru-RU" sz="15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наиболее подходят для применения в климатических зонах стран СНГ.</a:t>
            </a:r>
          </a:p>
        </p:txBody>
      </p:sp>
      <p:pic>
        <p:nvPicPr>
          <p:cNvPr id="10" name="Рисунок 4">
            <a:extLst>
              <a:ext uri="{FF2B5EF4-FFF2-40B4-BE49-F238E27FC236}">
                <a16:creationId xmlns:a16="http://schemas.microsoft.com/office/drawing/2014/main" id="{D536B3EB-6685-4B8E-9BA6-82D5B14B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4" y="246286"/>
            <a:ext cx="173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4949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Рисунок 4">
            <a:extLst>
              <a:ext uri="{FF2B5EF4-FFF2-40B4-BE49-F238E27FC236}">
                <a16:creationId xmlns:a16="http://schemas.microsoft.com/office/drawing/2014/main" id="{D536B3EB-6685-4B8E-9BA6-82D5B14B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4" y="246286"/>
            <a:ext cx="173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0983B1E1-0223-4488-9F7E-D59451B4429F}"/>
              </a:ext>
            </a:extLst>
          </p:cNvPr>
          <p:cNvSpPr txBox="1">
            <a:spLocks/>
          </p:cNvSpPr>
          <p:nvPr/>
        </p:nvSpPr>
        <p:spPr>
          <a:xfrm>
            <a:off x="393108" y="838884"/>
            <a:ext cx="6687112" cy="653277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РЕШЕНИЕ В</a:t>
            </a:r>
            <a:r>
              <a:rPr kumimoji="0" lang="ru-RU" sz="1400" b="1" i="0" u="none" strike="noStrike" kern="0" cap="none" spc="0" normalizeH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 ПРОЕКТЕ</a:t>
            </a: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: Применение материалов и оборудование 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Crafco</a:t>
            </a:r>
            <a:endParaRPr kumimoji="0" lang="ru-RU" sz="1600" b="1" i="0" u="none" strike="noStrike" kern="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2" name="Заголовок 7">
            <a:extLst>
              <a:ext uri="{FF2B5EF4-FFF2-40B4-BE49-F238E27FC236}">
                <a16:creationId xmlns:a16="http://schemas.microsoft.com/office/drawing/2014/main" id="{196C4DE3-AC0E-49DB-ABCA-54242F01B778}"/>
              </a:ext>
            </a:extLst>
          </p:cNvPr>
          <p:cNvSpPr txBox="1">
            <a:spLocks/>
          </p:cNvSpPr>
          <p:nvPr/>
        </p:nvSpPr>
        <p:spPr>
          <a:xfrm>
            <a:off x="858415" y="188393"/>
            <a:ext cx="11119944" cy="653277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2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cs typeface="Times New Roman"/>
              </a:rPr>
              <a:t>ПОВТОРНАЯ ГЕРМЕТИЗАЦИЯ ШВОВ</a:t>
            </a:r>
            <a:endParaRPr kumimoji="0" lang="ru-RU" sz="2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Times New Roman"/>
              <a:cs typeface="Times New Roman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8F12D-2B81-4AD8-B9EE-A7D8E5521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3044" y="5076976"/>
            <a:ext cx="2237176" cy="167827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 prst="coolSlant"/>
            <a:bevelB w="0" h="0" prst="softRound"/>
          </a:sp3d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E70121AD-73BB-4E23-A67D-EBE9B0648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8" y="1492161"/>
            <a:ext cx="4152157" cy="33427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0" h="0" prst="coolSlant"/>
            <a:bevelB w="0" h="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1AE814-D285-475A-BD93-AAEC789B1B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903" y="5076976"/>
            <a:ext cx="4456957" cy="167351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0" h="0" prst="coolSlant"/>
            <a:bevelB w="0" h="0" prst="softRound"/>
          </a:sp3d>
        </p:spPr>
      </p:pic>
      <p:pic>
        <p:nvPicPr>
          <p:cNvPr id="15" name="Picture 2" descr="C:\Users\Sergey\Downloads\016b.jpg">
            <a:extLst>
              <a:ext uri="{FF2B5EF4-FFF2-40B4-BE49-F238E27FC236}">
                <a16:creationId xmlns:a16="http://schemas.microsoft.com/office/drawing/2014/main" id="{9B9862C5-31B7-42AB-B125-69D228DD2C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 b="14919"/>
          <a:stretch>
            <a:fillRect/>
          </a:stretch>
        </p:blipFill>
        <p:spPr bwMode="auto">
          <a:xfrm>
            <a:off x="7239404" y="5076976"/>
            <a:ext cx="2468401" cy="1671632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  <a:bevelB w="0" h="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D:\BIG FILES\FOTO\Doris_CRAFCO\IMG-20110922-00246.jpg">
            <a:extLst>
              <a:ext uri="{FF2B5EF4-FFF2-40B4-BE49-F238E27FC236}">
                <a16:creationId xmlns:a16="http://schemas.microsoft.com/office/drawing/2014/main" id="{6761924A-7304-405B-9211-2F23A9F44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2525" y="4845136"/>
            <a:ext cx="1678278" cy="2141956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0" h="0" prst="coolSlant"/>
            <a:bevelB w="0" h="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B11515BF-8506-4189-A0AE-9FCE6024BB5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15958" y="2329381"/>
          <a:ext cx="7462401" cy="1617187"/>
        </p:xfrm>
        <a:graphic>
          <a:graphicData uri="http://schemas.openxmlformats.org/drawingml/2006/table">
            <a:tbl>
              <a:tblPr/>
              <a:tblGrid>
                <a:gridCol w="15428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1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05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9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3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Рекомендации по применению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Основные виды полимер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битумных мастик </a:t>
                      </a:r>
                      <a:r>
                        <a:rPr kumimoji="0" lang="en-US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Crafco </a:t>
                      </a:r>
                      <a:r>
                        <a:rPr kumimoji="0" lang="ru-RU" altLang="ru-RU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ЦА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5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34504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34515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34522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RS 34231</a:t>
                      </a:r>
                      <a:endParaRPr kumimoji="0" lang="ru-RU" alt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9121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Температурный диапазон применения</a:t>
                      </a:r>
                      <a:endParaRPr kumimoji="0" lang="ru-RU" altLang="ru-RU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…+</a:t>
                      </a:r>
                      <a:r>
                        <a:rPr kumimoji="0" lang="en-US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-28 …+64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-46 …+64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-40 …+64</a:t>
                      </a:r>
                      <a:endParaRPr kumimoji="0" lang="ru-RU" altLang="ru-RU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Вид покрытия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Асфальтобетон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Цементобетон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Асфальтобетон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Цементобетон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Асфальтобетон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Цементобетон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4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20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 algn="l" defTabSz="914400" rtl="0" eaLnBrk="1" latinLnBrk="0" hangingPunct="1">
                        <a:spcBef>
                          <a:spcPct val="20000"/>
                        </a:spcBef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algn="l" defTabSz="914400" rtl="0" eaLnBrk="1" fontAlgn="base" latinLnBrk="0" hangingPunct="1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800" kern="12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ts val="1338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Цементобетон</a:t>
                      </a:r>
                    </a:p>
                  </a:txBody>
                  <a:tcPr marL="66510" marR="66510" marT="0" marB="0" anchor="ctr" horzOverflow="overflow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" name="Заголовок 4">
            <a:extLst>
              <a:ext uri="{FF2B5EF4-FFF2-40B4-BE49-F238E27FC236}">
                <a16:creationId xmlns:a16="http://schemas.microsoft.com/office/drawing/2014/main" id="{2ABC4212-31D9-48C9-B958-A0DD3B90F7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7656" y="4226039"/>
            <a:ext cx="3657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u="sng" dirty="0">
                <a:solidFill>
                  <a:srgbClr val="FF0000"/>
                </a:solidFill>
                <a:latin typeface="Bahnschrift Condensed" panose="020B0502040204020203" pitchFamily="34" charset="0"/>
                <a:cs typeface="Tahoma" panose="020B0604030504040204" pitchFamily="34" charset="0"/>
              </a:rPr>
              <a:t>БОЛЕЕ 90 ВИДОВ МАСТИК </a:t>
            </a:r>
            <a:r>
              <a:rPr lang="en-US" altLang="ru-RU" sz="2400" b="1" u="sng" dirty="0">
                <a:solidFill>
                  <a:srgbClr val="FF0000"/>
                </a:solidFill>
                <a:latin typeface="Bahnschrift Condensed" panose="020B0502040204020203" pitchFamily="34" charset="0"/>
                <a:cs typeface="Tahoma" panose="020B0604030504040204" pitchFamily="34" charset="0"/>
              </a:rPr>
              <a:t>CRAFCO</a:t>
            </a:r>
            <a:r>
              <a:rPr lang="ru-RU" altLang="ru-RU" sz="2400" b="1" u="sng" dirty="0">
                <a:solidFill>
                  <a:srgbClr val="FF0000"/>
                </a:solidFill>
                <a:latin typeface="Bahnschrift Condensed" panose="020B0502040204020203" pitchFamily="34" charset="0"/>
                <a:cs typeface="Tahoma" panose="020B0604030504040204" pitchFamily="34" charset="0"/>
              </a:rPr>
              <a:t>!</a:t>
            </a:r>
            <a:endParaRPr lang="ru-RU" altLang="ru-RU" sz="2400" b="1" dirty="0">
              <a:solidFill>
                <a:srgbClr val="FF0000"/>
              </a:solidFill>
              <a:latin typeface="Bahnschrift Condensed" panose="020B0502040204020203" pitchFamily="34" charset="0"/>
              <a:cs typeface="Tahoma" panose="020B0604030504040204" pitchFamily="34" charset="0"/>
            </a:endParaRPr>
          </a:p>
        </p:txBody>
      </p:sp>
      <p:sp>
        <p:nvSpPr>
          <p:cNvPr id="21" name="Заголовок 7">
            <a:extLst>
              <a:ext uri="{FF2B5EF4-FFF2-40B4-BE49-F238E27FC236}">
                <a16:creationId xmlns:a16="http://schemas.microsoft.com/office/drawing/2014/main" id="{0CA2100E-9029-4647-9D9A-2C23F4D24640}"/>
              </a:ext>
            </a:extLst>
          </p:cNvPr>
          <p:cNvSpPr txBox="1">
            <a:spLocks/>
          </p:cNvSpPr>
          <p:nvPr/>
        </p:nvSpPr>
        <p:spPr>
          <a:xfrm>
            <a:off x="119700" y="5076975"/>
            <a:ext cx="591186" cy="653277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3" name="Заголовок 7">
            <a:extLst>
              <a:ext uri="{FF2B5EF4-FFF2-40B4-BE49-F238E27FC236}">
                <a16:creationId xmlns:a16="http://schemas.microsoft.com/office/drawing/2014/main" id="{AA9C96CF-6C9D-420C-9A43-569AB1774F88}"/>
              </a:ext>
            </a:extLst>
          </p:cNvPr>
          <p:cNvSpPr txBox="1">
            <a:spLocks/>
          </p:cNvSpPr>
          <p:nvPr/>
        </p:nvSpPr>
        <p:spPr>
          <a:xfrm>
            <a:off x="3851294" y="5088781"/>
            <a:ext cx="591186" cy="653277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2</a:t>
            </a:r>
          </a:p>
        </p:txBody>
      </p:sp>
      <p:sp>
        <p:nvSpPr>
          <p:cNvPr id="25" name="Заголовок 7">
            <a:extLst>
              <a:ext uri="{FF2B5EF4-FFF2-40B4-BE49-F238E27FC236}">
                <a16:creationId xmlns:a16="http://schemas.microsoft.com/office/drawing/2014/main" id="{4DE6202D-7710-4880-97EA-87E9A13FB4A9}"/>
              </a:ext>
            </a:extLst>
          </p:cNvPr>
          <p:cNvSpPr txBox="1">
            <a:spLocks/>
          </p:cNvSpPr>
          <p:nvPr/>
        </p:nvSpPr>
        <p:spPr>
          <a:xfrm>
            <a:off x="7221997" y="5076974"/>
            <a:ext cx="591186" cy="653277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3</a:t>
            </a:r>
          </a:p>
        </p:txBody>
      </p:sp>
      <p:sp>
        <p:nvSpPr>
          <p:cNvPr id="26" name="Заголовок 7">
            <a:extLst>
              <a:ext uri="{FF2B5EF4-FFF2-40B4-BE49-F238E27FC236}">
                <a16:creationId xmlns:a16="http://schemas.microsoft.com/office/drawing/2014/main" id="{7DDC8CD9-DD1A-40A5-89C1-FE30CAEF4D15}"/>
              </a:ext>
            </a:extLst>
          </p:cNvPr>
          <p:cNvSpPr txBox="1">
            <a:spLocks/>
          </p:cNvSpPr>
          <p:nvPr/>
        </p:nvSpPr>
        <p:spPr>
          <a:xfrm>
            <a:off x="11537130" y="5053471"/>
            <a:ext cx="463309" cy="530558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tx1"/>
                </a:solidFill>
                <a:latin typeface="Times New Roman"/>
                <a:cs typeface="Times New Roman"/>
              </a:rPr>
              <a:t>4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27" name="Заголовок 7">
            <a:extLst>
              <a:ext uri="{FF2B5EF4-FFF2-40B4-BE49-F238E27FC236}">
                <a16:creationId xmlns:a16="http://schemas.microsoft.com/office/drawing/2014/main" id="{C6AC622C-C515-4409-A77D-28678B0AD8D6}"/>
              </a:ext>
            </a:extLst>
          </p:cNvPr>
          <p:cNvSpPr txBox="1">
            <a:spLocks/>
          </p:cNvSpPr>
          <p:nvPr/>
        </p:nvSpPr>
        <p:spPr>
          <a:xfrm>
            <a:off x="209358" y="6285075"/>
            <a:ext cx="2155470" cy="463533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Удаление старого материала</a:t>
            </a:r>
          </a:p>
        </p:txBody>
      </p:sp>
      <p:sp>
        <p:nvSpPr>
          <p:cNvPr id="28" name="Заголовок 7">
            <a:extLst>
              <a:ext uri="{FF2B5EF4-FFF2-40B4-BE49-F238E27FC236}">
                <a16:creationId xmlns:a16="http://schemas.microsoft.com/office/drawing/2014/main" id="{3AC6137B-042E-4700-9C60-4BE1501201B9}"/>
              </a:ext>
            </a:extLst>
          </p:cNvPr>
          <p:cNvSpPr txBox="1">
            <a:spLocks/>
          </p:cNvSpPr>
          <p:nvPr/>
        </p:nvSpPr>
        <p:spPr>
          <a:xfrm>
            <a:off x="2524012" y="6463862"/>
            <a:ext cx="2155470" cy="298429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Продувка</a:t>
            </a:r>
          </a:p>
        </p:txBody>
      </p:sp>
      <p:sp>
        <p:nvSpPr>
          <p:cNvPr id="29" name="Заголовок 7">
            <a:extLst>
              <a:ext uri="{FF2B5EF4-FFF2-40B4-BE49-F238E27FC236}">
                <a16:creationId xmlns:a16="http://schemas.microsoft.com/office/drawing/2014/main" id="{88E433F2-5464-454C-8770-2DF5C55E36C5}"/>
              </a:ext>
            </a:extLst>
          </p:cNvPr>
          <p:cNvSpPr txBox="1">
            <a:spLocks/>
          </p:cNvSpPr>
          <p:nvPr/>
        </p:nvSpPr>
        <p:spPr>
          <a:xfrm>
            <a:off x="5057631" y="6367626"/>
            <a:ext cx="2155470" cy="298429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Шов после прочистки</a:t>
            </a:r>
          </a:p>
        </p:txBody>
      </p:sp>
      <p:sp>
        <p:nvSpPr>
          <p:cNvPr id="30" name="Заголовок 7">
            <a:extLst>
              <a:ext uri="{FF2B5EF4-FFF2-40B4-BE49-F238E27FC236}">
                <a16:creationId xmlns:a16="http://schemas.microsoft.com/office/drawing/2014/main" id="{EAE7AE27-3B5E-4FC2-A777-599B39583EED}"/>
              </a:ext>
            </a:extLst>
          </p:cNvPr>
          <p:cNvSpPr txBox="1">
            <a:spLocks/>
          </p:cNvSpPr>
          <p:nvPr/>
        </p:nvSpPr>
        <p:spPr>
          <a:xfrm>
            <a:off x="7439948" y="6241506"/>
            <a:ext cx="2155470" cy="507102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Прокладка уплотнительного шнура</a:t>
            </a:r>
          </a:p>
        </p:txBody>
      </p:sp>
      <p:sp>
        <p:nvSpPr>
          <p:cNvPr id="31" name="Заголовок 7">
            <a:extLst>
              <a:ext uri="{FF2B5EF4-FFF2-40B4-BE49-F238E27FC236}">
                <a16:creationId xmlns:a16="http://schemas.microsoft.com/office/drawing/2014/main" id="{8750D8E1-E7CD-450C-AF77-F9DC31A9B19D}"/>
              </a:ext>
            </a:extLst>
          </p:cNvPr>
          <p:cNvSpPr txBox="1">
            <a:spLocks/>
          </p:cNvSpPr>
          <p:nvPr/>
        </p:nvSpPr>
        <p:spPr>
          <a:xfrm>
            <a:off x="9822889" y="6367626"/>
            <a:ext cx="2155470" cy="380982"/>
          </a:xfrm>
          <a:prstGeom prst="rect">
            <a:avLst/>
          </a:prstGeom>
        </p:spPr>
        <p:txBody>
          <a:bodyPr rtlCol="0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Заливка мастикой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j-ea"/>
                <a:cs typeface="Times New Roman"/>
              </a:rPr>
              <a:t>Crafco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32" name="Заголовок 4">
            <a:extLst>
              <a:ext uri="{FF2B5EF4-FFF2-40B4-BE49-F238E27FC236}">
                <a16:creationId xmlns:a16="http://schemas.microsoft.com/office/drawing/2014/main" id="{B5B9C287-F2D9-4D88-B6AC-665C7BCF7366}"/>
              </a:ext>
            </a:extLst>
          </p:cNvPr>
          <p:cNvSpPr txBox="1">
            <a:spLocks noChangeArrowheads="1"/>
          </p:cNvSpPr>
          <p:nvPr/>
        </p:nvSpPr>
        <p:spPr>
          <a:xfrm>
            <a:off x="4843044" y="1476935"/>
            <a:ext cx="6928542" cy="66571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D41E35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br>
              <a:rPr lang="en-US" alt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Полимерно-битумные мастики горячего применения</a:t>
            </a:r>
            <a:r>
              <a:rPr lang="en-US" altLang="ru-RU" sz="1600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600" kern="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RoadSaver</a:t>
            </a:r>
            <a:endParaRPr lang="ru-RU" alt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475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768" y="108044"/>
            <a:ext cx="9053735" cy="613996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ПЛАВИЛЬНЫЕ УСТАНОВКИ ДЛЯ РАЗОГРЕВА И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ЗАЛИВКИ ГЕРМЕТИЗИРУЮЩИХ МАТЕРИАЛОВ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0166" y="3407432"/>
            <a:ext cx="5941511" cy="3312545"/>
          </a:xfrm>
        </p:spPr>
        <p:txBody>
          <a:bodyPr>
            <a:normAutofit fontScale="25000" lnSpcReduction="20000"/>
          </a:bodyPr>
          <a:lstStyle/>
          <a:p>
            <a:r>
              <a:rPr lang="ru-RU" sz="5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Швозаливщик Super Shot обладает следующими преимуществами: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Электрический подогрев аппликатора до самого наконечника (12 Вольт) и шланга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кранов и клапанов в линии подачи мастики;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Регулировка подачи мастики потенциометром;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Подача мастики насосом высокой производительности;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Автоматический контроль нагрева термального масла;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вид топлива приводного двигателя и горелки (дизельное);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Мешалка автоматически выключается при загрузке материала;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Мешалка вращается по вертикальной оси;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Самоочищающийся защитный экран насоса;</a:t>
            </a:r>
          </a:p>
          <a:p>
            <a:r>
              <a:rPr lang="ru-RU" sz="5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компрессора для подключения "теплового копья" и продувки трещин;</a:t>
            </a:r>
          </a:p>
          <a:p>
            <a:endParaRPr lang="ru-RU" sz="4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3673" y="3407433"/>
            <a:ext cx="3327029" cy="2363626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18" b="18536"/>
          <a:stretch/>
        </p:blipFill>
        <p:spPr bwMode="auto">
          <a:xfrm>
            <a:off x="6344133" y="805417"/>
            <a:ext cx="3474461" cy="232420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Объект 2"/>
          <p:cNvSpPr txBox="1">
            <a:spLocks/>
          </p:cNvSpPr>
          <p:nvPr/>
        </p:nvSpPr>
        <p:spPr>
          <a:xfrm>
            <a:off x="250166" y="722040"/>
            <a:ext cx="5374257" cy="2990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трещин полимер-битумной мастикой должно осуществляться специальными заливщиками швов, которые равномерно обеспечивают разогрев и укладку материала в нужном температурном режиме, оснащенные масляной рубашкой с активным помешиванием. 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этих целей рекомендуется использовать плавильные установки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Crafco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Supershot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серии. Температура масляного теплоносителя не должна превышать 274°C. Плавильная установка должна обеспечивать безопасный нагрев продукта до температуры 204°C.</a:t>
            </a:r>
          </a:p>
          <a:p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Температура применения герметика должна находиться в интервале от 170 до 204 °C, в зависимости от условий производителя материала.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8508" y="3265684"/>
            <a:ext cx="3038486" cy="251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4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6B3EB-6685-4B8E-9BA6-82D5B14B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4" y="246286"/>
            <a:ext cx="173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6744" y="700041"/>
            <a:ext cx="2526184" cy="83615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работ:</a:t>
            </a:r>
          </a:p>
        </p:txBody>
      </p:sp>
      <p:pic>
        <p:nvPicPr>
          <p:cNvPr id="6" name="Picture 10" descr="D:\BIG FILES\FOTO\CRAFCO SS125D_Монголия 2013\20130807_14063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44" y="1702830"/>
            <a:ext cx="302433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3252" y="1702830"/>
            <a:ext cx="71687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670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36B3EB-6685-4B8E-9BA6-82D5B14B79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44" y="246286"/>
            <a:ext cx="173672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26744" y="700041"/>
            <a:ext cx="2526184" cy="83615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работ:</a:t>
            </a:r>
          </a:p>
        </p:txBody>
      </p:sp>
      <p:pic>
        <p:nvPicPr>
          <p:cNvPr id="6" name="Picture 10" descr="D:\BIG FILES\FOTO\Crafco Super Shot_Аэропорт_2011\IMG_06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744" y="1705425"/>
            <a:ext cx="5254547" cy="39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D:\BIG FILES\FOTO\Crafco Super Shot_Аэропорт_2011\IMG_056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78848" y="1705425"/>
            <a:ext cx="5254546" cy="3940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607828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394</Words>
  <Application>Microsoft Office PowerPoint</Application>
  <PresentationFormat>Широкоэкранный</PresentationFormat>
  <Paragraphs>58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Bahnschrift Condensed</vt:lpstr>
      <vt:lpstr>Calibri</vt:lpstr>
      <vt:lpstr>Calibri Light</vt:lpstr>
      <vt:lpstr>Tahoma</vt:lpstr>
      <vt:lpstr>Times New Roman</vt:lpstr>
      <vt:lpstr>Тема Office</vt:lpstr>
      <vt:lpstr>Мастики битумно-полимерные CRAFCO</vt:lpstr>
      <vt:lpstr>Презентация PowerPoint</vt:lpstr>
      <vt:lpstr>Презентация PowerPoint</vt:lpstr>
      <vt:lpstr>ПЛАВИЛЬНЫЕ УСТАНОВКИ ДЛЯ РАЗОГРЕВА И ЗАЛИВКИ ГЕРМЕТИЗИРУЮЩИХ МАТЕРИАЛОВ</vt:lpstr>
      <vt:lpstr>Примеры работ:</vt:lpstr>
      <vt:lpstr>Примеры работ: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Ниғметова Әсемгүл Берікқызы</cp:lastModifiedBy>
  <cp:revision>10</cp:revision>
  <dcterms:created xsi:type="dcterms:W3CDTF">2023-04-13T04:52:05Z</dcterms:created>
  <dcterms:modified xsi:type="dcterms:W3CDTF">2024-04-16T11:18:46Z</dcterms:modified>
</cp:coreProperties>
</file>