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59" r:id="rId2"/>
    <p:sldId id="540" r:id="rId3"/>
    <p:sldId id="551" r:id="rId4"/>
    <p:sldId id="574" r:id="rId5"/>
    <p:sldId id="576" r:id="rId6"/>
  </p:sldIdLst>
  <p:sldSz cx="10691813" cy="7556500"/>
  <p:notesSz cx="6797675" cy="9926638"/>
  <p:defaultTextStyle>
    <a:defPPr>
      <a:defRPr lang="ko-KR"/>
    </a:defPPr>
    <a:lvl1pPr marL="0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67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i Dyussenbekov" initials="GD" lastIdx="1" clrIdx="0">
    <p:extLst>
      <p:ext uri="{19B8F6BF-5375-455C-9EA6-DF929625EA0E}">
        <p15:presenceInfo xmlns:p15="http://schemas.microsoft.com/office/powerpoint/2012/main" userId="5bd01793021faa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177"/>
    <a:srgbClr val="9F9AA5"/>
    <a:srgbClr val="44227A"/>
    <a:srgbClr val="050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428" y="90"/>
      </p:cViewPr>
      <p:guideLst>
        <p:guide orient="horz" pos="2380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7932-F5BB-48D9-9EA9-F013C2E8A321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B925A-D3E0-4A7B-9FF3-41C5227BA8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02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7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925A-D3E0-4A7B-9FF3-41C5227BA8B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6678"/>
            <a:ext cx="9088041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68912"/>
            <a:ext cx="8018860" cy="182440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832" indent="0" algn="ctr">
              <a:buNone/>
              <a:defRPr sz="2204"/>
            </a:lvl2pPr>
            <a:lvl3pPr marL="1007662" indent="0" algn="ctr">
              <a:buNone/>
              <a:defRPr sz="1983"/>
            </a:lvl3pPr>
            <a:lvl4pPr marL="1511494" indent="0" algn="ctr">
              <a:buNone/>
              <a:defRPr sz="1763"/>
            </a:lvl4pPr>
            <a:lvl5pPr marL="2015326" indent="0" algn="ctr">
              <a:buNone/>
              <a:defRPr sz="1763"/>
            </a:lvl5pPr>
            <a:lvl6pPr marL="2519156" indent="0" algn="ctr">
              <a:buNone/>
              <a:defRPr sz="1763"/>
            </a:lvl6pPr>
            <a:lvl7pPr marL="3022988" indent="0" algn="ctr">
              <a:buNone/>
              <a:defRPr sz="1763"/>
            </a:lvl7pPr>
            <a:lvl8pPr marL="3526818" indent="0" algn="ctr">
              <a:buNone/>
              <a:defRPr sz="1763"/>
            </a:lvl8pPr>
            <a:lvl9pPr marL="4030649" indent="0" algn="ctr">
              <a:buNone/>
              <a:defRPr sz="176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92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86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314"/>
            <a:ext cx="2305422" cy="64037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314"/>
            <a:ext cx="6782619" cy="64037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44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534591" y="7003760"/>
            <a:ext cx="2494756" cy="4023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653036" y="7003760"/>
            <a:ext cx="3385741" cy="4023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62466" y="7003760"/>
            <a:ext cx="2494756" cy="4023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1AC8-3117-4EDE-BB91-B5C29D5580D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19" y="2588042"/>
            <a:ext cx="2800394" cy="49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243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534591" y="7003760"/>
            <a:ext cx="2494756" cy="4023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653036" y="7003760"/>
            <a:ext cx="3385741" cy="4023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62466" y="7003760"/>
            <a:ext cx="2494756" cy="4023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6CD8-D11B-4D6C-973F-165A410A1E8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7" name="그림 22" descr="112.gif"/>
          <p:cNvPicPr>
            <a:picLocks noChangeAspect="1"/>
          </p:cNvPicPr>
          <p:nvPr userDrawn="1"/>
        </p:nvPicPr>
        <p:blipFill>
          <a:blip r:embed="rId2" cstate="print">
            <a:lum bright="44000" contrast="-56000"/>
          </a:blip>
          <a:srcRect/>
          <a:stretch>
            <a:fillRect/>
          </a:stretch>
        </p:blipFill>
        <p:spPr bwMode="auto">
          <a:xfrm>
            <a:off x="4" y="5920488"/>
            <a:ext cx="10691812" cy="163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9118" y="459739"/>
            <a:ext cx="323643" cy="52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 userDrawn="1"/>
        </p:nvCxnSpPr>
        <p:spPr>
          <a:xfrm>
            <a:off x="282351" y="720011"/>
            <a:ext cx="969481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21139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64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A78-9663-412F-899C-1445C88B249F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D4A1-93A2-493C-ABAB-996089D408D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216375" y="79342"/>
            <a:ext cx="9622632" cy="44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grpSp>
        <p:nvGrpSpPr>
          <p:cNvPr id="8" name="그룹 19"/>
          <p:cNvGrpSpPr>
            <a:grpSpLocks/>
          </p:cNvGrpSpPr>
          <p:nvPr userDrawn="1"/>
        </p:nvGrpSpPr>
        <p:grpSpPr bwMode="auto">
          <a:xfrm>
            <a:off x="3" y="633208"/>
            <a:ext cx="8275874" cy="50727"/>
            <a:chOff x="506418" y="1928802"/>
            <a:chExt cx="9180512" cy="571538"/>
          </a:xfrm>
        </p:grpSpPr>
        <p:sp>
          <p:nvSpPr>
            <p:cNvPr id="9" name="직사각형 8"/>
            <p:cNvSpPr/>
            <p:nvPr/>
          </p:nvSpPr>
          <p:spPr>
            <a:xfrm>
              <a:off x="542532" y="1928802"/>
              <a:ext cx="9144398" cy="571538"/>
            </a:xfrm>
            <a:prstGeom prst="rect">
              <a:avLst/>
            </a:prstGeom>
            <a:solidFill>
              <a:srgbClr val="2E0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579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06418" y="1928802"/>
              <a:ext cx="435267" cy="571538"/>
            </a:xfrm>
            <a:prstGeom prst="rect">
              <a:avLst/>
            </a:prstGeom>
            <a:solidFill>
              <a:srgbClr val="EC91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579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91527" y="1928802"/>
              <a:ext cx="435267" cy="571538"/>
            </a:xfrm>
            <a:prstGeom prst="rect">
              <a:avLst/>
            </a:prstGeom>
            <a:solidFill>
              <a:srgbClr val="FD6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579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078537" y="1928802"/>
              <a:ext cx="499891" cy="571538"/>
            </a:xfrm>
            <a:prstGeom prst="rect">
              <a:avLst/>
            </a:prstGeom>
            <a:solidFill>
              <a:srgbClr val="904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579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335135" y="1928802"/>
              <a:ext cx="248996" cy="571538"/>
            </a:xfrm>
            <a:prstGeom prst="rect">
              <a:avLst/>
            </a:prstGeom>
            <a:solidFill>
              <a:srgbClr val="E31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579"/>
            </a:p>
          </p:txBody>
        </p:sp>
      </p:grpSp>
      <p:pic>
        <p:nvPicPr>
          <p:cNvPr id="14" name="그림 13" descr="KG_CI_chemic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267" y="173176"/>
            <a:ext cx="1437567" cy="51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31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42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3879"/>
            <a:ext cx="9221689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6911"/>
            <a:ext cx="9221689" cy="1652984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832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662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494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32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915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988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818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064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10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1568"/>
            <a:ext cx="4544021" cy="47945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1568"/>
            <a:ext cx="4544021" cy="47945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33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315"/>
            <a:ext cx="9221689" cy="146057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8" y="1852394"/>
            <a:ext cx="4523137" cy="90782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832" indent="0">
              <a:buNone/>
              <a:defRPr sz="2204" b="1"/>
            </a:lvl2pPr>
            <a:lvl3pPr marL="1007662" indent="0">
              <a:buNone/>
              <a:defRPr sz="1983" b="1"/>
            </a:lvl3pPr>
            <a:lvl4pPr marL="1511494" indent="0">
              <a:buNone/>
              <a:defRPr sz="1763" b="1"/>
            </a:lvl4pPr>
            <a:lvl5pPr marL="2015326" indent="0">
              <a:buNone/>
              <a:defRPr sz="1763" b="1"/>
            </a:lvl5pPr>
            <a:lvl6pPr marL="2519156" indent="0">
              <a:buNone/>
              <a:defRPr sz="1763" b="1"/>
            </a:lvl6pPr>
            <a:lvl7pPr marL="3022988" indent="0">
              <a:buNone/>
              <a:defRPr sz="1763" b="1"/>
            </a:lvl7pPr>
            <a:lvl8pPr marL="3526818" indent="0">
              <a:buNone/>
              <a:defRPr sz="1763" b="1"/>
            </a:lvl8pPr>
            <a:lvl9pPr marL="4030649" indent="0">
              <a:buNone/>
              <a:defRPr sz="17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8" y="2760222"/>
            <a:ext cx="4523137" cy="4059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2394"/>
            <a:ext cx="4545413" cy="90782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832" indent="0">
              <a:buNone/>
              <a:defRPr sz="2204" b="1"/>
            </a:lvl2pPr>
            <a:lvl3pPr marL="1007662" indent="0">
              <a:buNone/>
              <a:defRPr sz="1983" b="1"/>
            </a:lvl3pPr>
            <a:lvl4pPr marL="1511494" indent="0">
              <a:buNone/>
              <a:defRPr sz="1763" b="1"/>
            </a:lvl4pPr>
            <a:lvl5pPr marL="2015326" indent="0">
              <a:buNone/>
              <a:defRPr sz="1763" b="1"/>
            </a:lvl5pPr>
            <a:lvl6pPr marL="2519156" indent="0">
              <a:buNone/>
              <a:defRPr sz="1763" b="1"/>
            </a:lvl6pPr>
            <a:lvl7pPr marL="3022988" indent="0">
              <a:buNone/>
              <a:defRPr sz="1763" b="1"/>
            </a:lvl7pPr>
            <a:lvl8pPr marL="3526818" indent="0">
              <a:buNone/>
              <a:defRPr sz="1763" b="1"/>
            </a:lvl8pPr>
            <a:lvl9pPr marL="4030649" indent="0">
              <a:buNone/>
              <a:defRPr sz="17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0222"/>
            <a:ext cx="4545413" cy="4059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75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98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6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768"/>
            <a:ext cx="3448388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7999"/>
            <a:ext cx="5412730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6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6950"/>
            <a:ext cx="3448388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832" indent="0">
              <a:buNone/>
              <a:defRPr sz="1543"/>
            </a:lvl2pPr>
            <a:lvl3pPr marL="1007662" indent="0">
              <a:buNone/>
              <a:defRPr sz="1322"/>
            </a:lvl3pPr>
            <a:lvl4pPr marL="1511494" indent="0">
              <a:buNone/>
              <a:defRPr sz="1102"/>
            </a:lvl4pPr>
            <a:lvl5pPr marL="2015326" indent="0">
              <a:buNone/>
              <a:defRPr sz="1102"/>
            </a:lvl5pPr>
            <a:lvl6pPr marL="2519156" indent="0">
              <a:buNone/>
              <a:defRPr sz="1102"/>
            </a:lvl6pPr>
            <a:lvl7pPr marL="3022988" indent="0">
              <a:buNone/>
              <a:defRPr sz="1102"/>
            </a:lvl7pPr>
            <a:lvl8pPr marL="3526818" indent="0">
              <a:buNone/>
              <a:defRPr sz="1102"/>
            </a:lvl8pPr>
            <a:lvl9pPr marL="4030649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15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768"/>
            <a:ext cx="3448388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7999"/>
            <a:ext cx="5412730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832" indent="0">
              <a:buNone/>
              <a:defRPr sz="3085"/>
            </a:lvl2pPr>
            <a:lvl3pPr marL="1007662" indent="0">
              <a:buNone/>
              <a:defRPr sz="2646"/>
            </a:lvl3pPr>
            <a:lvl4pPr marL="1511494" indent="0">
              <a:buNone/>
              <a:defRPr sz="2204"/>
            </a:lvl4pPr>
            <a:lvl5pPr marL="2015326" indent="0">
              <a:buNone/>
              <a:defRPr sz="2204"/>
            </a:lvl5pPr>
            <a:lvl6pPr marL="2519156" indent="0">
              <a:buNone/>
              <a:defRPr sz="2204"/>
            </a:lvl6pPr>
            <a:lvl7pPr marL="3022988" indent="0">
              <a:buNone/>
              <a:defRPr sz="2204"/>
            </a:lvl7pPr>
            <a:lvl8pPr marL="3526818" indent="0">
              <a:buNone/>
              <a:defRPr sz="2204"/>
            </a:lvl8pPr>
            <a:lvl9pPr marL="4030649" indent="0">
              <a:buNone/>
              <a:defRPr sz="220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6950"/>
            <a:ext cx="3448388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832" indent="0">
              <a:buNone/>
              <a:defRPr sz="1543"/>
            </a:lvl2pPr>
            <a:lvl3pPr marL="1007662" indent="0">
              <a:buNone/>
              <a:defRPr sz="1322"/>
            </a:lvl3pPr>
            <a:lvl4pPr marL="1511494" indent="0">
              <a:buNone/>
              <a:defRPr sz="1102"/>
            </a:lvl4pPr>
            <a:lvl5pPr marL="2015326" indent="0">
              <a:buNone/>
              <a:defRPr sz="1102"/>
            </a:lvl5pPr>
            <a:lvl6pPr marL="2519156" indent="0">
              <a:buNone/>
              <a:defRPr sz="1102"/>
            </a:lvl6pPr>
            <a:lvl7pPr marL="3022988" indent="0">
              <a:buNone/>
              <a:defRPr sz="1102"/>
            </a:lvl7pPr>
            <a:lvl8pPr marL="3526818" indent="0">
              <a:buNone/>
              <a:defRPr sz="1102"/>
            </a:lvl8pPr>
            <a:lvl9pPr marL="4030649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09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315"/>
            <a:ext cx="9221689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1568"/>
            <a:ext cx="9221689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3759"/>
            <a:ext cx="240565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503A-92D7-4009-949B-54F6FA39FCCA}" type="datetimeFigureOut">
              <a:rPr lang="ko-KR" altLang="en-US" smtClean="0"/>
              <a:pPr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3759"/>
            <a:ext cx="3608487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3759"/>
            <a:ext cx="240565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EA51-BE6D-43D4-97BB-2C575E948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6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  <p:sldLayoutId id="2147483685" r:id="rId14"/>
    <p:sldLayoutId id="2147483686" r:id="rId15"/>
  </p:sldLayoutIdLst>
  <p:txStyles>
    <p:titleStyle>
      <a:lvl1pPr algn="l" defTabSz="1007662" rtl="0" eaLnBrk="1" latinLnBrk="0" hangingPunct="1">
        <a:lnSpc>
          <a:spcPct val="90000"/>
        </a:lnSpc>
        <a:spcBef>
          <a:spcPct val="0"/>
        </a:spcBef>
        <a:buNone/>
        <a:defRPr sz="4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15" indent="-251915" algn="l" defTabSz="1007662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747" indent="-251915" algn="l" defTabSz="100766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579" indent="-251915" algn="l" defTabSz="100766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409" indent="-251915" algn="l" defTabSz="100766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7241" indent="-251915" algn="l" defTabSz="100766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71072" indent="-251915" algn="l" defTabSz="100766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903" indent="-251915" algn="l" defTabSz="100766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734" indent="-251915" algn="l" defTabSz="100766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565" indent="-251915" algn="l" defTabSz="100766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832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662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494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326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9156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988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818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649" algn="l" defTabSz="1007662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54" y="1257033"/>
            <a:ext cx="4794196" cy="246724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100" y="1257034"/>
            <a:ext cx="4758769" cy="2476766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54B740E-E695-4E60-AE6A-503DAAF978C2}"/>
              </a:ext>
            </a:extLst>
          </p:cNvPr>
          <p:cNvSpPr/>
          <p:nvPr/>
        </p:nvSpPr>
        <p:spPr>
          <a:xfrm>
            <a:off x="568377" y="3740150"/>
            <a:ext cx="9661473" cy="338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96" indent="-3176">
              <a:tabLst>
                <a:tab pos="261960" algn="l"/>
              </a:tabLst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KG CHEM KAZAKHSTAN ЭTO ПЕРВЫЙ ОТЕЧЕСТВЕННЫЙ ТОВАРОПРОИЗВОДИТЕЛЬ </a:t>
            </a:r>
          </a:p>
          <a:p>
            <a:pPr marL="90496" indent="-3176">
              <a:tabLst>
                <a:tab pos="261960" algn="l"/>
              </a:tabLst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КОТОРЫЙ ЗАПУСТИЛ ЗАВОД </a:t>
            </a:r>
            <a:r>
              <a:rPr lang="kk-KZ" sz="1600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ЮЖНО-КОРЕЙСКОЙ</a:t>
            </a:r>
            <a:r>
              <a:rPr lang="kk-KZ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ТЕХНОЛОГИИ.</a:t>
            </a: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Полностью автоматизированный завод, с оборудованием из Южной Кореи.</a:t>
            </a:r>
            <a:endParaRPr lang="ru-KZ" sz="1401" dirty="0">
              <a:latin typeface="Arial" pitchFamily="34" charset="0"/>
              <a:cs typeface="Arial" pitchFamily="34" charset="0"/>
            </a:endParaRP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Е</a:t>
            </a:r>
            <a:r>
              <a:rPr lang="ru-KZ" sz="1401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 собственная лаборатория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п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о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р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з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работке и испытаниям все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й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л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н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й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и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п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у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ц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и</a:t>
            </a: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Крупнейший завод в Казахстане по производству добавок для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д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р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ж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с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р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и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е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л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ь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ст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в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а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и бетона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мощностью более 2 000 тонн в месяц.</a:t>
            </a: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Широкий ассортимент добавок, предназначен</a:t>
            </a:r>
            <a:r>
              <a:rPr lang="x-none" sz="140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ых для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д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р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ж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с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р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и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е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л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ь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ст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в</a:t>
            </a:r>
            <a:r>
              <a:rPr lang="ru-KZ" sz="1401" dirty="0">
                <a:latin typeface="Arial" pitchFamily="34" charset="0"/>
                <a:cs typeface="Arial" pitchFamily="34" charset="0"/>
              </a:rPr>
              <a:t>а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и производства бетона всех марок </a:t>
            </a:r>
            <a:r>
              <a:rPr lang="ru-KZ" sz="1401">
                <a:latin typeface="Arial" pitchFamily="34" charset="0"/>
                <a:cs typeface="Arial" pitchFamily="34" charset="0"/>
              </a:rPr>
              <a:t>- </a:t>
            </a:r>
            <a:r>
              <a:rPr lang="ru-RU" sz="1401">
                <a:latin typeface="Arial" pitchFamily="34" charset="0"/>
                <a:cs typeface="Arial" pitchFamily="34" charset="0"/>
              </a:rPr>
              <a:t>исходя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из технического задания и желания потребителя.</a:t>
            </a: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Сырье и материалы собственного производства обеспечивающие бесперебойную поставку добавок в любую точку Казахстана и СНГ в кратчайшие сроки.</a:t>
            </a: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Знания опытных инженеров и их рекомендации по использованию добавок.</a:t>
            </a: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Своевременная техническая поддержка</a:t>
            </a: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Огромный опыт на рынке строительства</a:t>
            </a:r>
          </a:p>
          <a:p>
            <a:pPr marL="285774" indent="-285774">
              <a:buFont typeface="Arial" panose="020B0604020202020204" pitchFamily="34" charset="0"/>
              <a:buChar char="•"/>
            </a:pPr>
            <a:r>
              <a:rPr lang="ru-RU" sz="1401" dirty="0">
                <a:latin typeface="Arial" pitchFamily="34" charset="0"/>
                <a:cs typeface="Arial" pitchFamily="34" charset="0"/>
              </a:rPr>
              <a:t>Разработка и индивидуальный подбор добавки исходя из потребностей, желаний и </a:t>
            </a:r>
            <a:endParaRPr lang="x-none" sz="1401" dirty="0">
              <a:latin typeface="Arial" pitchFamily="34" charset="0"/>
              <a:cs typeface="Arial" pitchFamily="34" charset="0"/>
            </a:endParaRPr>
          </a:p>
          <a:p>
            <a:r>
              <a:rPr lang="x-none" sz="1401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401" dirty="0">
                <a:latin typeface="Arial" pitchFamily="34" charset="0"/>
                <a:cs typeface="Arial" pitchFamily="34" charset="0"/>
              </a:rPr>
              <a:t>возможностей заказчика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79E936-0D05-4465-A458-3028CA1BD31E}"/>
              </a:ext>
            </a:extLst>
          </p:cNvPr>
          <p:cNvSpPr/>
          <p:nvPr/>
        </p:nvSpPr>
        <p:spPr>
          <a:xfrm>
            <a:off x="408912" y="771690"/>
            <a:ext cx="3720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200" b="1">
                <a:solidFill>
                  <a:srgbClr val="412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endParaRPr lang="ru-RU" sz="2200" b="1" dirty="0">
              <a:solidFill>
                <a:srgbClr val="412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2FCB6F8E-2F99-4F2B-AAA3-3A5B9A64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35" y="1128763"/>
            <a:ext cx="9828323" cy="4843412"/>
          </a:xfrm>
        </p:spPr>
        <p:txBody>
          <a:bodyPr/>
          <a:lstStyle/>
          <a:p>
            <a:pPr indent="-342929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Стабилизация грунта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процесс тщательного измельчения и смешивания грунта с соответствующими неорганическими связующими материалами (цемента или извести), добавляют их в пропорции 5-10% от массы, с последующим уплотнением.</a:t>
            </a:r>
            <a:br>
              <a:rPr lang="x-non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x-non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использовании данной технологии неорганическими вяжущими материалами отпадает необходимость в значительном количестве транспорта, поскольку укреплять можно абсолютно любые местный грунты, будь то суглинки, супеси или песчаные грунты, который находятся неподалеку, а доставить остается к месту работ только вяжущее материалы.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Представленная технология – это прочные износостойкие конструкции дорог и площадок с высокими качественными характеристиками для любых экстремальных нагрузок и климатических условий </a:t>
            </a:r>
            <a:r>
              <a:rPr lang="x-none" sz="2200" dirty="0" err="1">
                <a:latin typeface="Arial" panose="020B0604020202020204" pitchFamily="34" charset="0"/>
                <a:cs typeface="Arial" panose="020B0604020202020204" pitchFamily="34" charset="0"/>
              </a:rPr>
              <a:t>Казахс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x-none" sz="2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x-none" sz="2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79E936-0D05-4465-A458-3028CA1BD31E}"/>
              </a:ext>
            </a:extLst>
          </p:cNvPr>
          <p:cNvSpPr/>
          <p:nvPr/>
        </p:nvSpPr>
        <p:spPr>
          <a:xfrm>
            <a:off x="408912" y="762165"/>
            <a:ext cx="3720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412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5150388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1FAC7-380B-4D02-8EF8-C4781BC9D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19" y="2460059"/>
            <a:ext cx="7127882" cy="362735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99BC9A-50C8-4494-BB05-B5DEE3F0CA14}"/>
              </a:ext>
            </a:extLst>
          </p:cNvPr>
          <p:cNvSpPr/>
          <p:nvPr/>
        </p:nvSpPr>
        <p:spPr>
          <a:xfrm>
            <a:off x="457200" y="5738147"/>
            <a:ext cx="9969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обычном состоянии грунта коллоидные частицы 1 покрыты микроскопической пленкой, состоящей из свободных ионов 2, удерживаемых силами химического (связанная вода) и электростатического (поверхностного) взаимодействия. Таким образом, за счет сил электростатического взаимодействия на поверхности частиц грунта постоянно образуется слой из отрицательно заряженных анионов, определяющих ее способность к смачиванию.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5925" y="1207691"/>
            <a:ext cx="9823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внесении водного раствора стабилизатора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EZCON-SCM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глинистый грунт обеспечивается необратимое изменение физико-механических свойств грунта за счет химического воздействия, путем ионного замещения пленочной воды на поверхности пылеватых частиц молекулами стабилизатора, которые обладают водоотталкивающим действием. Пленочная вода, в результате уплотнения обработанного глинистого грунта, легко выводится из него, а этот слой переводится в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непучинистое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состояние и может быть использован в качестве рабочего слоя.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79E936-0D05-4465-A458-3028CA1BD31E}"/>
              </a:ext>
            </a:extLst>
          </p:cNvPr>
          <p:cNvSpPr/>
          <p:nvPr/>
        </p:nvSpPr>
        <p:spPr>
          <a:xfrm>
            <a:off x="408912" y="762165"/>
            <a:ext cx="81826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412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ДЕЙСТВИЯ СТАБИЛИЗАТОРА </a:t>
            </a:r>
            <a:r>
              <a:rPr lang="en-US" sz="2200" b="1" dirty="0">
                <a:solidFill>
                  <a:srgbClr val="412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EZCON-SCM</a:t>
            </a:r>
            <a:endParaRPr lang="ru-RU" sz="2200" b="1" dirty="0">
              <a:solidFill>
                <a:srgbClr val="412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56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A7C8965B-1E47-447D-9243-D81647233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6417"/>
          <a:stretch/>
        </p:blipFill>
        <p:spPr bwMode="auto">
          <a:xfrm>
            <a:off x="5365198" y="1242779"/>
            <a:ext cx="4966078" cy="27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28A2FE2A-BD53-458B-8566-C42EB5B92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/>
          <a:stretch/>
        </p:blipFill>
        <p:spPr bwMode="auto">
          <a:xfrm>
            <a:off x="366461" y="1241844"/>
            <a:ext cx="4834189" cy="27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54700B1-26B1-40A2-98DC-BF0A39D2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D4A1-93A2-493C-ABAB-996089D408D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2FCB6F8E-2F99-4F2B-AAA3-3A5B9A64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84" y="4125430"/>
            <a:ext cx="10190275" cy="2684945"/>
          </a:xfrm>
          <a:noFill/>
        </p:spPr>
        <p:txBody>
          <a:bodyPr/>
          <a:lstStyle/>
          <a:p>
            <a:pPr marL="88648" defTabSz="713012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ЗКО, устройство опытно-экспериментального участка по применению стабилизатора </a:t>
            </a:r>
            <a:r>
              <a:rPr lang="en-US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EZCON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n-US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SCM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(1) 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для комплексного укрепления грунта земляного полотна на участке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“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Капитальный ремонт автомобильной дороги республиканского значения Казталовка-Жанибек гр.РФ 0-1 км, 4-53 км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”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ПК 9-11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, протяженность - 200 м.</a:t>
            </a:r>
            <a:b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b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Дата: 23.08.2022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br>
              <a:rPr lang="en-US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br>
              <a:rPr lang="en-US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По результатам мониторинга 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опытно-экспериментального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контр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л</a:t>
            </a:r>
            <a:r>
              <a:rPr lang="ru-RU" altLang="ru-RU" sz="16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ь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участк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 было получено за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л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ю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ч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</a:t>
            </a:r>
            <a:r>
              <a:rPr lang="ru-RU" altLang="ru-RU" sz="16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ие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 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стабилизатор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EZCON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n-US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SCM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(1) 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л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ь</a:t>
            </a:r>
            <a:r>
              <a:rPr lang="ru-RU" altLang="ru-RU" sz="16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ru-RU" altLang="ru-RU" sz="16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й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ru-RU" altLang="ru-RU" sz="16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“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Капитальный ремонт автомобильной дороги республиканского значения Казталовка-Жанибек гр.РФ 0-1 км, 4-53 км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”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ПК 9</a:t>
            </a:r>
            <a:r>
              <a:rPr lang="x-none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+00-ПК11+00)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, протяженность - 200 м.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0BF94-A88F-4088-916B-EB726415F7B6}"/>
              </a:ext>
            </a:extLst>
          </p:cNvPr>
          <p:cNvSpPr/>
          <p:nvPr/>
        </p:nvSpPr>
        <p:spPr>
          <a:xfrm>
            <a:off x="421637" y="760900"/>
            <a:ext cx="25517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200" b="1">
                <a:solidFill>
                  <a:srgbClr val="412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№1</a:t>
            </a:r>
            <a:endParaRPr lang="ru-RU" sz="2200" b="1" dirty="0">
              <a:solidFill>
                <a:srgbClr val="412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994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0DF147-2EAF-4C3B-8756-6B59CA695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20" y="1237469"/>
            <a:ext cx="4941080" cy="2753505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CDE559-16EC-4F27-895F-DB4F9446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D4A1-93A2-493C-ABAB-996089D408D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7B10DE-6340-4788-A06A-D84588F75F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285" y="1237470"/>
            <a:ext cx="4826840" cy="2753505"/>
          </a:xfrm>
          <a:prstGeom prst="rect">
            <a:avLst/>
          </a:prstGeom>
        </p:spPr>
      </p:pic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2FCB6F8E-2F99-4F2B-AAA3-3A5B9A648602}"/>
              </a:ext>
            </a:extLst>
          </p:cNvPr>
          <p:cNvSpPr txBox="1">
            <a:spLocks/>
          </p:cNvSpPr>
          <p:nvPr/>
        </p:nvSpPr>
        <p:spPr>
          <a:xfrm>
            <a:off x="254184" y="4077805"/>
            <a:ext cx="10190275" cy="268494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88648" lvl="0" defTabSz="713012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Акмолинская область, г.Державинск, устройство опытно-экспериментального участка по применению стабилизатора </a:t>
            </a:r>
            <a:r>
              <a:rPr lang="en-US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EZCON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n-US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SCM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(1) 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для комплексного укрепления грунта земляного полотна на участке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“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Капитальный ремонт автомобильной дороги республиканского значения Жезказган-Петропавловск км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”</a:t>
            </a:r>
            <a:r>
              <a:rPr lang="kk-KZ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ПК 9-11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, протяженность - 200 м.</a:t>
            </a:r>
            <a:br>
              <a:rPr lang="x-none" altLang="ru-RU" sz="16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br>
              <a:rPr lang="x-none" altLang="ru-RU" sz="16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x-none" altLang="ru-RU" sz="16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Дата: 22.08.2023 </a:t>
            </a:r>
            <a:r>
              <a:rPr lang="ru-RU" altLang="ru-RU" sz="16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г</a:t>
            </a:r>
            <a:r>
              <a:rPr lang="x-none" altLang="ru-RU" sz="16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B0BF94-A88F-4088-916B-EB726415F7B6}"/>
              </a:ext>
            </a:extLst>
          </p:cNvPr>
          <p:cNvSpPr/>
          <p:nvPr/>
        </p:nvSpPr>
        <p:spPr>
          <a:xfrm>
            <a:off x="421637" y="760900"/>
            <a:ext cx="25517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200" b="1">
                <a:solidFill>
                  <a:srgbClr val="412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№</a:t>
            </a:r>
            <a:r>
              <a:rPr lang="ru-RU" sz="2200" b="1" dirty="0">
                <a:solidFill>
                  <a:srgbClr val="412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44949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4322</TotalTime>
  <Words>453</Words>
  <Application>Microsoft Office PowerPoint</Application>
  <PresentationFormat>Произвольный</PresentationFormat>
  <Paragraphs>25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Malgun Gothic</vt:lpstr>
      <vt:lpstr>Malgun Gothic</vt:lpstr>
      <vt:lpstr>Arial</vt:lpstr>
      <vt:lpstr>Calibri</vt:lpstr>
      <vt:lpstr>Calibri Light</vt:lpstr>
      <vt:lpstr>Office 테마</vt:lpstr>
      <vt:lpstr>Презентация PowerPoint</vt:lpstr>
      <vt:lpstr>Стабилизация грунта представляет собой процесс тщательного измельчения и смешивания грунта с соответствующими неорганическими связующими материалами (цемента или извести), добавляют их в пропорции 5-10% от массы, с последующим уплотнением.  При использовании данной технологии неорганическими вяжущими материалами отпадает необходимость в значительном количестве транспорта, поскольку укреплять можно абсолютно любые местный грунты, будь то суглинки, супеси или песчаные грунты, который находятся неподалеку, а доставить остается к месту работ только вяжущее материалы. Представленная технология – это прочные износостойкие конструкции дорог и площадок с высокими качественными характеристиками для любых экстремальных нагрузок и климатических условий Казахстана. </vt:lpstr>
      <vt:lpstr>Презентация PowerPoint</vt:lpstr>
      <vt:lpstr>ЗКО, устройство опытно-экспериментального участка по применению стабилизатора EZCON-SCM(1) для комплексного укрепления грунта земляного полотна на участке “Капитальный ремонт автомобильной дороги республиканского значения Казталовка-Жанибек гр.РФ 0-1 км, 4-53 км” ПК 9-11, протяженность - 200 м.  Дата: 23.08.2022 г.  По результатам мониторинга опытно-экспериментального и контрольного участков было получено заключение с применением стабилизатора грунта EZCON-SCM(1) на автомобильной дороге “Капитальный ремонт автомобильной дороги республиканского значения Казталовка-Жанибек гр.РФ 0-1 км, 4-53 км” (ПК 9+00-ПК11+00), протяженность - 200 м.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Gani Dyussenbekov</dc:creator>
  <cp:lastModifiedBy>Gani Dyussenbekov</cp:lastModifiedBy>
  <cp:revision>260</cp:revision>
  <cp:lastPrinted>2017-02-07T11:09:13Z</cp:lastPrinted>
  <dcterms:created xsi:type="dcterms:W3CDTF">2017-01-11T05:43:47Z</dcterms:created>
  <dcterms:modified xsi:type="dcterms:W3CDTF">2024-02-19T13:28:06Z</dcterms:modified>
</cp:coreProperties>
</file>