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4"/>
    <p:sldMasterId id="2147483759" r:id="rId5"/>
  </p:sldMasterIdLst>
  <p:notesMasterIdLst>
    <p:notesMasterId r:id="rId11"/>
  </p:notesMasterIdLst>
  <p:sldIdLst>
    <p:sldId id="256" r:id="rId6"/>
    <p:sldId id="303" r:id="rId7"/>
    <p:sldId id="270" r:id="rId8"/>
    <p:sldId id="304" r:id="rId9"/>
    <p:sldId id="276" r:id="rId10"/>
  </p:sldIdLst>
  <p:sldSz cx="12192000" cy="6858000"/>
  <p:notesSz cx="7104063" cy="10234613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F9B"/>
    <a:srgbClr val="EE4357"/>
    <a:srgbClr val="FFFFFF"/>
    <a:srgbClr val="1B6E93"/>
    <a:srgbClr val="2A9DBC"/>
    <a:srgbClr val="FF9933"/>
    <a:srgbClr val="D3D6D9"/>
    <a:srgbClr val="EA4256"/>
    <a:srgbClr val="37424F"/>
    <a:srgbClr val="ED4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F5C45-1F83-4A18-B420-8CEFC57F2D7E}" v="4" dt="2023-10-26T06:06:03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k-KZ" sz="1400" b="1" dirty="0"/>
              <a:t>Объем</a:t>
            </a:r>
            <a:r>
              <a:rPr lang="kk-KZ" sz="1400" b="1" baseline="0" dirty="0"/>
              <a:t> образования и реализация фосфогипса</a:t>
            </a:r>
            <a:endParaRPr lang="ru-RU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 
аммофоса, тонн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265355</c:v>
                </c:pt>
                <c:pt idx="1">
                  <c:v>393420</c:v>
                </c:pt>
                <c:pt idx="2">
                  <c:v>415769</c:v>
                </c:pt>
                <c:pt idx="3">
                  <c:v>343208</c:v>
                </c:pt>
                <c:pt idx="4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7-4B9A-BFFD-BE407F17DA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
фосфогипса, тонн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715230</c:v>
                </c:pt>
                <c:pt idx="1">
                  <c:v>1028251</c:v>
                </c:pt>
                <c:pt idx="2">
                  <c:v>952385</c:v>
                </c:pt>
                <c:pt idx="3">
                  <c:v>941042</c:v>
                </c:pt>
                <c:pt idx="4">
                  <c:v>1350000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7-4B9A-BFFD-BE407F17DA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 реализации 
фосфогипса, тонн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25199</c:v>
                </c:pt>
                <c:pt idx="1">
                  <c:v>31885</c:v>
                </c:pt>
                <c:pt idx="2">
                  <c:v>33315</c:v>
                </c:pt>
                <c:pt idx="3">
                  <c:v>9857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7-4B9A-BFFD-BE407F17D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182496"/>
        <c:axId val="1732180832"/>
      </c:barChart>
      <c:catAx>
        <c:axId val="173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732180832"/>
        <c:crosses val="autoZero"/>
        <c:auto val="1"/>
        <c:lblAlgn val="ctr"/>
        <c:lblOffset val="100"/>
        <c:noMultiLvlLbl val="0"/>
      </c:catAx>
      <c:valAx>
        <c:axId val="173218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73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E85AF18-C7BD-452E-9270-8418AED8D1C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22CB1E5-0B0F-4FE1-BCCA-6C630D54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7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rkgray-shape">
            <a:extLst>
              <a:ext uri="{FF2B5EF4-FFF2-40B4-BE49-F238E27FC236}">
                <a16:creationId xmlns:a16="http://schemas.microsoft.com/office/drawing/2014/main" id="{51B38235-BDD4-47AA-B88F-9141F4C5031A}"/>
              </a:ext>
            </a:extLst>
          </p:cNvPr>
          <p:cNvSpPr/>
          <p:nvPr userDrawn="1"/>
        </p:nvSpPr>
        <p:spPr>
          <a:xfrm>
            <a:off x="5203619" y="1686627"/>
            <a:ext cx="6988381" cy="391154"/>
          </a:xfrm>
          <a:custGeom>
            <a:avLst/>
            <a:gdLst>
              <a:gd name="connsiteX0" fmla="*/ 4230840 w 4230839"/>
              <a:gd name="connsiteY0" fmla="*/ 0 h 236809"/>
              <a:gd name="connsiteX1" fmla="*/ 4230840 w 4230839"/>
              <a:gd name="connsiteY1" fmla="*/ 236810 h 236809"/>
              <a:gd name="connsiteX2" fmla="*/ 0 w 4230839"/>
              <a:gd name="connsiteY2" fmla="*/ 236810 h 236809"/>
              <a:gd name="connsiteX3" fmla="*/ 237511 w 4230839"/>
              <a:gd name="connsiteY3" fmla="*/ 0 h 2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0839" h="236809">
                <a:moveTo>
                  <a:pt x="4230840" y="0"/>
                </a:moveTo>
                <a:lnTo>
                  <a:pt x="4230840" y="236810"/>
                </a:lnTo>
                <a:lnTo>
                  <a:pt x="0" y="236810"/>
                </a:lnTo>
                <a:lnTo>
                  <a:pt x="237511" y="0"/>
                </a:lnTo>
                <a:close/>
              </a:path>
            </a:pathLst>
          </a:custGeom>
          <a:solidFill>
            <a:srgbClr val="223343"/>
          </a:solidFill>
          <a:ln w="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d-shape">
            <a:extLst>
              <a:ext uri="{FF2B5EF4-FFF2-40B4-BE49-F238E27FC236}">
                <a16:creationId xmlns:a16="http://schemas.microsoft.com/office/drawing/2014/main" id="{D4D455EC-9F7A-47A7-9D07-AE08C8791453}"/>
              </a:ext>
            </a:extLst>
          </p:cNvPr>
          <p:cNvSpPr/>
          <p:nvPr userDrawn="1"/>
        </p:nvSpPr>
        <p:spPr>
          <a:xfrm>
            <a:off x="-1055" y="0"/>
            <a:ext cx="12193053" cy="2438838"/>
          </a:xfrm>
          <a:custGeom>
            <a:avLst/>
            <a:gdLst>
              <a:gd name="connsiteX0" fmla="*/ 3388474 w 7381802"/>
              <a:gd name="connsiteY0" fmla="*/ 1023362 h 1476498"/>
              <a:gd name="connsiteX1" fmla="*/ 2933986 w 7381802"/>
              <a:gd name="connsiteY1" fmla="*/ 1476499 h 1476498"/>
              <a:gd name="connsiteX2" fmla="*/ 0 w 7381802"/>
              <a:gd name="connsiteY2" fmla="*/ 1476499 h 1476498"/>
              <a:gd name="connsiteX3" fmla="*/ 0 w 7381802"/>
              <a:gd name="connsiteY3" fmla="*/ 0 h 1476498"/>
              <a:gd name="connsiteX4" fmla="*/ 7381803 w 7381802"/>
              <a:gd name="connsiteY4" fmla="*/ 0 h 1476498"/>
              <a:gd name="connsiteX5" fmla="*/ 7381803 w 7381802"/>
              <a:gd name="connsiteY5" fmla="*/ 1023362 h 1476498"/>
              <a:gd name="connsiteX6" fmla="*/ 3388478 w 7381802"/>
              <a:gd name="connsiteY6" fmla="*/ 1023362 h 147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802" h="1476498">
                <a:moveTo>
                  <a:pt x="3388474" y="1023362"/>
                </a:moveTo>
                <a:lnTo>
                  <a:pt x="2933986" y="1476499"/>
                </a:lnTo>
                <a:lnTo>
                  <a:pt x="0" y="1476499"/>
                </a:lnTo>
                <a:cubicBezTo>
                  <a:pt x="0" y="984337"/>
                  <a:pt x="0" y="492161"/>
                  <a:pt x="0" y="0"/>
                </a:cubicBezTo>
                <a:lnTo>
                  <a:pt x="7381803" y="0"/>
                </a:lnTo>
                <a:lnTo>
                  <a:pt x="7381803" y="1023362"/>
                </a:lnTo>
                <a:lnTo>
                  <a:pt x="3388478" y="1023362"/>
                </a:lnTo>
                <a:close/>
              </a:path>
            </a:pathLst>
          </a:custGeom>
          <a:gradFill>
            <a:gsLst>
              <a:gs pos="100000">
                <a:srgbClr val="EF4458"/>
              </a:gs>
              <a:gs pos="0">
                <a:srgbClr val="C43446"/>
              </a:gs>
            </a:gsLst>
            <a:lin ang="5400000" scaled="1"/>
          </a:gradFill>
          <a:ln w="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Logo KPP">
            <a:extLst>
              <a:ext uri="{FF2B5EF4-FFF2-40B4-BE49-F238E27FC236}">
                <a16:creationId xmlns:a16="http://schemas.microsoft.com/office/drawing/2014/main" id="{007A91B4-1B50-4F5D-B407-94F715F3C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233" y="1555262"/>
            <a:ext cx="3254887" cy="485042"/>
          </a:xfrm>
          <a:prstGeom prst="rect">
            <a:avLst/>
          </a:prstGeom>
        </p:spPr>
      </p:pic>
      <p:sp>
        <p:nvSpPr>
          <p:cNvPr id="10" name="Main Title">
            <a:extLst>
              <a:ext uri="{FF2B5EF4-FFF2-40B4-BE49-F238E27FC236}">
                <a16:creationId xmlns:a16="http://schemas.microsoft.com/office/drawing/2014/main" id="{08F2FEDB-187F-44F1-899E-6D38B50C1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0224" y="695325"/>
            <a:ext cx="6115051" cy="9913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lnSpc>
                <a:spcPts val="3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AMET, </a:t>
            </a:r>
            <a:br>
              <a:rPr lang="en-US" dirty="0"/>
            </a:br>
            <a:r>
              <a:rPr lang="en-US" dirty="0"/>
              <a:t>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137518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1C2122-B775-C171-8F66-83FA7893A8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120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1C2122-B775-C171-8F66-83FA7893A8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6F199F-1B3D-D91C-64D6-6BF61FD95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KZ"/>
              <a:t>Основная идея слайда</a:t>
            </a:r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90E2D-1F21-A71A-AE25-A45EE53EE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EA62E7-F505-413F-AC40-88271601CE6E}"/>
              </a:ext>
            </a:extLst>
          </p:cNvPr>
          <p:cNvSpPr/>
          <p:nvPr/>
        </p:nvSpPr>
        <p:spPr>
          <a:xfrm>
            <a:off x="2395203" y="24524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35EA85-9B59-4E84-A432-8756A63971E8}"/>
              </a:ext>
            </a:extLst>
          </p:cNvPr>
          <p:cNvSpPr/>
          <p:nvPr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0E30F49-AE5F-40FE-BF56-049CDAFA9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366" y="181013"/>
            <a:ext cx="1737462" cy="258916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A12600A-F228-4319-9325-9A129716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2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97BA99-68EF-4567-9930-353A1394CC9E}" type="datetime1">
              <a:rPr lang="ru-RU" smtClean="0"/>
              <a:pPr/>
              <a:t>03.11.2023</a:t>
            </a:fld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577F931-7FC6-40E0-8F3E-B9C32C01A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-container">
            <a:extLst>
              <a:ext uri="{FF2B5EF4-FFF2-40B4-BE49-F238E27FC236}">
                <a16:creationId xmlns:a16="http://schemas.microsoft.com/office/drawing/2014/main" id="{5E94EF92-798D-4B25-9DA8-D3B85DFCD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8897"/>
            <a:ext cx="4064400" cy="2592054"/>
          </a:xfrm>
          <a:solidFill>
            <a:schemeClr val="bg2">
              <a:lumMod val="90000"/>
            </a:schemeClr>
          </a:solidFill>
        </p:spPr>
        <p:txBody>
          <a:bodyPr bIns="936000" anchor="ctr" anchorCtr="1">
            <a:normAutofit/>
          </a:bodyPr>
          <a:lstStyle>
            <a:lvl1pPr marL="0" indent="0" algn="ctr">
              <a:buNone/>
              <a:defRPr sz="2400">
                <a:solidFill>
                  <a:srgbClr val="223343"/>
                </a:solidFill>
              </a:defRPr>
            </a:lvl1pPr>
          </a:lstStyle>
          <a:p>
            <a:r>
              <a:rPr lang="en-US"/>
              <a:t>Image container</a:t>
            </a:r>
          </a:p>
        </p:txBody>
      </p:sp>
      <p:sp>
        <p:nvSpPr>
          <p:cNvPr id="37" name="Image-container">
            <a:extLst>
              <a:ext uri="{FF2B5EF4-FFF2-40B4-BE49-F238E27FC236}">
                <a16:creationId xmlns:a16="http://schemas.microsoft.com/office/drawing/2014/main" id="{2F4826E8-7E8E-48D3-8048-6899FDF58B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3800" y="1198897"/>
            <a:ext cx="4064400" cy="2592054"/>
          </a:xfrm>
          <a:solidFill>
            <a:schemeClr val="bg2">
              <a:lumMod val="75000"/>
            </a:schemeClr>
          </a:solidFill>
        </p:spPr>
        <p:txBody>
          <a:bodyPr bIns="936000" anchor="ctr" anchorCtr="1">
            <a:normAutofit/>
          </a:bodyPr>
          <a:lstStyle>
            <a:lvl1pPr marL="0" indent="0" algn="ctr">
              <a:buNone/>
              <a:defRPr sz="2400">
                <a:solidFill>
                  <a:srgbClr val="223343"/>
                </a:solidFill>
              </a:defRPr>
            </a:lvl1pPr>
          </a:lstStyle>
          <a:p>
            <a:r>
              <a:rPr lang="en-US"/>
              <a:t>Image container</a:t>
            </a:r>
          </a:p>
        </p:txBody>
      </p:sp>
      <p:sp>
        <p:nvSpPr>
          <p:cNvPr id="43" name="Image-container">
            <a:extLst>
              <a:ext uri="{FF2B5EF4-FFF2-40B4-BE49-F238E27FC236}">
                <a16:creationId xmlns:a16="http://schemas.microsoft.com/office/drawing/2014/main" id="{036B0F10-51DD-448C-9FEA-77E5BD1EF9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7600" y="1198897"/>
            <a:ext cx="4064400" cy="2592054"/>
          </a:xfrm>
          <a:solidFill>
            <a:schemeClr val="bg2">
              <a:lumMod val="90000"/>
            </a:schemeClr>
          </a:solidFill>
        </p:spPr>
        <p:txBody>
          <a:bodyPr bIns="936000" anchor="ctr" anchorCtr="1">
            <a:normAutofit/>
          </a:bodyPr>
          <a:lstStyle>
            <a:lvl1pPr marL="0" indent="0" algn="ctr">
              <a:buNone/>
              <a:defRPr sz="2400">
                <a:solidFill>
                  <a:srgbClr val="223343"/>
                </a:solidFill>
              </a:defRPr>
            </a:lvl1pPr>
          </a:lstStyle>
          <a:p>
            <a:r>
              <a:rPr lang="en-US"/>
              <a:t>Image container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3B6522B-2B3E-4805-9350-6E7B1EB8B12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126" y="4800600"/>
            <a:ext cx="3105149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Donec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convallis </a:t>
            </a:r>
            <a:r>
              <a:rPr lang="en-US" err="1"/>
              <a:t>aliquet</a:t>
            </a:r>
            <a:r>
              <a:rPr lang="en-US"/>
              <a:t> dui.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efficitur</a:t>
            </a:r>
            <a:r>
              <a:rPr lang="en-US"/>
              <a:t> et </a:t>
            </a:r>
            <a:r>
              <a:rPr lang="en-US" err="1"/>
              <a:t>commodo</a:t>
            </a:r>
            <a:r>
              <a:rPr lang="en-US"/>
              <a:t> in, </a:t>
            </a:r>
            <a:r>
              <a:rPr lang="en-US" err="1"/>
              <a:t>aliquet</a:t>
            </a:r>
            <a:r>
              <a:rPr lang="en-US"/>
              <a:t> vel </a:t>
            </a:r>
            <a:r>
              <a:rPr lang="en-US" err="1"/>
              <a:t>justo</a:t>
            </a:r>
            <a:r>
              <a:rPr lang="en-US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FAB9A-8063-4F6E-93F5-44A13BAFC5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" y="4105275"/>
            <a:ext cx="3105150" cy="660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86E11727-3DE2-4286-8171-E86C3C370AE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543426" y="4800600"/>
            <a:ext cx="3105149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Donec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convallis </a:t>
            </a:r>
            <a:r>
              <a:rPr lang="en-US" err="1"/>
              <a:t>aliquet</a:t>
            </a:r>
            <a:r>
              <a:rPr lang="en-US"/>
              <a:t> dui.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efficitur</a:t>
            </a:r>
            <a:r>
              <a:rPr lang="en-US"/>
              <a:t> et </a:t>
            </a:r>
            <a:r>
              <a:rPr lang="en-US" err="1"/>
              <a:t>commodo</a:t>
            </a:r>
            <a:r>
              <a:rPr lang="en-US"/>
              <a:t> in, </a:t>
            </a:r>
            <a:r>
              <a:rPr lang="en-US" err="1"/>
              <a:t>aliquet</a:t>
            </a:r>
            <a:r>
              <a:rPr lang="en-US"/>
              <a:t> vel </a:t>
            </a:r>
            <a:r>
              <a:rPr lang="en-US" err="1"/>
              <a:t>justo</a:t>
            </a:r>
            <a:r>
              <a:rPr lang="en-US"/>
              <a:t>. 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5758AA17-6421-42E2-8F8B-0C5C43C343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3425" y="4105275"/>
            <a:ext cx="3105150" cy="660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434F4E50-15B4-49CC-93D3-BAC0F760F96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467725" y="4800600"/>
            <a:ext cx="3105149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Donec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convallis </a:t>
            </a:r>
            <a:r>
              <a:rPr lang="en-US" err="1"/>
              <a:t>aliquet</a:t>
            </a:r>
            <a:r>
              <a:rPr lang="en-US"/>
              <a:t> dui.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efficitur</a:t>
            </a:r>
            <a:r>
              <a:rPr lang="en-US"/>
              <a:t> et </a:t>
            </a:r>
            <a:r>
              <a:rPr lang="en-US" err="1"/>
              <a:t>commodo</a:t>
            </a:r>
            <a:r>
              <a:rPr lang="en-US"/>
              <a:t> in, </a:t>
            </a:r>
            <a:r>
              <a:rPr lang="en-US" err="1"/>
              <a:t>aliquet</a:t>
            </a:r>
            <a:r>
              <a:rPr lang="en-US"/>
              <a:t> vel </a:t>
            </a:r>
            <a:r>
              <a:rPr lang="en-US" err="1"/>
              <a:t>justo</a:t>
            </a:r>
            <a:r>
              <a:rPr lang="en-US"/>
              <a:t>. 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462D475B-4411-4EC9-A52F-6E562D662C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7724" y="4105275"/>
            <a:ext cx="3105150" cy="660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62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1E160E-14B1-485F-8A0F-B83684490EA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293140F-CB64-4C84-B96C-28F7E4AF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12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FF57D21-184F-4C3B-825B-2DEBA6C54A5F}" type="datetime1">
              <a:rPr lang="ru-RU" smtClean="0"/>
              <a:pPr/>
              <a:t>03.11.2023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43E74E-76EC-4672-AFE5-B13BA777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0D4F91-C006-491D-A3BC-C0B33459D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5125" y="1385562"/>
            <a:ext cx="5057775" cy="967112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28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A0FD24-5B3D-43F8-93D0-06D41376E58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715126" y="2352674"/>
            <a:ext cx="5057774" cy="383828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Donec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convallis </a:t>
            </a:r>
            <a:r>
              <a:rPr lang="en-US" err="1"/>
              <a:t>aliquet</a:t>
            </a:r>
            <a:r>
              <a:rPr lang="en-US"/>
              <a:t> dui.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efficitur</a:t>
            </a:r>
            <a:r>
              <a:rPr lang="en-US"/>
              <a:t> et </a:t>
            </a:r>
            <a:r>
              <a:rPr lang="en-US" err="1"/>
              <a:t>commodo</a:t>
            </a:r>
            <a:r>
              <a:rPr lang="en-US"/>
              <a:t> in, </a:t>
            </a:r>
            <a:r>
              <a:rPr lang="en-US" err="1"/>
              <a:t>aliquet</a:t>
            </a:r>
            <a:r>
              <a:rPr lang="en-US"/>
              <a:t> vel </a:t>
            </a:r>
            <a:r>
              <a:rPr lang="en-US" err="1"/>
              <a:t>justo</a:t>
            </a:r>
            <a:r>
              <a:rPr lang="en-US"/>
              <a:t>.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EF01D5D-BE30-415D-87E7-C91D11CAA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609850" cy="54284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84A3CBD-656F-4FCA-BAAC-2C6B4CE99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14" y="147118"/>
            <a:ext cx="1670502" cy="248612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1A473F6-4C79-4C8A-9B80-D3C9F8A27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" y="1385562"/>
            <a:ext cx="5057774" cy="9671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D78F030-CE15-4F40-8E89-6EF0CF264B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125" y="2352675"/>
            <a:ext cx="5057774" cy="3838575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ts val="18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ts val="18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ts val="1800"/>
              </a:lnSpc>
              <a:defRPr sz="1400">
                <a:solidFill>
                  <a:schemeClr val="tx2"/>
                </a:solidFill>
              </a:defRPr>
            </a:lvl4pPr>
            <a:lvl5pPr>
              <a:lnSpc>
                <a:spcPts val="1800"/>
              </a:lnSpc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93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FB53E6-F933-3E54-324D-6A124DEED8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7357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FB53E6-F933-3E54-324D-6A124DEED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6AC006A-B4F3-4F6E-BEEC-918310341866}"/>
              </a:ext>
            </a:extLst>
          </p:cNvPr>
          <p:cNvGrpSpPr/>
          <p:nvPr userDrawn="1"/>
        </p:nvGrpSpPr>
        <p:grpSpPr>
          <a:xfrm>
            <a:off x="1" y="0"/>
            <a:ext cx="12194097" cy="3903119"/>
            <a:chOff x="1" y="2543174"/>
            <a:chExt cx="12194097" cy="390311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71E8B1-EA21-4520-9BB9-A6A153FB92FA}"/>
                </a:ext>
              </a:extLst>
            </p:cNvPr>
            <p:cNvSpPr/>
            <p:nvPr/>
          </p:nvSpPr>
          <p:spPr>
            <a:xfrm>
              <a:off x="5204159" y="5697146"/>
              <a:ext cx="6989939" cy="392410"/>
            </a:xfrm>
            <a:custGeom>
              <a:avLst/>
              <a:gdLst>
                <a:gd name="connsiteX0" fmla="*/ 6989940 w 6989939"/>
                <a:gd name="connsiteY0" fmla="*/ 0 h 392410"/>
                <a:gd name="connsiteX1" fmla="*/ 6989940 w 6989939"/>
                <a:gd name="connsiteY1" fmla="*/ 392410 h 392410"/>
                <a:gd name="connsiteX2" fmla="*/ 0 w 6989939"/>
                <a:gd name="connsiteY2" fmla="*/ 392410 h 392410"/>
                <a:gd name="connsiteX3" fmla="*/ 392411 w 6989939"/>
                <a:gd name="connsiteY3" fmla="*/ 0 h 3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939" h="392410">
                  <a:moveTo>
                    <a:pt x="6989940" y="0"/>
                  </a:moveTo>
                  <a:lnTo>
                    <a:pt x="6989940" y="392410"/>
                  </a:lnTo>
                  <a:lnTo>
                    <a:pt x="0" y="392410"/>
                  </a:lnTo>
                  <a:lnTo>
                    <a:pt x="392411" y="0"/>
                  </a:lnTo>
                  <a:close/>
                </a:path>
              </a:pathLst>
            </a:custGeom>
            <a:solidFill>
              <a:schemeClr val="tx2"/>
            </a:solidFill>
            <a:ln w="209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ts val="2400"/>
                </a:lnSpc>
              </a:pPr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9B9E33-B0D1-4908-AAB3-06B67443AA93}"/>
                </a:ext>
              </a:extLst>
            </p:cNvPr>
            <p:cNvSpPr/>
            <p:nvPr/>
          </p:nvSpPr>
          <p:spPr>
            <a:xfrm>
              <a:off x="1" y="2543174"/>
              <a:ext cx="12194097" cy="3903119"/>
            </a:xfrm>
            <a:custGeom>
              <a:avLst/>
              <a:gdLst>
                <a:gd name="connsiteX0" fmla="*/ 5596569 w 12194097"/>
                <a:gd name="connsiteY0" fmla="*/ 3153972 h 3903119"/>
                <a:gd name="connsiteX1" fmla="*/ 4847422 w 12194097"/>
                <a:gd name="connsiteY1" fmla="*/ 3903119 h 3903119"/>
                <a:gd name="connsiteX2" fmla="*/ 0 w 12194097"/>
                <a:gd name="connsiteY2" fmla="*/ 3903119 h 3903119"/>
                <a:gd name="connsiteX3" fmla="*/ 0 w 12194097"/>
                <a:gd name="connsiteY3" fmla="*/ 0 h 3903119"/>
                <a:gd name="connsiteX4" fmla="*/ 12194098 w 12194097"/>
                <a:gd name="connsiteY4" fmla="*/ 0 h 3903119"/>
                <a:gd name="connsiteX5" fmla="*/ 12194098 w 12194097"/>
                <a:gd name="connsiteY5" fmla="*/ 3153972 h 3903119"/>
                <a:gd name="connsiteX6" fmla="*/ 5596569 w 12194097"/>
                <a:gd name="connsiteY6" fmla="*/ 3153972 h 3903119"/>
                <a:gd name="connsiteX7" fmla="*/ 5596569 w 12194097"/>
                <a:gd name="connsiteY7" fmla="*/ 3153972 h 390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4097" h="3903119">
                  <a:moveTo>
                    <a:pt x="5596569" y="3153972"/>
                  </a:moveTo>
                  <a:lnTo>
                    <a:pt x="4847422" y="3903119"/>
                  </a:lnTo>
                  <a:lnTo>
                    <a:pt x="0" y="3903119"/>
                  </a:lnTo>
                  <a:lnTo>
                    <a:pt x="0" y="0"/>
                  </a:lnTo>
                  <a:lnTo>
                    <a:pt x="12194098" y="0"/>
                  </a:lnTo>
                  <a:lnTo>
                    <a:pt x="12194098" y="3153972"/>
                  </a:lnTo>
                  <a:lnTo>
                    <a:pt x="5596569" y="3153972"/>
                  </a:lnTo>
                  <a:lnTo>
                    <a:pt x="5596569" y="3153972"/>
                  </a:lnTo>
                  <a:close/>
                </a:path>
              </a:pathLst>
            </a:custGeom>
            <a:gradFill>
              <a:gsLst>
                <a:gs pos="100000">
                  <a:srgbClr val="EF4458"/>
                </a:gs>
                <a:gs pos="0">
                  <a:srgbClr val="C43446"/>
                </a:gs>
              </a:gsLst>
              <a:lin ang="5400000" scaled="1"/>
            </a:gradFill>
            <a:ln w="209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ts val="2400"/>
                </a:lnSpc>
              </a:pPr>
              <a:endParaRPr lang="en-US"/>
            </a:p>
          </p:txBody>
        </p:sp>
      </p:grpSp>
      <p:pic>
        <p:nvPicPr>
          <p:cNvPr id="9" name="Logo KPP">
            <a:extLst>
              <a:ext uri="{FF2B5EF4-FFF2-40B4-BE49-F238E27FC236}">
                <a16:creationId xmlns:a16="http://schemas.microsoft.com/office/drawing/2014/main" id="{007A91B4-1B50-4F5D-B407-94F715F3C9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233" y="3019543"/>
            <a:ext cx="3254887" cy="485042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80882D-70C6-40AD-9310-2ED178FBBC6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610224" y="1686628"/>
            <a:ext cx="6115051" cy="11106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1C2122-B775-C171-8F66-83FA7893A8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9782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1C2122-B775-C171-8F66-83FA7893A8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6F199F-1B3D-D91C-64D6-6BF61FD95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KZ" dirty="0"/>
              <a:t>Основная идея слайда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90E2D-1F21-A71A-AE25-A45EE53EE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2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7662C793-16FB-4556-9F34-DCFDB80C6D47}"/>
              </a:ext>
            </a:extLst>
          </p:cNvPr>
          <p:cNvSpPr/>
          <p:nvPr userDrawn="1"/>
        </p:nvSpPr>
        <p:spPr>
          <a:xfrm flipH="1">
            <a:off x="6096000" y="1381125"/>
            <a:ext cx="6096000" cy="5476875"/>
          </a:xfrm>
          <a:prstGeom prst="snip1Rect">
            <a:avLst>
              <a:gd name="adj" fmla="val 4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00B9C9-0AE1-435D-B1C0-FED0DDBCB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2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9CA0EA6-089D-4EEC-AF64-A750ACAA7FAC}" type="datetime1">
              <a:rPr lang="ru-RU" smtClean="0"/>
              <a:t>03.11.2023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854C7F-4FAC-45C9-97FD-421FDA87E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8BA9B4-4EA8-412A-98C0-0A59331B7003}"/>
              </a:ext>
            </a:extLst>
          </p:cNvPr>
          <p:cNvSpPr/>
          <p:nvPr userDrawn="1"/>
        </p:nvSpPr>
        <p:spPr>
          <a:xfrm>
            <a:off x="2395203" y="24524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63853B-813B-4AA8-A0C2-21DB705819A5}"/>
              </a:ext>
            </a:extLst>
          </p:cNvPr>
          <p:cNvSpPr/>
          <p:nvPr userDrawn="1"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C527D7F-2335-41B9-A91D-0CD234D44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366" y="181013"/>
            <a:ext cx="1737462" cy="258916"/>
          </a:xfrm>
          <a:prstGeom prst="rect">
            <a:avLst/>
          </a:prstGeom>
        </p:spPr>
      </p:pic>
      <p:sp>
        <p:nvSpPr>
          <p:cNvPr id="32" name="Chart Placeholder 29">
            <a:extLst>
              <a:ext uri="{FF2B5EF4-FFF2-40B4-BE49-F238E27FC236}">
                <a16:creationId xmlns:a16="http://schemas.microsoft.com/office/drawing/2014/main" id="{DB34B159-6507-4320-A07B-2770DA45C7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477492" y="1762964"/>
            <a:ext cx="5220000" cy="4428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59C6B90-ABC7-446B-AFC2-483CF74CB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1385562"/>
            <a:ext cx="5057775" cy="967112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8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16BB4C2-FB82-43F7-98B1-AA593A5F21C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126" y="2352674"/>
            <a:ext cx="5057774" cy="38382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Donec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convallis </a:t>
            </a:r>
            <a:r>
              <a:rPr lang="en-US" err="1"/>
              <a:t>aliquet</a:t>
            </a:r>
            <a:r>
              <a:rPr lang="en-US"/>
              <a:t> dui.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efficitur</a:t>
            </a:r>
            <a:r>
              <a:rPr lang="en-US"/>
              <a:t> et </a:t>
            </a:r>
            <a:r>
              <a:rPr lang="en-US" err="1"/>
              <a:t>commodo</a:t>
            </a:r>
            <a:r>
              <a:rPr lang="en-US"/>
              <a:t> in, </a:t>
            </a:r>
            <a:r>
              <a:rPr lang="en-US" err="1"/>
              <a:t>aliquet</a:t>
            </a:r>
            <a:r>
              <a:rPr lang="en-US"/>
              <a:t> vel </a:t>
            </a:r>
            <a:r>
              <a:rPr lang="en-US" err="1"/>
              <a:t>justo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514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EA62E7-F505-413F-AC40-88271601CE6E}"/>
              </a:ext>
            </a:extLst>
          </p:cNvPr>
          <p:cNvSpPr/>
          <p:nvPr/>
        </p:nvSpPr>
        <p:spPr>
          <a:xfrm>
            <a:off x="2395203" y="24524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35EA85-9B59-4E84-A432-8756A63971E8}"/>
              </a:ext>
            </a:extLst>
          </p:cNvPr>
          <p:cNvSpPr/>
          <p:nvPr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0E30F49-AE5F-40FE-BF56-049CDAFA9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366" y="181013"/>
            <a:ext cx="1737462" cy="258916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A12600A-F228-4319-9325-9A129716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2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97BA99-68EF-4567-9930-353A1394CC9E}" type="datetime1">
              <a:rPr lang="ru-RU" smtClean="0"/>
              <a:pPr/>
              <a:t>03.11.2023</a:t>
            </a:fld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577F931-7FC6-40E0-8F3E-B9C32C01A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-container">
            <a:extLst>
              <a:ext uri="{FF2B5EF4-FFF2-40B4-BE49-F238E27FC236}">
                <a16:creationId xmlns:a16="http://schemas.microsoft.com/office/drawing/2014/main" id="{5E94EF92-798D-4B25-9DA8-D3B85DFCD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8897"/>
            <a:ext cx="4064400" cy="2592054"/>
          </a:xfrm>
          <a:solidFill>
            <a:schemeClr val="bg2">
              <a:lumMod val="90000"/>
            </a:schemeClr>
          </a:solidFill>
        </p:spPr>
        <p:txBody>
          <a:bodyPr bIns="936000" anchor="ctr" anchorCtr="1">
            <a:normAutofit/>
          </a:bodyPr>
          <a:lstStyle>
            <a:lvl1pPr marL="0" indent="0" algn="ctr">
              <a:buNone/>
              <a:defRPr sz="2400">
                <a:solidFill>
                  <a:srgbClr val="223343"/>
                </a:solidFill>
              </a:defRPr>
            </a:lvl1pPr>
          </a:lstStyle>
          <a:p>
            <a:r>
              <a:rPr lang="en-US"/>
              <a:t>Image container</a:t>
            </a:r>
          </a:p>
        </p:txBody>
      </p:sp>
      <p:sp>
        <p:nvSpPr>
          <p:cNvPr id="37" name="Image-container">
            <a:extLst>
              <a:ext uri="{FF2B5EF4-FFF2-40B4-BE49-F238E27FC236}">
                <a16:creationId xmlns:a16="http://schemas.microsoft.com/office/drawing/2014/main" id="{2F4826E8-7E8E-48D3-8048-6899FDF58B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3800" y="1198897"/>
            <a:ext cx="4064400" cy="2592054"/>
          </a:xfrm>
          <a:solidFill>
            <a:schemeClr val="bg2">
              <a:lumMod val="75000"/>
            </a:schemeClr>
          </a:solidFill>
        </p:spPr>
        <p:txBody>
          <a:bodyPr bIns="936000" anchor="ctr" anchorCtr="1">
            <a:normAutofit/>
          </a:bodyPr>
          <a:lstStyle>
            <a:lvl1pPr marL="0" indent="0" algn="ctr">
              <a:buNone/>
              <a:defRPr sz="2400">
                <a:solidFill>
                  <a:srgbClr val="223343"/>
                </a:solidFill>
              </a:defRPr>
            </a:lvl1pPr>
          </a:lstStyle>
          <a:p>
            <a:r>
              <a:rPr lang="en-US"/>
              <a:t>Image container</a:t>
            </a:r>
          </a:p>
        </p:txBody>
      </p:sp>
      <p:sp>
        <p:nvSpPr>
          <p:cNvPr id="43" name="Image-container">
            <a:extLst>
              <a:ext uri="{FF2B5EF4-FFF2-40B4-BE49-F238E27FC236}">
                <a16:creationId xmlns:a16="http://schemas.microsoft.com/office/drawing/2014/main" id="{036B0F10-51DD-448C-9FEA-77E5BD1EF9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7600" y="1198897"/>
            <a:ext cx="4064400" cy="2592054"/>
          </a:xfrm>
          <a:solidFill>
            <a:schemeClr val="bg2">
              <a:lumMod val="90000"/>
            </a:schemeClr>
          </a:solidFill>
        </p:spPr>
        <p:txBody>
          <a:bodyPr bIns="936000" anchor="ctr" anchorCtr="1">
            <a:normAutofit/>
          </a:bodyPr>
          <a:lstStyle>
            <a:lvl1pPr marL="0" indent="0" algn="ctr">
              <a:buNone/>
              <a:defRPr sz="2400">
                <a:solidFill>
                  <a:srgbClr val="223343"/>
                </a:solidFill>
              </a:defRPr>
            </a:lvl1pPr>
          </a:lstStyle>
          <a:p>
            <a:r>
              <a:rPr lang="en-US"/>
              <a:t>Image container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3B6522B-2B3E-4805-9350-6E7B1EB8B12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126" y="4800600"/>
            <a:ext cx="3105149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Donec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convallis </a:t>
            </a:r>
            <a:r>
              <a:rPr lang="en-US" err="1"/>
              <a:t>aliquet</a:t>
            </a:r>
            <a:r>
              <a:rPr lang="en-US"/>
              <a:t> dui.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efficitur</a:t>
            </a:r>
            <a:r>
              <a:rPr lang="en-US"/>
              <a:t> et </a:t>
            </a:r>
            <a:r>
              <a:rPr lang="en-US" err="1"/>
              <a:t>commodo</a:t>
            </a:r>
            <a:r>
              <a:rPr lang="en-US"/>
              <a:t> in, </a:t>
            </a:r>
            <a:r>
              <a:rPr lang="en-US" err="1"/>
              <a:t>aliquet</a:t>
            </a:r>
            <a:r>
              <a:rPr lang="en-US"/>
              <a:t> vel </a:t>
            </a:r>
            <a:r>
              <a:rPr lang="en-US" err="1"/>
              <a:t>justo</a:t>
            </a:r>
            <a:r>
              <a:rPr lang="en-US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FAB9A-8063-4F6E-93F5-44A13BAFC5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" y="4105275"/>
            <a:ext cx="3105150" cy="660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86E11727-3DE2-4286-8171-E86C3C370AE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543426" y="4800600"/>
            <a:ext cx="3105149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Donec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convallis </a:t>
            </a:r>
            <a:r>
              <a:rPr lang="en-US" err="1"/>
              <a:t>aliquet</a:t>
            </a:r>
            <a:r>
              <a:rPr lang="en-US"/>
              <a:t> dui.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efficitur</a:t>
            </a:r>
            <a:r>
              <a:rPr lang="en-US"/>
              <a:t> et </a:t>
            </a:r>
            <a:r>
              <a:rPr lang="en-US" err="1"/>
              <a:t>commodo</a:t>
            </a:r>
            <a:r>
              <a:rPr lang="en-US"/>
              <a:t> in, </a:t>
            </a:r>
            <a:r>
              <a:rPr lang="en-US" err="1"/>
              <a:t>aliquet</a:t>
            </a:r>
            <a:r>
              <a:rPr lang="en-US"/>
              <a:t> vel </a:t>
            </a:r>
            <a:r>
              <a:rPr lang="en-US" err="1"/>
              <a:t>justo</a:t>
            </a:r>
            <a:r>
              <a:rPr lang="en-US"/>
              <a:t>. 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5758AA17-6421-42E2-8F8B-0C5C43C343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3425" y="4105275"/>
            <a:ext cx="3105150" cy="660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434F4E50-15B4-49CC-93D3-BAC0F760F96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467725" y="4800600"/>
            <a:ext cx="3105149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Donec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convallis </a:t>
            </a:r>
            <a:r>
              <a:rPr lang="en-US" err="1"/>
              <a:t>aliquet</a:t>
            </a:r>
            <a:r>
              <a:rPr lang="en-US"/>
              <a:t> dui.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efficitur</a:t>
            </a:r>
            <a:r>
              <a:rPr lang="en-US"/>
              <a:t> et </a:t>
            </a:r>
            <a:r>
              <a:rPr lang="en-US" err="1"/>
              <a:t>commodo</a:t>
            </a:r>
            <a:r>
              <a:rPr lang="en-US"/>
              <a:t> in, </a:t>
            </a:r>
            <a:r>
              <a:rPr lang="en-US" err="1"/>
              <a:t>aliquet</a:t>
            </a:r>
            <a:r>
              <a:rPr lang="en-US"/>
              <a:t> vel </a:t>
            </a:r>
            <a:r>
              <a:rPr lang="en-US" err="1"/>
              <a:t>justo</a:t>
            </a:r>
            <a:r>
              <a:rPr lang="en-US"/>
              <a:t>. 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462D475B-4411-4EC9-A52F-6E562D662C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7724" y="4105275"/>
            <a:ext cx="3105150" cy="660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77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1E160E-14B1-485F-8A0F-B83684490EA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293140F-CB64-4C84-B96C-28F7E4AF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12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FF57D21-184F-4C3B-825B-2DEBA6C54A5F}" type="datetime1">
              <a:rPr lang="ru-RU" smtClean="0"/>
              <a:pPr/>
              <a:t>03.11.2023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43E74E-76EC-4672-AFE5-B13BA777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0D4F91-C006-491D-A3BC-C0B33459D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5125" y="1385562"/>
            <a:ext cx="5057775" cy="967112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28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A0FD24-5B3D-43F8-93D0-06D41376E58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715126" y="2352674"/>
            <a:ext cx="5057774" cy="383828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convallis </a:t>
            </a:r>
            <a:r>
              <a:rPr lang="en-US" dirty="0" err="1"/>
              <a:t>aliquet</a:t>
            </a:r>
            <a:r>
              <a:rPr lang="en-US" dirty="0"/>
              <a:t> dui.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et </a:t>
            </a:r>
            <a:r>
              <a:rPr lang="en-US" dirty="0" err="1"/>
              <a:t>commodo</a:t>
            </a:r>
            <a:r>
              <a:rPr lang="en-US" dirty="0"/>
              <a:t> in, </a:t>
            </a:r>
            <a:r>
              <a:rPr lang="en-US" dirty="0" err="1"/>
              <a:t>aliquet</a:t>
            </a:r>
            <a:r>
              <a:rPr lang="en-US" dirty="0"/>
              <a:t> vel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EF01D5D-BE30-415D-87E7-C91D11CAA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609850" cy="54284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84A3CBD-656F-4FCA-BAAC-2C6B4CE99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14" y="147118"/>
            <a:ext cx="1670502" cy="248612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1A473F6-4C79-4C8A-9B80-D3C9F8A27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" y="1385562"/>
            <a:ext cx="5057774" cy="9671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D78F030-CE15-4F40-8E89-6EF0CF264B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125" y="2352675"/>
            <a:ext cx="5057774" cy="3838575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ts val="18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ts val="18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ts val="1800"/>
              </a:lnSpc>
              <a:defRPr sz="1400">
                <a:solidFill>
                  <a:schemeClr val="tx2"/>
                </a:solidFill>
              </a:defRPr>
            </a:lvl4pPr>
            <a:lvl5pPr>
              <a:lnSpc>
                <a:spcPts val="1800"/>
              </a:lnSpc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94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8CDA7DA0-1D2D-42B5-9DD0-B810F0CEBE2D}"/>
              </a:ext>
            </a:extLst>
          </p:cNvPr>
          <p:cNvCxnSpPr/>
          <p:nvPr userDrawn="1"/>
        </p:nvCxnSpPr>
        <p:spPr>
          <a:xfrm>
            <a:off x="760610" y="985720"/>
            <a:ext cx="38109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6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rkgray-shape">
            <a:extLst>
              <a:ext uri="{FF2B5EF4-FFF2-40B4-BE49-F238E27FC236}">
                <a16:creationId xmlns:a16="http://schemas.microsoft.com/office/drawing/2014/main" id="{51B38235-BDD4-47AA-B88F-9141F4C5031A}"/>
              </a:ext>
            </a:extLst>
          </p:cNvPr>
          <p:cNvSpPr/>
          <p:nvPr userDrawn="1"/>
        </p:nvSpPr>
        <p:spPr>
          <a:xfrm>
            <a:off x="5203619" y="1686627"/>
            <a:ext cx="6988381" cy="391154"/>
          </a:xfrm>
          <a:custGeom>
            <a:avLst/>
            <a:gdLst>
              <a:gd name="connsiteX0" fmla="*/ 4230840 w 4230839"/>
              <a:gd name="connsiteY0" fmla="*/ 0 h 236809"/>
              <a:gd name="connsiteX1" fmla="*/ 4230840 w 4230839"/>
              <a:gd name="connsiteY1" fmla="*/ 236810 h 236809"/>
              <a:gd name="connsiteX2" fmla="*/ 0 w 4230839"/>
              <a:gd name="connsiteY2" fmla="*/ 236810 h 236809"/>
              <a:gd name="connsiteX3" fmla="*/ 237511 w 4230839"/>
              <a:gd name="connsiteY3" fmla="*/ 0 h 2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0839" h="236809">
                <a:moveTo>
                  <a:pt x="4230840" y="0"/>
                </a:moveTo>
                <a:lnTo>
                  <a:pt x="4230840" y="236810"/>
                </a:lnTo>
                <a:lnTo>
                  <a:pt x="0" y="236810"/>
                </a:lnTo>
                <a:lnTo>
                  <a:pt x="237511" y="0"/>
                </a:lnTo>
                <a:close/>
              </a:path>
            </a:pathLst>
          </a:custGeom>
          <a:solidFill>
            <a:srgbClr val="223343"/>
          </a:solidFill>
          <a:ln w="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d-shape">
            <a:extLst>
              <a:ext uri="{FF2B5EF4-FFF2-40B4-BE49-F238E27FC236}">
                <a16:creationId xmlns:a16="http://schemas.microsoft.com/office/drawing/2014/main" id="{D4D455EC-9F7A-47A7-9D07-AE08C8791453}"/>
              </a:ext>
            </a:extLst>
          </p:cNvPr>
          <p:cNvSpPr/>
          <p:nvPr userDrawn="1"/>
        </p:nvSpPr>
        <p:spPr>
          <a:xfrm>
            <a:off x="-1055" y="0"/>
            <a:ext cx="12193053" cy="2438838"/>
          </a:xfrm>
          <a:custGeom>
            <a:avLst/>
            <a:gdLst>
              <a:gd name="connsiteX0" fmla="*/ 3388474 w 7381802"/>
              <a:gd name="connsiteY0" fmla="*/ 1023362 h 1476498"/>
              <a:gd name="connsiteX1" fmla="*/ 2933986 w 7381802"/>
              <a:gd name="connsiteY1" fmla="*/ 1476499 h 1476498"/>
              <a:gd name="connsiteX2" fmla="*/ 0 w 7381802"/>
              <a:gd name="connsiteY2" fmla="*/ 1476499 h 1476498"/>
              <a:gd name="connsiteX3" fmla="*/ 0 w 7381802"/>
              <a:gd name="connsiteY3" fmla="*/ 0 h 1476498"/>
              <a:gd name="connsiteX4" fmla="*/ 7381803 w 7381802"/>
              <a:gd name="connsiteY4" fmla="*/ 0 h 1476498"/>
              <a:gd name="connsiteX5" fmla="*/ 7381803 w 7381802"/>
              <a:gd name="connsiteY5" fmla="*/ 1023362 h 1476498"/>
              <a:gd name="connsiteX6" fmla="*/ 3388478 w 7381802"/>
              <a:gd name="connsiteY6" fmla="*/ 1023362 h 147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802" h="1476498">
                <a:moveTo>
                  <a:pt x="3388474" y="1023362"/>
                </a:moveTo>
                <a:lnTo>
                  <a:pt x="2933986" y="1476499"/>
                </a:lnTo>
                <a:lnTo>
                  <a:pt x="0" y="1476499"/>
                </a:lnTo>
                <a:cubicBezTo>
                  <a:pt x="0" y="984337"/>
                  <a:pt x="0" y="492161"/>
                  <a:pt x="0" y="0"/>
                </a:cubicBezTo>
                <a:lnTo>
                  <a:pt x="7381803" y="0"/>
                </a:lnTo>
                <a:lnTo>
                  <a:pt x="7381803" y="1023362"/>
                </a:lnTo>
                <a:lnTo>
                  <a:pt x="3388478" y="1023362"/>
                </a:lnTo>
                <a:close/>
              </a:path>
            </a:pathLst>
          </a:custGeom>
          <a:gradFill>
            <a:gsLst>
              <a:gs pos="100000">
                <a:srgbClr val="EF4458"/>
              </a:gs>
              <a:gs pos="0">
                <a:srgbClr val="C43446"/>
              </a:gs>
            </a:gsLst>
            <a:lin ang="5400000" scaled="1"/>
          </a:gradFill>
          <a:ln w="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Logo KPP">
            <a:extLst>
              <a:ext uri="{FF2B5EF4-FFF2-40B4-BE49-F238E27FC236}">
                <a16:creationId xmlns:a16="http://schemas.microsoft.com/office/drawing/2014/main" id="{007A91B4-1B50-4F5D-B407-94F715F3C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233" y="1555262"/>
            <a:ext cx="3254887" cy="485042"/>
          </a:xfrm>
          <a:prstGeom prst="rect">
            <a:avLst/>
          </a:prstGeom>
        </p:spPr>
      </p:pic>
      <p:sp>
        <p:nvSpPr>
          <p:cNvPr id="10" name="Main Title">
            <a:extLst>
              <a:ext uri="{FF2B5EF4-FFF2-40B4-BE49-F238E27FC236}">
                <a16:creationId xmlns:a16="http://schemas.microsoft.com/office/drawing/2014/main" id="{08F2FEDB-187F-44F1-899E-6D38B50C1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0224" y="695325"/>
            <a:ext cx="6115051" cy="9913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lnSpc>
                <a:spcPts val="3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AMET, </a:t>
            </a:r>
            <a:br>
              <a:rPr lang="en-US"/>
            </a:br>
            <a:r>
              <a:rPr lang="en-US"/>
              <a:t>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92424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FB53E6-F933-3E54-324D-6A124DEED8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7357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FB53E6-F933-3E54-324D-6A124DEED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6AC006A-B4F3-4F6E-BEEC-918310341866}"/>
              </a:ext>
            </a:extLst>
          </p:cNvPr>
          <p:cNvGrpSpPr/>
          <p:nvPr userDrawn="1"/>
        </p:nvGrpSpPr>
        <p:grpSpPr>
          <a:xfrm>
            <a:off x="1" y="0"/>
            <a:ext cx="12194097" cy="3903119"/>
            <a:chOff x="1" y="2543174"/>
            <a:chExt cx="12194097" cy="390311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71E8B1-EA21-4520-9BB9-A6A153FB92FA}"/>
                </a:ext>
              </a:extLst>
            </p:cNvPr>
            <p:cNvSpPr/>
            <p:nvPr/>
          </p:nvSpPr>
          <p:spPr>
            <a:xfrm>
              <a:off x="5204159" y="5697146"/>
              <a:ext cx="6989939" cy="392410"/>
            </a:xfrm>
            <a:custGeom>
              <a:avLst/>
              <a:gdLst>
                <a:gd name="connsiteX0" fmla="*/ 6989940 w 6989939"/>
                <a:gd name="connsiteY0" fmla="*/ 0 h 392410"/>
                <a:gd name="connsiteX1" fmla="*/ 6989940 w 6989939"/>
                <a:gd name="connsiteY1" fmla="*/ 392410 h 392410"/>
                <a:gd name="connsiteX2" fmla="*/ 0 w 6989939"/>
                <a:gd name="connsiteY2" fmla="*/ 392410 h 392410"/>
                <a:gd name="connsiteX3" fmla="*/ 392411 w 6989939"/>
                <a:gd name="connsiteY3" fmla="*/ 0 h 3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9939" h="392410">
                  <a:moveTo>
                    <a:pt x="6989940" y="0"/>
                  </a:moveTo>
                  <a:lnTo>
                    <a:pt x="6989940" y="392410"/>
                  </a:lnTo>
                  <a:lnTo>
                    <a:pt x="0" y="392410"/>
                  </a:lnTo>
                  <a:lnTo>
                    <a:pt x="392411" y="0"/>
                  </a:lnTo>
                  <a:close/>
                </a:path>
              </a:pathLst>
            </a:custGeom>
            <a:solidFill>
              <a:schemeClr val="tx2"/>
            </a:solidFill>
            <a:ln w="209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ts val="2400"/>
                </a:lnSpc>
              </a:pPr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9B9E33-B0D1-4908-AAB3-06B67443AA93}"/>
                </a:ext>
              </a:extLst>
            </p:cNvPr>
            <p:cNvSpPr/>
            <p:nvPr/>
          </p:nvSpPr>
          <p:spPr>
            <a:xfrm>
              <a:off x="1" y="2543174"/>
              <a:ext cx="12194097" cy="3903119"/>
            </a:xfrm>
            <a:custGeom>
              <a:avLst/>
              <a:gdLst>
                <a:gd name="connsiteX0" fmla="*/ 5596569 w 12194097"/>
                <a:gd name="connsiteY0" fmla="*/ 3153972 h 3903119"/>
                <a:gd name="connsiteX1" fmla="*/ 4847422 w 12194097"/>
                <a:gd name="connsiteY1" fmla="*/ 3903119 h 3903119"/>
                <a:gd name="connsiteX2" fmla="*/ 0 w 12194097"/>
                <a:gd name="connsiteY2" fmla="*/ 3903119 h 3903119"/>
                <a:gd name="connsiteX3" fmla="*/ 0 w 12194097"/>
                <a:gd name="connsiteY3" fmla="*/ 0 h 3903119"/>
                <a:gd name="connsiteX4" fmla="*/ 12194098 w 12194097"/>
                <a:gd name="connsiteY4" fmla="*/ 0 h 3903119"/>
                <a:gd name="connsiteX5" fmla="*/ 12194098 w 12194097"/>
                <a:gd name="connsiteY5" fmla="*/ 3153972 h 3903119"/>
                <a:gd name="connsiteX6" fmla="*/ 5596569 w 12194097"/>
                <a:gd name="connsiteY6" fmla="*/ 3153972 h 3903119"/>
                <a:gd name="connsiteX7" fmla="*/ 5596569 w 12194097"/>
                <a:gd name="connsiteY7" fmla="*/ 3153972 h 390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4097" h="3903119">
                  <a:moveTo>
                    <a:pt x="5596569" y="3153972"/>
                  </a:moveTo>
                  <a:lnTo>
                    <a:pt x="4847422" y="3903119"/>
                  </a:lnTo>
                  <a:lnTo>
                    <a:pt x="0" y="3903119"/>
                  </a:lnTo>
                  <a:lnTo>
                    <a:pt x="0" y="0"/>
                  </a:lnTo>
                  <a:lnTo>
                    <a:pt x="12194098" y="0"/>
                  </a:lnTo>
                  <a:lnTo>
                    <a:pt x="12194098" y="3153972"/>
                  </a:lnTo>
                  <a:lnTo>
                    <a:pt x="5596569" y="3153972"/>
                  </a:lnTo>
                  <a:lnTo>
                    <a:pt x="5596569" y="3153972"/>
                  </a:lnTo>
                  <a:close/>
                </a:path>
              </a:pathLst>
            </a:custGeom>
            <a:gradFill>
              <a:gsLst>
                <a:gs pos="100000">
                  <a:srgbClr val="EF4458"/>
                </a:gs>
                <a:gs pos="0">
                  <a:srgbClr val="C43446"/>
                </a:gs>
              </a:gsLst>
              <a:lin ang="5400000" scaled="1"/>
            </a:gradFill>
            <a:ln w="209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ts val="2400"/>
                </a:lnSpc>
              </a:pPr>
              <a:endParaRPr lang="en-US"/>
            </a:p>
          </p:txBody>
        </p:sp>
      </p:grpSp>
      <p:pic>
        <p:nvPicPr>
          <p:cNvPr id="9" name="Logo KPP">
            <a:extLst>
              <a:ext uri="{FF2B5EF4-FFF2-40B4-BE49-F238E27FC236}">
                <a16:creationId xmlns:a16="http://schemas.microsoft.com/office/drawing/2014/main" id="{007A91B4-1B50-4F5D-B407-94F715F3C9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233" y="3019543"/>
            <a:ext cx="3254887" cy="485042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80882D-70C6-40AD-9310-2ED178FBBC6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610224" y="1686628"/>
            <a:ext cx="6115051" cy="11106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2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0.xml"/><Relationship Id="rId7" Type="http://schemas.openxmlformats.org/officeDocument/2006/relationships/vmlDrawing" Target="../drawings/vmlDrawing4.v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CF4290D-3D0E-41A9-8798-3AEF09E538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587745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Слайд think-cell" r:id="rId11" imgW="350" imgH="350" progId="TCLayout.ActiveDocument.1">
                  <p:embed/>
                </p:oleObj>
              </mc:Choice>
              <mc:Fallback>
                <p:oleObj name="Слайд think-cell" r:id="rId11" imgW="350" imgH="35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CF4290D-3D0E-41A9-8798-3AEF09E53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9E9BB-AC0C-41EF-A9CF-9292AEC9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326AD9-6076-9A5E-D1B8-9E08C5BE7325}"/>
              </a:ext>
            </a:extLst>
          </p:cNvPr>
          <p:cNvGrpSpPr/>
          <p:nvPr userDrawn="1"/>
        </p:nvGrpSpPr>
        <p:grpSpPr>
          <a:xfrm>
            <a:off x="-957617" y="1027906"/>
            <a:ext cx="713128" cy="1941732"/>
            <a:chOff x="-895931" y="1733019"/>
            <a:chExt cx="713128" cy="19417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0501B7-2001-7D5D-F089-F4B325C206FE}"/>
                </a:ext>
              </a:extLst>
            </p:cNvPr>
            <p:cNvSpPr/>
            <p:nvPr userDrawn="1"/>
          </p:nvSpPr>
          <p:spPr>
            <a:xfrm rot="5400000">
              <a:off x="-703622" y="1540710"/>
              <a:ext cx="328509" cy="7131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EB7130-E332-377B-7622-346DC12D41E8}"/>
                </a:ext>
              </a:extLst>
            </p:cNvPr>
            <p:cNvSpPr/>
            <p:nvPr userDrawn="1"/>
          </p:nvSpPr>
          <p:spPr>
            <a:xfrm rot="5400000">
              <a:off x="-703620" y="1863356"/>
              <a:ext cx="328508" cy="713126"/>
            </a:xfrm>
            <a:prstGeom prst="rect">
              <a:avLst/>
            </a:pr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BF147D-CDD3-A179-0EBB-97C1FE5BB029}"/>
                </a:ext>
              </a:extLst>
            </p:cNvPr>
            <p:cNvSpPr/>
            <p:nvPr userDrawn="1"/>
          </p:nvSpPr>
          <p:spPr>
            <a:xfrm rot="5400000">
              <a:off x="-703621" y="2186001"/>
              <a:ext cx="328508" cy="713126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84A159-AEAF-122A-A155-53A0CB6784F6}"/>
                </a:ext>
              </a:extLst>
            </p:cNvPr>
            <p:cNvSpPr/>
            <p:nvPr userDrawn="1"/>
          </p:nvSpPr>
          <p:spPr>
            <a:xfrm rot="5400000">
              <a:off x="-703621" y="2508646"/>
              <a:ext cx="328508" cy="713126"/>
            </a:xfrm>
            <a:prstGeom prst="rect">
              <a:avLst/>
            </a:pr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D46A69-671E-D33B-AD55-A609B690ACB5}"/>
                </a:ext>
              </a:extLst>
            </p:cNvPr>
            <p:cNvSpPr/>
            <p:nvPr userDrawn="1"/>
          </p:nvSpPr>
          <p:spPr>
            <a:xfrm rot="5400000">
              <a:off x="-703621" y="2831291"/>
              <a:ext cx="328508" cy="71312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A680B-B66D-DB32-42D5-1F954BCA747E}"/>
                </a:ext>
              </a:extLst>
            </p:cNvPr>
            <p:cNvSpPr/>
            <p:nvPr userDrawn="1"/>
          </p:nvSpPr>
          <p:spPr>
            <a:xfrm rot="5400000">
              <a:off x="-703621" y="3153934"/>
              <a:ext cx="328508" cy="713126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A31176-6E0C-C506-256B-DF74B8A31872}"/>
              </a:ext>
            </a:extLst>
          </p:cNvPr>
          <p:cNvSpPr txBox="1"/>
          <p:nvPr userDrawn="1"/>
        </p:nvSpPr>
        <p:spPr>
          <a:xfrm>
            <a:off x="-1071418" y="554182"/>
            <a:ext cx="98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200" dirty="0"/>
              <a:t>Основная палитра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BBCE1-39E4-D9B5-345B-1140D757C41A}"/>
              </a:ext>
            </a:extLst>
          </p:cNvPr>
          <p:cNvSpPr txBox="1"/>
          <p:nvPr userDrawn="1"/>
        </p:nvSpPr>
        <p:spPr>
          <a:xfrm>
            <a:off x="-878377" y="3010525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0" dirty="0"/>
              <a:t>R - 34 </a:t>
            </a:r>
            <a:endParaRPr lang="ru-KZ" sz="1200" b="0" dirty="0"/>
          </a:p>
          <a:p>
            <a:r>
              <a:rPr lang="pt-BR" sz="1200" b="0" dirty="0"/>
              <a:t>G - 51 </a:t>
            </a:r>
            <a:endParaRPr lang="ru-KZ" sz="1200" b="0" dirty="0"/>
          </a:p>
          <a:p>
            <a:r>
              <a:rPr lang="pt-BR" sz="1200" b="0" dirty="0"/>
              <a:t>B - 67</a:t>
            </a:r>
            <a:endParaRPr lang="en-US" sz="1200" b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46314F-0132-6838-CE92-FB2B7E01A69A}"/>
              </a:ext>
            </a:extLst>
          </p:cNvPr>
          <p:cNvGrpSpPr/>
          <p:nvPr userDrawn="1"/>
        </p:nvGrpSpPr>
        <p:grpSpPr>
          <a:xfrm>
            <a:off x="-948380" y="3863593"/>
            <a:ext cx="713129" cy="1978493"/>
            <a:chOff x="-948380" y="3863593"/>
            <a:chExt cx="713129" cy="19784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1B5FBD-C0E5-4A52-173B-DCB89A75F026}"/>
                </a:ext>
              </a:extLst>
            </p:cNvPr>
            <p:cNvSpPr/>
            <p:nvPr userDrawn="1"/>
          </p:nvSpPr>
          <p:spPr>
            <a:xfrm rot="5400000">
              <a:off x="-756069" y="3671282"/>
              <a:ext cx="328508" cy="7131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65D7CF-2DEB-A548-AAA1-93936E7B27CF}"/>
                </a:ext>
              </a:extLst>
            </p:cNvPr>
            <p:cNvSpPr/>
            <p:nvPr userDrawn="1"/>
          </p:nvSpPr>
          <p:spPr>
            <a:xfrm rot="5400000">
              <a:off x="-756070" y="4001280"/>
              <a:ext cx="328508" cy="7131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FE876E-AAF6-254B-12B2-8966D9564C7D}"/>
                </a:ext>
              </a:extLst>
            </p:cNvPr>
            <p:cNvSpPr/>
            <p:nvPr userDrawn="1"/>
          </p:nvSpPr>
          <p:spPr>
            <a:xfrm rot="5400000">
              <a:off x="-756070" y="4331277"/>
              <a:ext cx="328508" cy="7131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2113B9-0179-8BBE-B393-73E013459275}"/>
                </a:ext>
              </a:extLst>
            </p:cNvPr>
            <p:cNvSpPr/>
            <p:nvPr userDrawn="1"/>
          </p:nvSpPr>
          <p:spPr>
            <a:xfrm rot="5400000">
              <a:off x="-756070" y="4661274"/>
              <a:ext cx="328508" cy="7131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90C258-87D6-C173-36C0-34AAD915639F}"/>
                </a:ext>
              </a:extLst>
            </p:cNvPr>
            <p:cNvSpPr/>
            <p:nvPr userDrawn="1"/>
          </p:nvSpPr>
          <p:spPr>
            <a:xfrm rot="5400000">
              <a:off x="-756070" y="4991271"/>
              <a:ext cx="328508" cy="7131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97523D-7ED0-BA48-D50D-71F5BF54EC94}"/>
                </a:ext>
              </a:extLst>
            </p:cNvPr>
            <p:cNvSpPr/>
            <p:nvPr userDrawn="1"/>
          </p:nvSpPr>
          <p:spPr>
            <a:xfrm rot="5400000">
              <a:off x="-756070" y="5321268"/>
              <a:ext cx="328508" cy="7131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1EA6059-2329-0C65-BFB8-3214E330B686}"/>
              </a:ext>
            </a:extLst>
          </p:cNvPr>
          <p:cNvSpPr txBox="1"/>
          <p:nvPr userDrawn="1"/>
        </p:nvSpPr>
        <p:spPr>
          <a:xfrm>
            <a:off x="-878377" y="5892581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0" dirty="0"/>
              <a:t>R - 239</a:t>
            </a:r>
            <a:endParaRPr lang="ru-KZ" sz="1200" b="0" dirty="0"/>
          </a:p>
          <a:p>
            <a:r>
              <a:rPr lang="pt-BR" sz="1200" b="0" dirty="0"/>
              <a:t>G - 68</a:t>
            </a:r>
            <a:endParaRPr lang="ru-KZ" sz="1200" b="0" dirty="0"/>
          </a:p>
          <a:p>
            <a:r>
              <a:rPr lang="pt-BR" sz="1200" b="0" dirty="0"/>
              <a:t>B - 88</a:t>
            </a:r>
            <a:endParaRPr lang="en-US" sz="1200" b="0" dirty="0"/>
          </a:p>
        </p:txBody>
      </p:sp>
      <p:sp>
        <p:nvSpPr>
          <p:cNvPr id="27" name="Title Placeholder 26">
            <a:extLst>
              <a:ext uri="{FF2B5EF4-FFF2-40B4-BE49-F238E27FC236}">
                <a16:creationId xmlns:a16="http://schemas.microsoft.com/office/drawing/2014/main" id="{33065FFB-9D55-0E98-30EE-D3D80D9F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3" y="736748"/>
            <a:ext cx="11732491" cy="613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KZ" dirty="0"/>
              <a:t>Основная идея слайда</a:t>
            </a:r>
            <a:endParaRPr lang="ru-RU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EB95FCE-7D98-ABE7-6A8A-CD0C4A682E38}"/>
              </a:ext>
            </a:extLst>
          </p:cNvPr>
          <p:cNvSpPr/>
          <p:nvPr userDrawn="1"/>
        </p:nvSpPr>
        <p:spPr>
          <a:xfrm>
            <a:off x="2395203" y="24524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E0772E5-6671-16F2-6519-8ABFC0F54B4D}"/>
              </a:ext>
            </a:extLst>
          </p:cNvPr>
          <p:cNvSpPr/>
          <p:nvPr userDrawn="1"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B8DF94B-3F64-5494-2559-D9D4A3AEB7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3366" y="181013"/>
            <a:ext cx="1737462" cy="2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3" r:id="rId2"/>
    <p:sldLayoutId id="2147483710" r:id="rId3"/>
    <p:sldLayoutId id="2147483712" r:id="rId4"/>
    <p:sldLayoutId id="2147483713" r:id="rId5"/>
    <p:sldLayoutId id="2147483714" r:id="rId6"/>
    <p:sldLayoutId id="2147483715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CF4290D-3D0E-41A9-8798-3AEF09E538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87745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Слайд think-cell" r:id="rId9" imgW="350" imgH="350" progId="TCLayout.ActiveDocument.1">
                  <p:embed/>
                </p:oleObj>
              </mc:Choice>
              <mc:Fallback>
                <p:oleObj name="Слайд think-cell" r:id="rId9" imgW="350" imgH="35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CF4290D-3D0E-41A9-8798-3AEF09E53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9E9BB-AC0C-41EF-A9CF-9292AEC9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326AD9-6076-9A5E-D1B8-9E08C5BE7325}"/>
              </a:ext>
            </a:extLst>
          </p:cNvPr>
          <p:cNvGrpSpPr/>
          <p:nvPr userDrawn="1"/>
        </p:nvGrpSpPr>
        <p:grpSpPr>
          <a:xfrm>
            <a:off x="-957617" y="1027906"/>
            <a:ext cx="713128" cy="1941732"/>
            <a:chOff x="-895931" y="1733019"/>
            <a:chExt cx="713128" cy="19417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0501B7-2001-7D5D-F089-F4B325C206FE}"/>
                </a:ext>
              </a:extLst>
            </p:cNvPr>
            <p:cNvSpPr/>
            <p:nvPr userDrawn="1"/>
          </p:nvSpPr>
          <p:spPr>
            <a:xfrm rot="5400000">
              <a:off x="-703622" y="1540710"/>
              <a:ext cx="328509" cy="7131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EB7130-E332-377B-7622-346DC12D41E8}"/>
                </a:ext>
              </a:extLst>
            </p:cNvPr>
            <p:cNvSpPr/>
            <p:nvPr userDrawn="1"/>
          </p:nvSpPr>
          <p:spPr>
            <a:xfrm rot="5400000">
              <a:off x="-703620" y="1863356"/>
              <a:ext cx="328508" cy="713126"/>
            </a:xfrm>
            <a:prstGeom prst="rect">
              <a:avLst/>
            </a:pr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BF147D-CDD3-A179-0EBB-97C1FE5BB029}"/>
                </a:ext>
              </a:extLst>
            </p:cNvPr>
            <p:cNvSpPr/>
            <p:nvPr userDrawn="1"/>
          </p:nvSpPr>
          <p:spPr>
            <a:xfrm rot="5400000">
              <a:off x="-703621" y="2186001"/>
              <a:ext cx="328508" cy="713126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84A159-AEAF-122A-A155-53A0CB6784F6}"/>
                </a:ext>
              </a:extLst>
            </p:cNvPr>
            <p:cNvSpPr/>
            <p:nvPr userDrawn="1"/>
          </p:nvSpPr>
          <p:spPr>
            <a:xfrm rot="5400000">
              <a:off x="-703621" y="2508646"/>
              <a:ext cx="328508" cy="713126"/>
            </a:xfrm>
            <a:prstGeom prst="rect">
              <a:avLst/>
            </a:pr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D46A69-671E-D33B-AD55-A609B690ACB5}"/>
                </a:ext>
              </a:extLst>
            </p:cNvPr>
            <p:cNvSpPr/>
            <p:nvPr userDrawn="1"/>
          </p:nvSpPr>
          <p:spPr>
            <a:xfrm rot="5400000">
              <a:off x="-703621" y="2831291"/>
              <a:ext cx="328508" cy="71312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A680B-B66D-DB32-42D5-1F954BCA747E}"/>
                </a:ext>
              </a:extLst>
            </p:cNvPr>
            <p:cNvSpPr/>
            <p:nvPr userDrawn="1"/>
          </p:nvSpPr>
          <p:spPr>
            <a:xfrm rot="5400000">
              <a:off x="-703621" y="3153934"/>
              <a:ext cx="328508" cy="713126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A31176-6E0C-C506-256B-DF74B8A31872}"/>
              </a:ext>
            </a:extLst>
          </p:cNvPr>
          <p:cNvSpPr txBox="1"/>
          <p:nvPr userDrawn="1"/>
        </p:nvSpPr>
        <p:spPr>
          <a:xfrm>
            <a:off x="-1071418" y="554182"/>
            <a:ext cx="98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200"/>
              <a:t>Основная палитра</a:t>
            </a:r>
            <a:endParaRPr lang="ru-RU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BBCE1-39E4-D9B5-345B-1140D757C41A}"/>
              </a:ext>
            </a:extLst>
          </p:cNvPr>
          <p:cNvSpPr txBox="1"/>
          <p:nvPr userDrawn="1"/>
        </p:nvSpPr>
        <p:spPr>
          <a:xfrm>
            <a:off x="-878377" y="3010525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0"/>
              <a:t>R - 34 </a:t>
            </a:r>
            <a:endParaRPr lang="ru-KZ" sz="1200" b="0"/>
          </a:p>
          <a:p>
            <a:r>
              <a:rPr lang="pt-BR" sz="1200" b="0"/>
              <a:t>G - 51 </a:t>
            </a:r>
            <a:endParaRPr lang="ru-KZ" sz="1200" b="0"/>
          </a:p>
          <a:p>
            <a:r>
              <a:rPr lang="pt-BR" sz="1200" b="0"/>
              <a:t>B - 67</a:t>
            </a:r>
            <a:endParaRPr lang="en-US" sz="1200" b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46314F-0132-6838-CE92-FB2B7E01A69A}"/>
              </a:ext>
            </a:extLst>
          </p:cNvPr>
          <p:cNvGrpSpPr/>
          <p:nvPr userDrawn="1"/>
        </p:nvGrpSpPr>
        <p:grpSpPr>
          <a:xfrm>
            <a:off x="-948380" y="3863593"/>
            <a:ext cx="713129" cy="1978493"/>
            <a:chOff x="-948380" y="3863593"/>
            <a:chExt cx="713129" cy="19784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1B5FBD-C0E5-4A52-173B-DCB89A75F026}"/>
                </a:ext>
              </a:extLst>
            </p:cNvPr>
            <p:cNvSpPr/>
            <p:nvPr userDrawn="1"/>
          </p:nvSpPr>
          <p:spPr>
            <a:xfrm rot="5400000">
              <a:off x="-756069" y="3671282"/>
              <a:ext cx="328508" cy="7131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65D7CF-2DEB-A548-AAA1-93936E7B27CF}"/>
                </a:ext>
              </a:extLst>
            </p:cNvPr>
            <p:cNvSpPr/>
            <p:nvPr userDrawn="1"/>
          </p:nvSpPr>
          <p:spPr>
            <a:xfrm rot="5400000">
              <a:off x="-756070" y="4001280"/>
              <a:ext cx="328508" cy="7131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FE876E-AAF6-254B-12B2-8966D9564C7D}"/>
                </a:ext>
              </a:extLst>
            </p:cNvPr>
            <p:cNvSpPr/>
            <p:nvPr userDrawn="1"/>
          </p:nvSpPr>
          <p:spPr>
            <a:xfrm rot="5400000">
              <a:off x="-756070" y="4331277"/>
              <a:ext cx="328508" cy="7131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2113B9-0179-8BBE-B393-73E013459275}"/>
                </a:ext>
              </a:extLst>
            </p:cNvPr>
            <p:cNvSpPr/>
            <p:nvPr userDrawn="1"/>
          </p:nvSpPr>
          <p:spPr>
            <a:xfrm rot="5400000">
              <a:off x="-756070" y="4661274"/>
              <a:ext cx="328508" cy="7131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90C258-87D6-C173-36C0-34AAD915639F}"/>
                </a:ext>
              </a:extLst>
            </p:cNvPr>
            <p:cNvSpPr/>
            <p:nvPr userDrawn="1"/>
          </p:nvSpPr>
          <p:spPr>
            <a:xfrm rot="5400000">
              <a:off x="-756070" y="4991271"/>
              <a:ext cx="328508" cy="7131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97523D-7ED0-BA48-D50D-71F5BF54EC94}"/>
                </a:ext>
              </a:extLst>
            </p:cNvPr>
            <p:cNvSpPr/>
            <p:nvPr userDrawn="1"/>
          </p:nvSpPr>
          <p:spPr>
            <a:xfrm rot="5400000">
              <a:off x="-756070" y="5321268"/>
              <a:ext cx="328508" cy="7131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1EA6059-2329-0C65-BFB8-3214E330B686}"/>
              </a:ext>
            </a:extLst>
          </p:cNvPr>
          <p:cNvSpPr txBox="1"/>
          <p:nvPr userDrawn="1"/>
        </p:nvSpPr>
        <p:spPr>
          <a:xfrm>
            <a:off x="-878377" y="5892581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0"/>
              <a:t>R - 239</a:t>
            </a:r>
            <a:endParaRPr lang="ru-KZ" sz="1200" b="0"/>
          </a:p>
          <a:p>
            <a:r>
              <a:rPr lang="pt-BR" sz="1200" b="0"/>
              <a:t>G - 68</a:t>
            </a:r>
            <a:endParaRPr lang="ru-KZ" sz="1200" b="0"/>
          </a:p>
          <a:p>
            <a:r>
              <a:rPr lang="pt-BR" sz="1200" b="0"/>
              <a:t>B - 88</a:t>
            </a:r>
            <a:endParaRPr lang="en-US" sz="1200" b="0"/>
          </a:p>
        </p:txBody>
      </p:sp>
      <p:sp>
        <p:nvSpPr>
          <p:cNvPr id="27" name="Title Placeholder 26">
            <a:extLst>
              <a:ext uri="{FF2B5EF4-FFF2-40B4-BE49-F238E27FC236}">
                <a16:creationId xmlns:a16="http://schemas.microsoft.com/office/drawing/2014/main" id="{33065FFB-9D55-0E98-30EE-D3D80D9F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3" y="736748"/>
            <a:ext cx="11732491" cy="613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KZ"/>
              <a:t>Основная идея слайда</a:t>
            </a:r>
            <a:endParaRPr lang="ru-RU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EB95FCE-7D98-ABE7-6A8A-CD0C4A682E38}"/>
              </a:ext>
            </a:extLst>
          </p:cNvPr>
          <p:cNvSpPr/>
          <p:nvPr userDrawn="1"/>
        </p:nvSpPr>
        <p:spPr>
          <a:xfrm>
            <a:off x="2395203" y="24524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E0772E5-6671-16F2-6519-8ABFC0F54B4D}"/>
              </a:ext>
            </a:extLst>
          </p:cNvPr>
          <p:cNvSpPr/>
          <p:nvPr userDrawn="1"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B8DF94B-3F64-5494-2559-D9D4A3AEB7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3366" y="181013"/>
            <a:ext cx="1737462" cy="2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4" r:id="rId4"/>
    <p:sldLayoutId id="214748376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tags" Target="../tags/tag9.xml"/><Relationship Id="rId16" Type="http://schemas.openxmlformats.org/officeDocument/2006/relationships/image" Target="../media/image21.svg"/><Relationship Id="rId1" Type="http://schemas.openxmlformats.org/officeDocument/2006/relationships/vmlDrawing" Target="../drawings/vmlDrawing8.vml"/><Relationship Id="rId6" Type="http://schemas.openxmlformats.org/officeDocument/2006/relationships/chart" Target="../charts/chart1.xml"/><Relationship Id="rId11" Type="http://schemas.openxmlformats.org/officeDocument/2006/relationships/image" Target="../media/image16.png"/><Relationship Id="rId5" Type="http://schemas.openxmlformats.org/officeDocument/2006/relationships/image" Target="../media/image11.emf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image" Target="../media/image15.svg"/><Relationship Id="rId17" Type="http://schemas.openxmlformats.org/officeDocument/2006/relationships/image" Target="../media/image31.png"/><Relationship Id="rId2" Type="http://schemas.openxmlformats.org/officeDocument/2006/relationships/tags" Target="../tags/tag10.xml"/><Relationship Id="rId16" Type="http://schemas.openxmlformats.org/officeDocument/2006/relationships/image" Target="../media/image30.sv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jpg"/><Relationship Id="rId11" Type="http://schemas.openxmlformats.org/officeDocument/2006/relationships/image" Target="../media/image14.png"/><Relationship Id="rId5" Type="http://schemas.openxmlformats.org/officeDocument/2006/relationships/image" Target="../media/image11.emf"/><Relationship Id="rId15" Type="http://schemas.openxmlformats.org/officeDocument/2006/relationships/image" Target="../media/image29.png"/><Relationship Id="rId10" Type="http://schemas.openxmlformats.org/officeDocument/2006/relationships/image" Target="../media/image26.sv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E8B107C-9F1F-47B9-A4A1-EC880D7BCA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981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Слайд think-cell" r:id="rId5" imgW="350" imgH="350" progId="TCLayout.ActiveDocument.1">
                  <p:embed/>
                </p:oleObj>
              </mc:Choice>
              <mc:Fallback>
                <p:oleObj name="Слайд think-cell" r:id="rId5" imgW="350" imgH="3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E8B107C-9F1F-47B9-A4A1-EC880D7BC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D64AD2F-7897-F0D5-74EA-6CE5AECB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758" y="821513"/>
            <a:ext cx="6115051" cy="991302"/>
          </a:xfrm>
        </p:spPr>
        <p:txBody>
          <a:bodyPr vert="horz"/>
          <a:lstStyle/>
          <a:p>
            <a:r>
              <a:rPr lang="kk-KZ" sz="2800" b="1" dirty="0"/>
              <a:t>Материалы для обсуждения </a:t>
            </a:r>
            <a:r>
              <a:rPr lang="kk-KZ" sz="2800" b="1" dirty="0" err="1"/>
              <a:t>на</a:t>
            </a:r>
            <a:r>
              <a:rPr lang="kk-KZ" sz="2800" b="1" dirty="0"/>
              <a:t> заседании Технического совета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C940-FD86-4536-B85A-8A4A4B8E8D52}"/>
              </a:ext>
            </a:extLst>
          </p:cNvPr>
          <p:cNvSpPr txBox="1"/>
          <p:nvPr/>
        </p:nvSpPr>
        <p:spPr>
          <a:xfrm>
            <a:off x="1846729" y="1229766"/>
            <a:ext cx="279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ФОСФОГИПС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8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E3F1D229-4E0B-4E45-B682-81AD7BE5B2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1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1F0796-4472-40CF-8139-55556805B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47207F6-61BC-6D9F-2E6A-FB2C8EF4A4EE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75815532"/>
              </p:ext>
            </p:extLst>
          </p:nvPr>
        </p:nvGraphicFramePr>
        <p:xfrm>
          <a:off x="6533947" y="717218"/>
          <a:ext cx="5430695" cy="380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739374-B72C-05A4-9B6A-13C3952F8487}"/>
              </a:ext>
            </a:extLst>
          </p:cNvPr>
          <p:cNvSpPr txBox="1"/>
          <p:nvPr/>
        </p:nvSpPr>
        <p:spPr>
          <a:xfrm>
            <a:off x="874830" y="1047009"/>
            <a:ext cx="487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200" b="1" dirty="0"/>
              <a:t>Фосфогипс </a:t>
            </a:r>
            <a:r>
              <a:rPr lang="ru-RU" sz="1200" b="1" dirty="0"/>
              <a:t>- </a:t>
            </a:r>
            <a:r>
              <a:rPr lang="en-US" sz="1200" b="1" dirty="0"/>
              <a:t>CaSO4∙2H2O</a:t>
            </a:r>
            <a:r>
              <a:rPr lang="ru-RU" sz="1200" b="1" dirty="0"/>
              <a:t> </a:t>
            </a:r>
            <a:r>
              <a:rPr lang="ru-RU" sz="1200" dirty="0"/>
              <a:t>- </a:t>
            </a:r>
            <a:r>
              <a:rPr lang="ru-KZ" sz="1200" b="1" dirty="0"/>
              <a:t>является </a:t>
            </a:r>
            <a:r>
              <a:rPr lang="ru-RU" sz="1200" b="1" dirty="0"/>
              <a:t>главным </a:t>
            </a:r>
            <a:r>
              <a:rPr lang="ru-KZ" sz="1200" b="1" dirty="0"/>
              <a:t>побочным продуктом </a:t>
            </a:r>
            <a:r>
              <a:rPr lang="ru-RU" sz="1200" dirty="0"/>
              <a:t>в</a:t>
            </a:r>
            <a:r>
              <a:rPr lang="ru-RU" sz="1200" b="1" dirty="0"/>
              <a:t> </a:t>
            </a:r>
            <a:r>
              <a:rPr lang="ru-RU" sz="1200" dirty="0"/>
              <a:t>производстве </a:t>
            </a:r>
            <a:r>
              <a:rPr lang="ru-KZ" sz="1200" dirty="0"/>
              <a:t>фосфорных удобрений</a:t>
            </a:r>
            <a:r>
              <a:rPr lang="ru-RU" sz="1200" dirty="0"/>
              <a:t>. </a:t>
            </a:r>
          </a:p>
          <a:p>
            <a:r>
              <a:rPr lang="ru-RU" sz="1200" dirty="0"/>
              <a:t>И</a:t>
            </a:r>
            <a:r>
              <a:rPr lang="ru-RU" altLang="ru-RU" sz="1200" dirty="0"/>
              <a:t>меет в своём составе 95 % гипса, 2 % глинистых соединений и около 3 % фосфатов и кварца. </a:t>
            </a:r>
          </a:p>
        </p:txBody>
      </p:sp>
      <p:grpSp>
        <p:nvGrpSpPr>
          <p:cNvPr id="10" name="Group 67">
            <a:extLst>
              <a:ext uri="{FF2B5EF4-FFF2-40B4-BE49-F238E27FC236}">
                <a16:creationId xmlns:a16="http://schemas.microsoft.com/office/drawing/2014/main" id="{A2BE8FE4-D681-A912-A261-7A97B8716060}"/>
              </a:ext>
            </a:extLst>
          </p:cNvPr>
          <p:cNvGrpSpPr/>
          <p:nvPr/>
        </p:nvGrpSpPr>
        <p:grpSpPr>
          <a:xfrm>
            <a:off x="200432" y="3735119"/>
            <a:ext cx="1291776" cy="459619"/>
            <a:chOff x="5657912" y="1896291"/>
            <a:chExt cx="1194419" cy="384722"/>
          </a:xfrm>
        </p:grpSpPr>
        <p:sp>
          <p:nvSpPr>
            <p:cNvPr id="11" name="Google Shape;871;p86">
              <a:extLst>
                <a:ext uri="{FF2B5EF4-FFF2-40B4-BE49-F238E27FC236}">
                  <a16:creationId xmlns:a16="http://schemas.microsoft.com/office/drawing/2014/main" id="{F5FB40F2-F194-D24E-6AFE-C1D8F4E4708A}"/>
                </a:ext>
              </a:extLst>
            </p:cNvPr>
            <p:cNvSpPr txBox="1">
              <a:spLocks/>
            </p:cNvSpPr>
            <p:nvPr/>
          </p:nvSpPr>
          <p:spPr>
            <a:xfrm>
              <a:off x="5657912" y="1896291"/>
              <a:ext cx="701328" cy="360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kk-KZ" sz="2800" b="1" dirty="0">
                  <a:solidFill>
                    <a:srgbClr val="EF4458"/>
                  </a:solidFill>
                  <a:latin typeface="+mj-lt"/>
                  <a:ea typeface="Arial"/>
                  <a:cs typeface="Arial"/>
                  <a:sym typeface="Arial"/>
                </a:rPr>
                <a:t>1,5</a:t>
              </a:r>
              <a:endParaRPr lang="en-GB" sz="28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71;p86">
              <a:extLst>
                <a:ext uri="{FF2B5EF4-FFF2-40B4-BE49-F238E27FC236}">
                  <a16:creationId xmlns:a16="http://schemas.microsoft.com/office/drawing/2014/main" id="{DCECFC55-EC7F-0D7F-E658-4B54F583A57A}"/>
                </a:ext>
              </a:extLst>
            </p:cNvPr>
            <p:cNvSpPr txBox="1">
              <a:spLocks/>
            </p:cNvSpPr>
            <p:nvPr/>
          </p:nvSpPr>
          <p:spPr>
            <a:xfrm>
              <a:off x="6194744" y="1896292"/>
              <a:ext cx="657587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lnSpc>
                  <a:spcPts val="1500"/>
                </a:lnSpc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ru-KZ" sz="1600" b="1" dirty="0">
                  <a:solidFill>
                    <a:srgbClr val="EF4458"/>
                  </a:solidFill>
                  <a:latin typeface="+mj-lt"/>
                </a:rPr>
                <a:t>млн </a:t>
              </a:r>
              <a:br>
                <a:rPr lang="en-US" sz="1600" b="1" dirty="0">
                  <a:solidFill>
                    <a:srgbClr val="EF4458"/>
                  </a:solidFill>
                  <a:latin typeface="+mj-lt"/>
                </a:rPr>
              </a:br>
              <a:r>
                <a:rPr lang="ru-KZ" sz="1600" b="1" dirty="0">
                  <a:solidFill>
                    <a:srgbClr val="EF4458"/>
                  </a:solidFill>
                  <a:latin typeface="+mj-lt"/>
                </a:rPr>
                <a:t>тонн</a:t>
              </a:r>
              <a:endParaRPr lang="en-GB" sz="18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8F8C393-D24C-8B8C-D14D-C6EFE40AAEF0}"/>
              </a:ext>
            </a:extLst>
          </p:cNvPr>
          <p:cNvSpPr txBox="1"/>
          <p:nvPr/>
        </p:nvSpPr>
        <p:spPr>
          <a:xfrm>
            <a:off x="1326674" y="3729440"/>
            <a:ext cx="14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KZ" sz="1200" dirty="0"/>
              <a:t>поступлений ежегодно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B58F6-0260-7BA7-2E4C-6ECCA0BEA6AC}"/>
              </a:ext>
            </a:extLst>
          </p:cNvPr>
          <p:cNvSpPr txBox="1"/>
          <p:nvPr/>
        </p:nvSpPr>
        <p:spPr>
          <a:xfrm>
            <a:off x="877277" y="1914136"/>
            <a:ext cx="3784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/>
              <a:t>Отвалы</a:t>
            </a:r>
            <a:r>
              <a:rPr lang="ru-KZ" sz="1200" b="1" dirty="0"/>
              <a:t> фосфогипса</a:t>
            </a:r>
            <a:r>
              <a:rPr lang="ru-RU" sz="1200" b="1" dirty="0"/>
              <a:t> (на октябрь 2023г.) </a:t>
            </a:r>
            <a:r>
              <a:rPr lang="ru-KZ" sz="1200" b="1" dirty="0"/>
              <a:t> </a:t>
            </a:r>
            <a:endParaRPr lang="ru-RU" sz="1200" b="1" dirty="0"/>
          </a:p>
        </p:txBody>
      </p:sp>
      <p:grpSp>
        <p:nvGrpSpPr>
          <p:cNvPr id="18" name="Group 68">
            <a:extLst>
              <a:ext uri="{FF2B5EF4-FFF2-40B4-BE49-F238E27FC236}">
                <a16:creationId xmlns:a16="http://schemas.microsoft.com/office/drawing/2014/main" id="{783238B2-B77F-C5F2-D300-3F5CA7E3467E}"/>
              </a:ext>
            </a:extLst>
          </p:cNvPr>
          <p:cNvGrpSpPr/>
          <p:nvPr/>
        </p:nvGrpSpPr>
        <p:grpSpPr>
          <a:xfrm>
            <a:off x="92634" y="2609538"/>
            <a:ext cx="1622318" cy="430886"/>
            <a:chOff x="8196706" y="1891806"/>
            <a:chExt cx="1370533" cy="393691"/>
          </a:xfrm>
        </p:grpSpPr>
        <p:sp>
          <p:nvSpPr>
            <p:cNvPr id="19" name="Google Shape;871;p86">
              <a:extLst>
                <a:ext uri="{FF2B5EF4-FFF2-40B4-BE49-F238E27FC236}">
                  <a16:creationId xmlns:a16="http://schemas.microsoft.com/office/drawing/2014/main" id="{A8823B25-5607-D949-8987-4E7C05E4595A}"/>
                </a:ext>
              </a:extLst>
            </p:cNvPr>
            <p:cNvSpPr txBox="1">
              <a:spLocks/>
            </p:cNvSpPr>
            <p:nvPr/>
          </p:nvSpPr>
          <p:spPr>
            <a:xfrm>
              <a:off x="8196706" y="1891806"/>
              <a:ext cx="701025" cy="393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ru-RU" sz="2800" b="1" dirty="0">
                  <a:solidFill>
                    <a:srgbClr val="EF4458"/>
                  </a:solidFill>
                  <a:latin typeface="+mj-lt"/>
                  <a:ea typeface="Arial"/>
                  <a:cs typeface="Arial"/>
                  <a:sym typeface="Arial"/>
                </a:rPr>
                <a:t> 53</a:t>
              </a:r>
              <a:endParaRPr lang="en-GB" sz="28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71;p86">
              <a:extLst>
                <a:ext uri="{FF2B5EF4-FFF2-40B4-BE49-F238E27FC236}">
                  <a16:creationId xmlns:a16="http://schemas.microsoft.com/office/drawing/2014/main" id="{3F1C450E-EFCF-C701-8D4E-2C40D51BD28D}"/>
                </a:ext>
              </a:extLst>
            </p:cNvPr>
            <p:cNvSpPr txBox="1">
              <a:spLocks/>
            </p:cNvSpPr>
            <p:nvPr/>
          </p:nvSpPr>
          <p:spPr>
            <a:xfrm>
              <a:off x="8752456" y="1986908"/>
              <a:ext cx="814783" cy="175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lnSpc>
                  <a:spcPts val="1500"/>
                </a:lnSpc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ru-RU" sz="1600" b="1" dirty="0">
                  <a:solidFill>
                    <a:srgbClr val="EF4458"/>
                  </a:solidFill>
                  <a:latin typeface="+mj-lt"/>
                </a:rPr>
                <a:t>ГА</a:t>
              </a:r>
              <a:endParaRPr lang="en-GB" sz="16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Rectangle 75">
            <a:extLst>
              <a:ext uri="{FF2B5EF4-FFF2-40B4-BE49-F238E27FC236}">
                <a16:creationId xmlns:a16="http://schemas.microsoft.com/office/drawing/2014/main" id="{78FA655A-4BA0-DDC5-6008-B3E452A87DE1}"/>
              </a:ext>
            </a:extLst>
          </p:cNvPr>
          <p:cNvSpPr/>
          <p:nvPr/>
        </p:nvSpPr>
        <p:spPr>
          <a:xfrm>
            <a:off x="88426" y="2191135"/>
            <a:ext cx="3012683" cy="2331316"/>
          </a:xfrm>
          <a:prstGeom prst="rect">
            <a:avLst/>
          </a:prstGeom>
          <a:noFill/>
          <a:ln>
            <a:solidFill>
              <a:srgbClr val="2233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A42492-3A92-3B26-9F80-118F50AB8E95}"/>
              </a:ext>
            </a:extLst>
          </p:cNvPr>
          <p:cNvSpPr txBox="1"/>
          <p:nvPr/>
        </p:nvSpPr>
        <p:spPr>
          <a:xfrm>
            <a:off x="1325431" y="2944068"/>
            <a:ext cx="15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KZ" sz="1200" dirty="0"/>
              <a:t>аккумулировано </a:t>
            </a:r>
            <a:br>
              <a:rPr lang="ru-KZ" sz="1200" dirty="0"/>
            </a:br>
            <a:r>
              <a:rPr lang="ru-KZ" sz="1200" dirty="0"/>
              <a:t>на отвалах</a:t>
            </a:r>
            <a:endParaRPr lang="ru-RU" sz="1200" dirty="0"/>
          </a:p>
        </p:txBody>
      </p:sp>
      <p:sp>
        <p:nvSpPr>
          <p:cNvPr id="4" name="Rectangle 75">
            <a:extLst>
              <a:ext uri="{FF2B5EF4-FFF2-40B4-BE49-F238E27FC236}">
                <a16:creationId xmlns:a16="http://schemas.microsoft.com/office/drawing/2014/main" id="{F67AA204-24EF-C380-44FB-7E42EF9A12B6}"/>
              </a:ext>
            </a:extLst>
          </p:cNvPr>
          <p:cNvSpPr/>
          <p:nvPr/>
        </p:nvSpPr>
        <p:spPr>
          <a:xfrm>
            <a:off x="3191262" y="2182602"/>
            <a:ext cx="2725749" cy="2339849"/>
          </a:xfrm>
          <a:prstGeom prst="rect">
            <a:avLst/>
          </a:prstGeom>
          <a:noFill/>
          <a:ln>
            <a:solidFill>
              <a:srgbClr val="2233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0430D-2521-C74F-65A4-A51011717F70}"/>
              </a:ext>
            </a:extLst>
          </p:cNvPr>
          <p:cNvSpPr txBox="1"/>
          <p:nvPr/>
        </p:nvSpPr>
        <p:spPr>
          <a:xfrm>
            <a:off x="3420410" y="2946552"/>
            <a:ext cx="24966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Новые отвалы фосфогипса: 
Площадь - 51 га 
Мощность - 19 млн тонн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rgbClr val="000000"/>
                </a:solidFill>
                <a:latin typeface="open sans"/>
              </a:rPr>
              <a:t>Локация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в 20 км от города Тараз (рядом с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НДФЗ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)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
</a:t>
            </a:r>
            <a:endParaRPr kumimoji="0" lang="ru-K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3" name="Graphic 65">
            <a:extLst>
              <a:ext uri="{FF2B5EF4-FFF2-40B4-BE49-F238E27FC236}">
                <a16:creationId xmlns:a16="http://schemas.microsoft.com/office/drawing/2014/main" id="{B1BA1F5C-C63E-B4EB-AFDF-F9E97D648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432" y="1154798"/>
            <a:ext cx="674398" cy="67439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D1C0DEB-FBBF-3E42-B3D9-1A011287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58" y="617615"/>
            <a:ext cx="6521679" cy="385508"/>
          </a:xfrm>
        </p:spPr>
        <p:txBody>
          <a:bodyPr vert="horz"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Общая информация
</a:t>
            </a:r>
          </a:p>
        </p:txBody>
      </p:sp>
      <p:pic>
        <p:nvPicPr>
          <p:cNvPr id="25" name="Graphic 88" descr="Raw Materials with solid fill">
            <a:extLst>
              <a:ext uri="{FF2B5EF4-FFF2-40B4-BE49-F238E27FC236}">
                <a16:creationId xmlns:a16="http://schemas.microsoft.com/office/drawing/2014/main" id="{5CA60A10-E869-C743-BDEC-366B56C55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07331" y="2205430"/>
            <a:ext cx="657586" cy="648155"/>
          </a:xfrm>
          <a:prstGeom prst="rect">
            <a:avLst/>
          </a:prstGeom>
        </p:spPr>
      </p:pic>
      <p:grpSp>
        <p:nvGrpSpPr>
          <p:cNvPr id="26" name="Group 68">
            <a:extLst>
              <a:ext uri="{FF2B5EF4-FFF2-40B4-BE49-F238E27FC236}">
                <a16:creationId xmlns:a16="http://schemas.microsoft.com/office/drawing/2014/main" id="{8EC867AA-4376-4328-BFB9-1A1F22ABAEBC}"/>
              </a:ext>
            </a:extLst>
          </p:cNvPr>
          <p:cNvGrpSpPr/>
          <p:nvPr/>
        </p:nvGrpSpPr>
        <p:grpSpPr>
          <a:xfrm>
            <a:off x="138319" y="2209616"/>
            <a:ext cx="1434094" cy="430888"/>
            <a:chOff x="8196706" y="1891806"/>
            <a:chExt cx="1211521" cy="393692"/>
          </a:xfrm>
        </p:grpSpPr>
        <p:sp>
          <p:nvSpPr>
            <p:cNvPr id="27" name="Google Shape;871;p86">
              <a:extLst>
                <a:ext uri="{FF2B5EF4-FFF2-40B4-BE49-F238E27FC236}">
                  <a16:creationId xmlns:a16="http://schemas.microsoft.com/office/drawing/2014/main" id="{04A0BDDA-82E7-442E-AD52-7658EF608E51}"/>
                </a:ext>
              </a:extLst>
            </p:cNvPr>
            <p:cNvSpPr txBox="1">
              <a:spLocks/>
            </p:cNvSpPr>
            <p:nvPr/>
          </p:nvSpPr>
          <p:spPr>
            <a:xfrm>
              <a:off x="8196706" y="1891806"/>
              <a:ext cx="701025" cy="393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ru-RU" sz="2800" b="1" dirty="0">
                  <a:solidFill>
                    <a:srgbClr val="EF4458"/>
                  </a:solidFill>
                  <a:latin typeface="+mj-lt"/>
                </a:rPr>
                <a:t> 2</a:t>
              </a:r>
              <a:endParaRPr lang="en-GB" sz="16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871;p86">
              <a:extLst>
                <a:ext uri="{FF2B5EF4-FFF2-40B4-BE49-F238E27FC236}">
                  <a16:creationId xmlns:a16="http://schemas.microsoft.com/office/drawing/2014/main" id="{001413E7-5DC4-4179-92E1-7BE3DA0F731C}"/>
                </a:ext>
              </a:extLst>
            </p:cNvPr>
            <p:cNvSpPr txBox="1">
              <a:spLocks/>
            </p:cNvSpPr>
            <p:nvPr/>
          </p:nvSpPr>
          <p:spPr>
            <a:xfrm>
              <a:off x="8707202" y="2007096"/>
              <a:ext cx="701025" cy="175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lnSpc>
                  <a:spcPts val="1500"/>
                </a:lnSpc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ru-RU" sz="1600" b="1" dirty="0">
                  <a:solidFill>
                    <a:srgbClr val="EF4458"/>
                  </a:solidFill>
                  <a:latin typeface="+mj-lt"/>
                  <a:ea typeface="Arial"/>
                  <a:cs typeface="Arial"/>
                  <a:sym typeface="Arial"/>
                </a:rPr>
                <a:t>ШТ</a:t>
              </a:r>
              <a:endParaRPr lang="en-GB" sz="16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442893C-86BB-4F28-A24D-EF9B12977870}"/>
              </a:ext>
            </a:extLst>
          </p:cNvPr>
          <p:cNvSpPr txBox="1"/>
          <p:nvPr/>
        </p:nvSpPr>
        <p:spPr>
          <a:xfrm>
            <a:off x="1296361" y="2297301"/>
            <a:ext cx="169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/>
              <a:t>количество отвалов</a:t>
            </a:r>
          </a:p>
        </p:txBody>
      </p:sp>
      <p:grpSp>
        <p:nvGrpSpPr>
          <p:cNvPr id="30" name="Group 68">
            <a:extLst>
              <a:ext uri="{FF2B5EF4-FFF2-40B4-BE49-F238E27FC236}">
                <a16:creationId xmlns:a16="http://schemas.microsoft.com/office/drawing/2014/main" id="{9CABD2F9-2992-41FD-A1A0-7A78EE387CFE}"/>
              </a:ext>
            </a:extLst>
          </p:cNvPr>
          <p:cNvGrpSpPr/>
          <p:nvPr/>
        </p:nvGrpSpPr>
        <p:grpSpPr>
          <a:xfrm>
            <a:off x="16508" y="2972885"/>
            <a:ext cx="1637918" cy="430888"/>
            <a:chOff x="8196706" y="1891806"/>
            <a:chExt cx="1383712" cy="393692"/>
          </a:xfrm>
        </p:grpSpPr>
        <p:sp>
          <p:nvSpPr>
            <p:cNvPr id="31" name="Google Shape;871;p86">
              <a:extLst>
                <a:ext uri="{FF2B5EF4-FFF2-40B4-BE49-F238E27FC236}">
                  <a16:creationId xmlns:a16="http://schemas.microsoft.com/office/drawing/2014/main" id="{31D2EC26-2707-4CCE-A144-61AB61470D83}"/>
                </a:ext>
              </a:extLst>
            </p:cNvPr>
            <p:cNvSpPr txBox="1">
              <a:spLocks/>
            </p:cNvSpPr>
            <p:nvPr/>
          </p:nvSpPr>
          <p:spPr>
            <a:xfrm>
              <a:off x="8196706" y="1891806"/>
              <a:ext cx="701025" cy="393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en-GB" sz="2800" b="1" dirty="0">
                  <a:solidFill>
                    <a:srgbClr val="EF4458"/>
                  </a:solidFill>
                  <a:latin typeface="+mj-lt"/>
                </a:rPr>
                <a:t>&gt;1</a:t>
              </a:r>
              <a:r>
                <a:rPr lang="ru-RU" sz="2800" b="1" dirty="0">
                  <a:solidFill>
                    <a:srgbClr val="EF4458"/>
                  </a:solidFill>
                  <a:latin typeface="+mj-lt"/>
                </a:rPr>
                <a:t>6</a:t>
              </a:r>
              <a:endParaRPr lang="en-GB" sz="16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871;p86">
              <a:extLst>
                <a:ext uri="{FF2B5EF4-FFF2-40B4-BE49-F238E27FC236}">
                  <a16:creationId xmlns:a16="http://schemas.microsoft.com/office/drawing/2014/main" id="{B514E5AC-3B61-479A-A5E6-6CBB56050BB3}"/>
                </a:ext>
              </a:extLst>
            </p:cNvPr>
            <p:cNvSpPr txBox="1">
              <a:spLocks/>
            </p:cNvSpPr>
            <p:nvPr/>
          </p:nvSpPr>
          <p:spPr>
            <a:xfrm>
              <a:off x="8765635" y="1896292"/>
              <a:ext cx="814783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lnSpc>
                  <a:spcPts val="1500"/>
                </a:lnSpc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ru-KZ" sz="1600" b="1" dirty="0">
                  <a:solidFill>
                    <a:srgbClr val="EF4458"/>
                  </a:solidFill>
                  <a:latin typeface="+mj-lt"/>
                </a:rPr>
                <a:t>млн </a:t>
              </a:r>
              <a:br>
                <a:rPr lang="en-US" sz="1600" b="1" dirty="0">
                  <a:solidFill>
                    <a:srgbClr val="EF4458"/>
                  </a:solidFill>
                  <a:latin typeface="+mj-lt"/>
                </a:rPr>
              </a:br>
              <a:r>
                <a:rPr lang="ru-KZ" sz="1600" b="1" dirty="0">
                  <a:solidFill>
                    <a:srgbClr val="EF4458"/>
                  </a:solidFill>
                  <a:latin typeface="+mj-lt"/>
                </a:rPr>
                <a:t>тонн</a:t>
              </a:r>
              <a:endParaRPr lang="en-GB" sz="18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C8EDE7-EFAD-417C-857E-E295C4EF606F}"/>
              </a:ext>
            </a:extLst>
          </p:cNvPr>
          <p:cNvSpPr txBox="1"/>
          <p:nvPr/>
        </p:nvSpPr>
        <p:spPr>
          <a:xfrm>
            <a:off x="1319722" y="2651316"/>
            <a:ext cx="155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/>
              <a:t>площадь отвалов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C4F84-7EC7-47CE-9638-29E2A99C7028}"/>
              </a:ext>
            </a:extLst>
          </p:cNvPr>
          <p:cNvSpPr txBox="1"/>
          <p:nvPr/>
        </p:nvSpPr>
        <p:spPr>
          <a:xfrm>
            <a:off x="103008" y="4091564"/>
            <a:ext cx="3102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dirty="0"/>
              <a:t>* прекращение использования отвалов до</a:t>
            </a:r>
            <a:r>
              <a:rPr lang="ru-KZ" sz="1100" dirty="0"/>
              <a:t> </a:t>
            </a:r>
            <a:r>
              <a:rPr lang="ru-RU" sz="1100" dirty="0"/>
              <a:t>конца </a:t>
            </a:r>
            <a:r>
              <a:rPr lang="ru-RU" sz="1100" b="1" dirty="0"/>
              <a:t>января</a:t>
            </a:r>
            <a:r>
              <a:rPr lang="ru-KZ" sz="1100" b="1" dirty="0"/>
              <a:t> 202</a:t>
            </a:r>
            <a:r>
              <a:rPr lang="kk-KZ" sz="1100" b="1" dirty="0"/>
              <a:t>4</a:t>
            </a:r>
            <a:r>
              <a:rPr lang="ru-KZ" sz="1100" b="1" dirty="0"/>
              <a:t> </a:t>
            </a:r>
            <a:r>
              <a:rPr lang="ru-RU" sz="1100" b="1" dirty="0"/>
              <a:t>г.</a:t>
            </a:r>
            <a:endParaRPr lang="kk-KZ" sz="1100" dirty="0"/>
          </a:p>
        </p:txBody>
      </p:sp>
      <p:grpSp>
        <p:nvGrpSpPr>
          <p:cNvPr id="34" name="Group 68">
            <a:extLst>
              <a:ext uri="{FF2B5EF4-FFF2-40B4-BE49-F238E27FC236}">
                <a16:creationId xmlns:a16="http://schemas.microsoft.com/office/drawing/2014/main" id="{DF531425-FE97-4A49-B3A7-9E3E2A19D53B}"/>
              </a:ext>
            </a:extLst>
          </p:cNvPr>
          <p:cNvGrpSpPr/>
          <p:nvPr/>
        </p:nvGrpSpPr>
        <p:grpSpPr>
          <a:xfrm>
            <a:off x="125930" y="3356277"/>
            <a:ext cx="1308784" cy="430886"/>
            <a:chOff x="8196706" y="1891806"/>
            <a:chExt cx="1256775" cy="393691"/>
          </a:xfrm>
        </p:grpSpPr>
        <p:sp>
          <p:nvSpPr>
            <p:cNvPr id="35" name="Google Shape;871;p86">
              <a:extLst>
                <a:ext uri="{FF2B5EF4-FFF2-40B4-BE49-F238E27FC236}">
                  <a16:creationId xmlns:a16="http://schemas.microsoft.com/office/drawing/2014/main" id="{7B995159-CE49-4736-8214-56BB3270F9B5}"/>
                </a:ext>
              </a:extLst>
            </p:cNvPr>
            <p:cNvSpPr txBox="1">
              <a:spLocks/>
            </p:cNvSpPr>
            <p:nvPr/>
          </p:nvSpPr>
          <p:spPr>
            <a:xfrm>
              <a:off x="8196706" y="1891806"/>
              <a:ext cx="701025" cy="393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ru-RU" sz="2800" b="1" dirty="0">
                  <a:solidFill>
                    <a:srgbClr val="EF4458"/>
                  </a:solidFill>
                  <a:latin typeface="+mj-lt"/>
                  <a:ea typeface="Arial"/>
                  <a:cs typeface="Arial"/>
                  <a:sym typeface="Arial"/>
                </a:rPr>
                <a:t> 90</a:t>
              </a:r>
              <a:endParaRPr lang="en-GB" sz="28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871;p86">
              <a:extLst>
                <a:ext uri="{FF2B5EF4-FFF2-40B4-BE49-F238E27FC236}">
                  <a16:creationId xmlns:a16="http://schemas.microsoft.com/office/drawing/2014/main" id="{699B709A-3868-4AE5-8E57-158DA54A18FF}"/>
                </a:ext>
              </a:extLst>
            </p:cNvPr>
            <p:cNvSpPr txBox="1">
              <a:spLocks/>
            </p:cNvSpPr>
            <p:nvPr/>
          </p:nvSpPr>
          <p:spPr>
            <a:xfrm>
              <a:off x="8834573" y="2014168"/>
              <a:ext cx="618908" cy="175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0" marR="0" indent="0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Wingdings" pitchFamily="2" charset="2"/>
                <a:buNone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0925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Times New Roman" pitchFamily="18" charset="0"/>
                <a:buChar char="•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0628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Arial" pitchFamily="34" charset="0"/>
                <a:buChar char="-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6319" marR="0" indent="-148002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◦"/>
                <a:tabLst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87383" marR="0" indent="-146846" algn="l" defTabSz="65468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>
                  <a:srgbClr val="000000"/>
                </a:buClr>
                <a:buSzTx/>
                <a:buFont typeface="Georgia" pitchFamily="18" charset="0"/>
                <a:buChar char="›"/>
                <a:tabLst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315" marR="0" indent="-148002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rabi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628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alpha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6319" marR="0" indent="-146846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+mj-lt"/>
                <a:buAutoNum type="romanLcPeriod"/>
                <a:tabLst/>
                <a:defRPr lang="en-GB" sz="1000" kern="1200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marR="0" indent="0" algn="l" defTabSz="6544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 typeface="Arial" pitchFamily="34" charset="0"/>
                <a:buNone/>
                <a:tabLst/>
                <a:defRPr lang="en-GB" sz="1000" b="1" kern="1200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1600">
                <a:lnSpc>
                  <a:spcPts val="1500"/>
                </a:lnSpc>
                <a:spcAft>
                  <a:spcPts val="0"/>
                </a:spcAft>
                <a:buClr>
                  <a:schemeClr val="accent3"/>
                </a:buClr>
                <a:buSzPts val="6400"/>
              </a:pPr>
              <a:r>
                <a:rPr lang="ru-RU" sz="2000" b="1" dirty="0">
                  <a:solidFill>
                    <a:srgbClr val="EF4458"/>
                  </a:solidFill>
                  <a:latin typeface="+mj-lt"/>
                  <a:ea typeface="Arial"/>
                  <a:cs typeface="Arial"/>
                  <a:sym typeface="Arial"/>
                </a:rPr>
                <a:t>%</a:t>
              </a:r>
              <a:endParaRPr lang="en-GB" sz="2000" b="1" dirty="0">
                <a:solidFill>
                  <a:srgbClr val="EF4458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54A93D8-9195-4863-8F8C-2CD7DD256FBA}"/>
              </a:ext>
            </a:extLst>
          </p:cNvPr>
          <p:cNvSpPr txBox="1"/>
          <p:nvPr/>
        </p:nvSpPr>
        <p:spPr>
          <a:xfrm>
            <a:off x="1331588" y="3321124"/>
            <a:ext cx="15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/>
              <a:t>заполненность отвала</a:t>
            </a:r>
          </a:p>
        </p:txBody>
      </p:sp>
      <p:cxnSp>
        <p:nvCxnSpPr>
          <p:cNvPr id="38" name="Straight Connector 12">
            <a:extLst>
              <a:ext uri="{FF2B5EF4-FFF2-40B4-BE49-F238E27FC236}">
                <a16:creationId xmlns:a16="http://schemas.microsoft.com/office/drawing/2014/main" id="{05889405-F468-4B23-BF2D-CB4A5C754E55}"/>
              </a:ext>
            </a:extLst>
          </p:cNvPr>
          <p:cNvCxnSpPr>
            <a:cxnSpLocks/>
          </p:cNvCxnSpPr>
          <p:nvPr/>
        </p:nvCxnSpPr>
        <p:spPr>
          <a:xfrm flipH="1">
            <a:off x="781021" y="4603377"/>
            <a:ext cx="1087733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id="{D8DB1D0A-DD5D-456E-AD76-3318DC326093}"/>
              </a:ext>
            </a:extLst>
          </p:cNvPr>
          <p:cNvSpPr txBox="1">
            <a:spLocks/>
          </p:cNvSpPr>
          <p:nvPr/>
        </p:nvSpPr>
        <p:spPr>
          <a:xfrm>
            <a:off x="1326674" y="4566337"/>
            <a:ext cx="9695259" cy="4308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KZ" sz="1600" dirty="0" err="1"/>
              <a:t>Казфосфат</a:t>
            </a:r>
            <a:r>
              <a:rPr lang="ru-KZ" sz="1600" dirty="0"/>
              <a:t> прорабатывает </a:t>
            </a:r>
            <a:r>
              <a:rPr lang="ru-RU" sz="1600" dirty="0"/>
              <a:t>3 основные </a:t>
            </a:r>
            <a:r>
              <a:rPr lang="kk-KZ" sz="1600" dirty="0" err="1"/>
              <a:t>инициативы</a:t>
            </a:r>
            <a:r>
              <a:rPr lang="kk-KZ" sz="1600" dirty="0"/>
              <a:t> </a:t>
            </a:r>
            <a:r>
              <a:rPr lang="ru-KZ" sz="1600" dirty="0"/>
              <a:t>по </a:t>
            </a:r>
            <a:r>
              <a:rPr lang="ru-RU" sz="1600" dirty="0" err="1"/>
              <a:t>использовани</a:t>
            </a:r>
            <a:r>
              <a:rPr lang="ru-KZ" sz="1600" dirty="0"/>
              <a:t>ю</a:t>
            </a:r>
            <a:r>
              <a:rPr lang="ru-RU" sz="1600" dirty="0"/>
              <a:t> фосфогипса: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5A810F-EA1B-48F3-B5C7-474F953B234F}"/>
              </a:ext>
            </a:extLst>
          </p:cNvPr>
          <p:cNvSpPr txBox="1"/>
          <p:nvPr/>
        </p:nvSpPr>
        <p:spPr>
          <a:xfrm>
            <a:off x="414636" y="4898620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EC4357"/>
                </a:solidFill>
              </a:rPr>
              <a:t>Проблемы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4A3F20-665D-4A2C-A4B8-9061D5C5D06C}"/>
              </a:ext>
            </a:extLst>
          </p:cNvPr>
          <p:cNvSpPr txBox="1"/>
          <p:nvPr/>
        </p:nvSpPr>
        <p:spPr>
          <a:xfrm>
            <a:off x="125930" y="5157882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EA4256"/>
                </a:solidFill>
              </a:rPr>
              <a:t>1</a:t>
            </a:r>
            <a:endParaRPr lang="ru-RU" sz="2800" b="1" dirty="0">
              <a:solidFill>
                <a:srgbClr val="EA4256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BFD521-2491-4272-92BF-38306296FDE5}"/>
              </a:ext>
            </a:extLst>
          </p:cNvPr>
          <p:cNvSpPr txBox="1"/>
          <p:nvPr/>
        </p:nvSpPr>
        <p:spPr>
          <a:xfrm>
            <a:off x="368859" y="5229966"/>
            <a:ext cx="2206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EC4357"/>
                </a:solidFill>
              </a:rPr>
              <a:t>Объем </a:t>
            </a:r>
            <a:r>
              <a:rPr lang="kk-KZ" sz="1100" dirty="0">
                <a:solidFill>
                  <a:srgbClr val="EC4357"/>
                </a:solidFill>
              </a:rPr>
              <a:t>лежалого</a:t>
            </a:r>
            <a:r>
              <a:rPr lang="ru-RU" sz="1100" dirty="0">
                <a:solidFill>
                  <a:srgbClr val="EC4357"/>
                </a:solidFill>
              </a:rPr>
              <a:t> фосфогипса</a:t>
            </a:r>
          </a:p>
          <a:p>
            <a:r>
              <a:rPr lang="ru-RU" sz="1100" dirty="0">
                <a:solidFill>
                  <a:srgbClr val="EC4357"/>
                </a:solidFill>
              </a:rPr>
              <a:t>с каждым годом растет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0BE56C-1025-447B-9BF6-A00539D86992}"/>
              </a:ext>
            </a:extLst>
          </p:cNvPr>
          <p:cNvSpPr txBox="1"/>
          <p:nvPr/>
        </p:nvSpPr>
        <p:spPr>
          <a:xfrm>
            <a:off x="112976" y="5627888"/>
            <a:ext cx="27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EA4256"/>
                </a:solidFill>
              </a:rPr>
              <a:t>2</a:t>
            </a:r>
            <a:endParaRPr lang="ru-RU" sz="2800" b="1" dirty="0">
              <a:solidFill>
                <a:srgbClr val="EA4256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26D65D-55A6-4813-8770-1DD87AD6AD15}"/>
              </a:ext>
            </a:extLst>
          </p:cNvPr>
          <p:cNvSpPr txBox="1"/>
          <p:nvPr/>
        </p:nvSpPr>
        <p:spPr>
          <a:xfrm>
            <a:off x="385238" y="5678877"/>
            <a:ext cx="2764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EC4357"/>
                </a:solidFill>
              </a:rPr>
              <a:t>Засоление почв в Казахстане составляет 41%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82780A-DDE1-4461-8CB9-4CD20E3B67EB}"/>
              </a:ext>
            </a:extLst>
          </p:cNvPr>
          <p:cNvSpPr txBox="1"/>
          <p:nvPr/>
        </p:nvSpPr>
        <p:spPr>
          <a:xfrm>
            <a:off x="117690" y="6039715"/>
            <a:ext cx="38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EA4256"/>
                </a:solidFill>
              </a:rPr>
              <a:t>3</a:t>
            </a:r>
            <a:endParaRPr lang="ru-RU" sz="2800" b="1" dirty="0">
              <a:solidFill>
                <a:srgbClr val="EA4256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701730-0DA8-4CDA-A5B2-C6247B5A38D6}"/>
              </a:ext>
            </a:extLst>
          </p:cNvPr>
          <p:cNvSpPr txBox="1"/>
          <p:nvPr/>
        </p:nvSpPr>
        <p:spPr>
          <a:xfrm>
            <a:off x="385238" y="6066435"/>
            <a:ext cx="224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EC4357"/>
                </a:solidFill>
              </a:rPr>
              <a:t>Транспортировка фосфогипса не выгодна как для компании так и для конечных потребителей</a:t>
            </a:r>
          </a:p>
        </p:txBody>
      </p:sp>
      <p:sp>
        <p:nvSpPr>
          <p:cNvPr id="47" name="Стрелка: шеврон 46">
            <a:extLst>
              <a:ext uri="{FF2B5EF4-FFF2-40B4-BE49-F238E27FC236}">
                <a16:creationId xmlns:a16="http://schemas.microsoft.com/office/drawing/2014/main" id="{201B02B4-1C97-42A3-84DC-661565028001}"/>
              </a:ext>
            </a:extLst>
          </p:cNvPr>
          <p:cNvSpPr/>
          <p:nvPr/>
        </p:nvSpPr>
        <p:spPr>
          <a:xfrm>
            <a:off x="2714067" y="5098296"/>
            <a:ext cx="276976" cy="1696636"/>
          </a:xfrm>
          <a:prstGeom prst="chevron">
            <a:avLst>
              <a:gd name="adj" fmla="val 7302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D6B9FB-11C0-4A9D-9EBC-0DE81C7CD04D}"/>
              </a:ext>
            </a:extLst>
          </p:cNvPr>
          <p:cNvSpPr txBox="1"/>
          <p:nvPr/>
        </p:nvSpPr>
        <p:spPr>
          <a:xfrm>
            <a:off x="3465961" y="4880376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37424F"/>
                </a:solidFill>
              </a:rPr>
              <a:t>Решения</a:t>
            </a:r>
          </a:p>
        </p:txBody>
      </p:sp>
      <p:pic>
        <p:nvPicPr>
          <p:cNvPr id="50" name="Graphic 34">
            <a:extLst>
              <a:ext uri="{FF2B5EF4-FFF2-40B4-BE49-F238E27FC236}">
                <a16:creationId xmlns:a16="http://schemas.microsoft.com/office/drawing/2014/main" id="{70A0B2D2-2F91-4A3F-A1D1-DF6E1AACE9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30198" y="5183692"/>
            <a:ext cx="409790" cy="40979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A687903-5390-4D06-A851-95EA7B70029F}"/>
              </a:ext>
            </a:extLst>
          </p:cNvPr>
          <p:cNvSpPr txBox="1"/>
          <p:nvPr/>
        </p:nvSpPr>
        <p:spPr>
          <a:xfrm>
            <a:off x="3491885" y="5119410"/>
            <a:ext cx="23536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Рассмотреть сразу несколько </a:t>
            </a:r>
          </a:p>
          <a:p>
            <a:r>
              <a:rPr lang="ru-RU" sz="1100" dirty="0"/>
              <a:t>вариантов утилизации фосфогипса </a:t>
            </a:r>
          </a:p>
        </p:txBody>
      </p:sp>
      <p:pic>
        <p:nvPicPr>
          <p:cNvPr id="52" name="Graphic 52">
            <a:extLst>
              <a:ext uri="{FF2B5EF4-FFF2-40B4-BE49-F238E27FC236}">
                <a16:creationId xmlns:a16="http://schemas.microsoft.com/office/drawing/2014/main" id="{62187780-64A5-47CA-B51A-303DD5872C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34953" y="5710982"/>
            <a:ext cx="409790" cy="40979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68FC183-6E7C-42DB-A589-755E0E238E4B}"/>
              </a:ext>
            </a:extLst>
          </p:cNvPr>
          <p:cNvSpPr txBox="1"/>
          <p:nvPr/>
        </p:nvSpPr>
        <p:spPr>
          <a:xfrm>
            <a:off x="3520067" y="5742906"/>
            <a:ext cx="2397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Мелиорация фосфогипсом</a:t>
            </a:r>
            <a:endParaRPr lang="ru-RU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4" name="Graphic 38">
            <a:extLst>
              <a:ext uri="{FF2B5EF4-FFF2-40B4-BE49-F238E27FC236}">
                <a16:creationId xmlns:a16="http://schemas.microsoft.com/office/drawing/2014/main" id="{7C9C9CC4-EE11-4A50-9C50-F28DC02DC3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10277" y="6201440"/>
            <a:ext cx="409790" cy="409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5CF1985-DB98-4257-9903-21D365DBFE5E}"/>
              </a:ext>
            </a:extLst>
          </p:cNvPr>
          <p:cNvSpPr txBox="1"/>
          <p:nvPr/>
        </p:nvSpPr>
        <p:spPr>
          <a:xfrm>
            <a:off x="3512395" y="6053295"/>
            <a:ext cx="25626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Необходимо субсидирование ЖД </a:t>
            </a:r>
          </a:p>
          <a:p>
            <a:r>
              <a:rPr lang="ru-RU" sz="1100" dirty="0"/>
              <a:t>тарифов для транспортировки фосфогипса </a:t>
            </a:r>
          </a:p>
          <a:p>
            <a:r>
              <a:rPr lang="ru-RU" sz="1100" dirty="0"/>
              <a:t>до конечных потребителей</a:t>
            </a:r>
          </a:p>
        </p:txBody>
      </p:sp>
      <p:sp>
        <p:nvSpPr>
          <p:cNvPr id="56" name="Стрелка: шеврон 55">
            <a:extLst>
              <a:ext uri="{FF2B5EF4-FFF2-40B4-BE49-F238E27FC236}">
                <a16:creationId xmlns:a16="http://schemas.microsoft.com/office/drawing/2014/main" id="{60487C6C-1A53-41F7-98BC-ED5C56950A55}"/>
              </a:ext>
            </a:extLst>
          </p:cNvPr>
          <p:cNvSpPr/>
          <p:nvPr/>
        </p:nvSpPr>
        <p:spPr>
          <a:xfrm>
            <a:off x="5889040" y="5632578"/>
            <a:ext cx="185972" cy="482266"/>
          </a:xfrm>
          <a:prstGeom prst="chevron">
            <a:avLst>
              <a:gd name="adj" fmla="val 5909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7" name="Group 10">
            <a:extLst>
              <a:ext uri="{FF2B5EF4-FFF2-40B4-BE49-F238E27FC236}">
                <a16:creationId xmlns:a16="http://schemas.microsoft.com/office/drawing/2014/main" id="{35D94B73-4395-40EB-8997-CA07C6A54A63}"/>
              </a:ext>
            </a:extLst>
          </p:cNvPr>
          <p:cNvGrpSpPr/>
          <p:nvPr/>
        </p:nvGrpSpPr>
        <p:grpSpPr>
          <a:xfrm>
            <a:off x="6246019" y="5295863"/>
            <a:ext cx="4099252" cy="593635"/>
            <a:chOff x="6601820" y="3476674"/>
            <a:chExt cx="2872020" cy="59363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27C2B7A-B7D4-44B6-91C5-D3C318A86F8A}"/>
                </a:ext>
              </a:extLst>
            </p:cNvPr>
            <p:cNvSpPr txBox="1"/>
            <p:nvPr/>
          </p:nvSpPr>
          <p:spPr>
            <a:xfrm>
              <a:off x="6601820" y="3476674"/>
              <a:ext cx="2872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1) </a:t>
              </a:r>
              <a:r>
                <a:rPr lang="kk-KZ" sz="1200" dirty="0"/>
                <a:t>П</a:t>
              </a:r>
              <a:r>
                <a:rPr lang="ru-RU" sz="1200" dirty="0" err="1"/>
                <a:t>роизводство</a:t>
              </a:r>
              <a:r>
                <a:rPr lang="ru-RU" sz="1200" dirty="0"/>
                <a:t> стройматериалов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4A116E-782A-414C-8509-64291733F236}"/>
                </a:ext>
              </a:extLst>
            </p:cNvPr>
            <p:cNvSpPr txBox="1"/>
            <p:nvPr/>
          </p:nvSpPr>
          <p:spPr>
            <a:xfrm>
              <a:off x="6601820" y="3793310"/>
              <a:ext cx="2344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2) </a:t>
              </a:r>
              <a:r>
                <a:rPr lang="ru-RU" sz="1200" dirty="0"/>
                <a:t>Строительство автомобильных дорог 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0EFCFAE-15F6-4132-878E-93DB833C758F}"/>
              </a:ext>
            </a:extLst>
          </p:cNvPr>
          <p:cNvSpPr txBox="1"/>
          <p:nvPr/>
        </p:nvSpPr>
        <p:spPr>
          <a:xfrm>
            <a:off x="6246020" y="5901215"/>
            <a:ext cx="3290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223343"/>
                </a:solidFill>
              </a:rPr>
              <a:t>3) </a:t>
            </a:r>
            <a:r>
              <a:rPr lang="ru-RU" sz="1200" dirty="0">
                <a:solidFill>
                  <a:srgbClr val="223343"/>
                </a:solidFill>
              </a:rPr>
              <a:t>Гранулирование фосфогипса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E3899F-F584-4450-8617-C9726687064D}"/>
              </a:ext>
            </a:extLst>
          </p:cNvPr>
          <p:cNvSpPr txBox="1"/>
          <p:nvPr/>
        </p:nvSpPr>
        <p:spPr>
          <a:xfrm>
            <a:off x="6246019" y="6161016"/>
            <a:ext cx="2344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/>
              <a:t>4</a:t>
            </a:r>
            <a:r>
              <a:rPr lang="en-US" sz="1200" dirty="0"/>
              <a:t>) </a:t>
            </a:r>
            <a:r>
              <a:rPr lang="ru-RU" sz="1200" dirty="0"/>
              <a:t>Заполнение пустот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2EAEED-2756-4303-B51C-27F8EF5D0D07}"/>
              </a:ext>
            </a:extLst>
          </p:cNvPr>
          <p:cNvSpPr txBox="1"/>
          <p:nvPr/>
        </p:nvSpPr>
        <p:spPr>
          <a:xfrm>
            <a:off x="6246019" y="6406335"/>
            <a:ext cx="2344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/>
              <a:t>5</a:t>
            </a:r>
            <a:r>
              <a:rPr lang="en-US" sz="1200" dirty="0"/>
              <a:t>) </a:t>
            </a:r>
            <a:r>
              <a:rPr lang="ru-RU" sz="1200" dirty="0"/>
              <a:t>Рекультивация отвалов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9B4116-8887-4D71-B89E-08C0D13DC0F5}"/>
              </a:ext>
            </a:extLst>
          </p:cNvPr>
          <p:cNvSpPr txBox="1"/>
          <p:nvPr/>
        </p:nvSpPr>
        <p:spPr>
          <a:xfrm>
            <a:off x="6188088" y="4924238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Реализация</a:t>
            </a:r>
          </a:p>
        </p:txBody>
      </p:sp>
      <p:sp>
        <p:nvSpPr>
          <p:cNvPr id="64" name="Стрелка: шеврон 63">
            <a:extLst>
              <a:ext uri="{FF2B5EF4-FFF2-40B4-BE49-F238E27FC236}">
                <a16:creationId xmlns:a16="http://schemas.microsoft.com/office/drawing/2014/main" id="{35AC92FD-A03C-4919-B566-68FF3811EBC0}"/>
              </a:ext>
            </a:extLst>
          </p:cNvPr>
          <p:cNvSpPr/>
          <p:nvPr/>
        </p:nvSpPr>
        <p:spPr>
          <a:xfrm>
            <a:off x="2713166" y="5078313"/>
            <a:ext cx="276976" cy="1696636"/>
          </a:xfrm>
          <a:prstGeom prst="chevron">
            <a:avLst>
              <a:gd name="adj" fmla="val 7302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4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9C9165C-D04A-4562-A576-67DDA34A7B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9013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0D8315-F1C6-41BB-BC34-B2A6A6673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24" y="1633917"/>
            <a:ext cx="4718499" cy="2762213"/>
          </a:xfrm>
          <a:prstGeom prst="rect">
            <a:avLst/>
          </a:prstGeom>
        </p:spPr>
      </p:pic>
      <p:sp>
        <p:nvSpPr>
          <p:cNvPr id="27" name="object 26">
            <a:extLst>
              <a:ext uri="{FF2B5EF4-FFF2-40B4-BE49-F238E27FC236}">
                <a16:creationId xmlns:a16="http://schemas.microsoft.com/office/drawing/2014/main" id="{3E04A028-B969-415C-BC0B-8B8771A66473}"/>
              </a:ext>
            </a:extLst>
          </p:cNvPr>
          <p:cNvSpPr/>
          <p:nvPr/>
        </p:nvSpPr>
        <p:spPr>
          <a:xfrm rot="16200000">
            <a:off x="1011477" y="3835317"/>
            <a:ext cx="1714235" cy="3263274"/>
          </a:xfrm>
          <a:custGeom>
            <a:avLst/>
            <a:gdLst/>
            <a:ahLst/>
            <a:cxnLst/>
            <a:rect l="l" t="t" r="r" b="b"/>
            <a:pathLst>
              <a:path w="2451100" h="1340485">
                <a:moveTo>
                  <a:pt x="1735836" y="0"/>
                </a:moveTo>
                <a:lnTo>
                  <a:pt x="1429512" y="145669"/>
                </a:lnTo>
                <a:lnTo>
                  <a:pt x="0" y="145669"/>
                </a:lnTo>
                <a:lnTo>
                  <a:pt x="0" y="1340485"/>
                </a:lnTo>
                <a:lnTo>
                  <a:pt x="2450592" y="1340485"/>
                </a:lnTo>
                <a:lnTo>
                  <a:pt x="2450592" y="145669"/>
                </a:lnTo>
                <a:lnTo>
                  <a:pt x="2042160" y="145669"/>
                </a:lnTo>
                <a:lnTo>
                  <a:pt x="1735836" y="0"/>
                </a:lnTo>
                <a:close/>
              </a:path>
            </a:pathLst>
          </a:custGeom>
          <a:solidFill>
            <a:srgbClr val="E7E8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B18F0731-9AF6-41D4-ADD5-B2287446AFE7}"/>
              </a:ext>
            </a:extLst>
          </p:cNvPr>
          <p:cNvSpPr/>
          <p:nvPr/>
        </p:nvSpPr>
        <p:spPr>
          <a:xfrm rot="16200000">
            <a:off x="1011476" y="2021003"/>
            <a:ext cx="1714235" cy="3263274"/>
          </a:xfrm>
          <a:custGeom>
            <a:avLst/>
            <a:gdLst/>
            <a:ahLst/>
            <a:cxnLst/>
            <a:rect l="l" t="t" r="r" b="b"/>
            <a:pathLst>
              <a:path w="2451100" h="1340485">
                <a:moveTo>
                  <a:pt x="1735836" y="0"/>
                </a:moveTo>
                <a:lnTo>
                  <a:pt x="1429512" y="145669"/>
                </a:lnTo>
                <a:lnTo>
                  <a:pt x="0" y="145669"/>
                </a:lnTo>
                <a:lnTo>
                  <a:pt x="0" y="1340485"/>
                </a:lnTo>
                <a:lnTo>
                  <a:pt x="2450592" y="1340485"/>
                </a:lnTo>
                <a:lnTo>
                  <a:pt x="2450592" y="145669"/>
                </a:lnTo>
                <a:lnTo>
                  <a:pt x="2042160" y="145669"/>
                </a:lnTo>
                <a:lnTo>
                  <a:pt x="1735836" y="0"/>
                </a:lnTo>
                <a:close/>
              </a:path>
            </a:pathLst>
          </a:custGeom>
          <a:solidFill>
            <a:srgbClr val="E7E8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3E4FCF50-F8C3-4AEE-9209-8F21F5B1837C}"/>
              </a:ext>
            </a:extLst>
          </p:cNvPr>
          <p:cNvSpPr/>
          <p:nvPr/>
        </p:nvSpPr>
        <p:spPr>
          <a:xfrm rot="5400000">
            <a:off x="1133212" y="271652"/>
            <a:ext cx="1474787" cy="3263276"/>
          </a:xfrm>
          <a:custGeom>
            <a:avLst/>
            <a:gdLst/>
            <a:ahLst/>
            <a:cxnLst/>
            <a:rect l="l" t="t" r="r" b="b"/>
            <a:pathLst>
              <a:path w="2626360" h="1571625">
                <a:moveTo>
                  <a:pt x="2625852" y="0"/>
                </a:moveTo>
                <a:lnTo>
                  <a:pt x="0" y="0"/>
                </a:lnTo>
                <a:lnTo>
                  <a:pt x="0" y="1400555"/>
                </a:lnTo>
                <a:lnTo>
                  <a:pt x="437642" y="1400555"/>
                </a:lnTo>
                <a:lnTo>
                  <a:pt x="765937" y="1571371"/>
                </a:lnTo>
                <a:lnTo>
                  <a:pt x="1094105" y="1400555"/>
                </a:lnTo>
                <a:lnTo>
                  <a:pt x="2625852" y="1400555"/>
                </a:lnTo>
                <a:lnTo>
                  <a:pt x="2625852" y="0"/>
                </a:lnTo>
                <a:close/>
              </a:path>
            </a:pathLst>
          </a:custGeom>
          <a:solidFill>
            <a:srgbClr val="E7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803FE-8087-D3CB-0B12-31988B113E98}"/>
              </a:ext>
            </a:extLst>
          </p:cNvPr>
          <p:cNvSpPr txBox="1"/>
          <p:nvPr/>
        </p:nvSpPr>
        <p:spPr>
          <a:xfrm>
            <a:off x="888893" y="1404422"/>
            <a:ext cx="25968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Протокол заседания Технического совета под представительством Заместителя Председателя Правления АО «НК «</a:t>
            </a:r>
            <a:r>
              <a:rPr lang="ru-RU" sz="1100" dirty="0" err="1"/>
              <a:t>КазАвтоЖол</a:t>
            </a:r>
            <a:r>
              <a:rPr lang="ru-RU" sz="1100" dirty="0"/>
              <a:t>» </a:t>
            </a:r>
            <a:r>
              <a:rPr lang="ru-RU" sz="1100" dirty="0" err="1"/>
              <a:t>Жусупова</a:t>
            </a:r>
            <a:r>
              <a:rPr lang="ru-RU" sz="1100" dirty="0"/>
              <a:t> А.А. от 25 февраля 2021г.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6E564-0D7E-9A4D-AFF2-E7BC27300C8F}"/>
              </a:ext>
            </a:extLst>
          </p:cNvPr>
          <p:cNvSpPr txBox="1"/>
          <p:nvPr/>
        </p:nvSpPr>
        <p:spPr>
          <a:xfrm>
            <a:off x="570291" y="505300"/>
            <a:ext cx="1077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Реализация инициативы использования фосфогипса в качестве материала по строительству автомобильных дорог</a:t>
            </a:r>
            <a:endParaRPr lang="ru-KZ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Graphic 84" descr="Flask with solid fill">
            <a:extLst>
              <a:ext uri="{FF2B5EF4-FFF2-40B4-BE49-F238E27FC236}">
                <a16:creationId xmlns:a16="http://schemas.microsoft.com/office/drawing/2014/main" id="{48E6EF41-36EF-D385-0953-EF4CDD32D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979" y="5019659"/>
            <a:ext cx="585704" cy="585704"/>
          </a:xfrm>
          <a:prstGeom prst="rect">
            <a:avLst/>
          </a:prstGeom>
        </p:spPr>
      </p:pic>
      <p:pic>
        <p:nvPicPr>
          <p:cNvPr id="36" name="Graphic 86" descr="Scientific Thought with solid fill">
            <a:extLst>
              <a:ext uri="{FF2B5EF4-FFF2-40B4-BE49-F238E27FC236}">
                <a16:creationId xmlns:a16="http://schemas.microsoft.com/office/drawing/2014/main" id="{005AB1D4-2131-DF92-9340-AFC048843F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291" y="4615599"/>
            <a:ext cx="425181" cy="425181"/>
          </a:xfrm>
          <a:prstGeom prst="rect">
            <a:avLst/>
          </a:prstGeom>
        </p:spPr>
      </p:pic>
      <p:pic>
        <p:nvPicPr>
          <p:cNvPr id="41" name="Graphic 88" descr="Raw Materials with solid fill">
            <a:extLst>
              <a:ext uri="{FF2B5EF4-FFF2-40B4-BE49-F238E27FC236}">
                <a16:creationId xmlns:a16="http://schemas.microsoft.com/office/drawing/2014/main" id="{29F7C37B-A57D-B29E-C173-5925FED8C3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0766" y="5763831"/>
            <a:ext cx="384229" cy="401773"/>
          </a:xfrm>
          <a:prstGeom prst="rect">
            <a:avLst/>
          </a:prstGeom>
        </p:spPr>
      </p:pic>
      <p:pic>
        <p:nvPicPr>
          <p:cNvPr id="43" name="Graphic 10">
            <a:extLst>
              <a:ext uri="{FF2B5EF4-FFF2-40B4-BE49-F238E27FC236}">
                <a16:creationId xmlns:a16="http://schemas.microsoft.com/office/drawing/2014/main" id="{CBA234CD-E83A-41C8-8EAF-FD36ADBE45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7343" y="1190803"/>
            <a:ext cx="328315" cy="33456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768369D-E3FB-4765-8533-D04FC2FD1484}"/>
              </a:ext>
            </a:extLst>
          </p:cNvPr>
          <p:cNvSpPr txBox="1"/>
          <p:nvPr/>
        </p:nvSpPr>
        <p:spPr>
          <a:xfrm>
            <a:off x="926504" y="5107628"/>
            <a:ext cx="26525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100" dirty="0"/>
              <a:t>Научно-</a:t>
            </a:r>
            <a:r>
              <a:rPr lang="ru-KZ" sz="1100" dirty="0" err="1"/>
              <a:t>техническ</a:t>
            </a:r>
            <a:r>
              <a:rPr lang="ru-RU" sz="1100" dirty="0" err="1"/>
              <a:t>ое</a:t>
            </a:r>
            <a:r>
              <a:rPr lang="ru-KZ" sz="1100" dirty="0"/>
              <a:t> </a:t>
            </a:r>
            <a:r>
              <a:rPr lang="ru-RU" sz="1100" dirty="0"/>
              <a:t>сопровождение </a:t>
            </a:r>
            <a:r>
              <a:rPr lang="ru-RU" sz="1100" b="1" dirty="0"/>
              <a:t>АО «</a:t>
            </a:r>
            <a:r>
              <a:rPr lang="ru-RU" sz="1100" b="1" dirty="0" err="1"/>
              <a:t>КаздорНИИ</a:t>
            </a:r>
            <a:r>
              <a:rPr lang="ru-RU" sz="1100" b="1" dirty="0"/>
              <a:t>»</a:t>
            </a:r>
            <a:endParaRPr lang="ru-KZ" sz="11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2DB333-314F-4025-BC9E-A3DEB7E536D9}"/>
              </a:ext>
            </a:extLst>
          </p:cNvPr>
          <p:cNvSpPr txBox="1"/>
          <p:nvPr/>
        </p:nvSpPr>
        <p:spPr>
          <a:xfrm>
            <a:off x="974995" y="5616305"/>
            <a:ext cx="20010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Устройство опытного участка </a:t>
            </a:r>
            <a:r>
              <a:rPr lang="ru-RU" sz="1100" b="1" dirty="0"/>
              <a:t>ТОО  «АЗА»</a:t>
            </a:r>
            <a:endParaRPr lang="ru-KZ" sz="11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24E049-C651-4B12-96F7-AD0E9BEE0775}"/>
              </a:ext>
            </a:extLst>
          </p:cNvPr>
          <p:cNvSpPr txBox="1"/>
          <p:nvPr/>
        </p:nvSpPr>
        <p:spPr>
          <a:xfrm>
            <a:off x="853455" y="4646119"/>
            <a:ext cx="2178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Контроль и исполнение</a:t>
            </a:r>
          </a:p>
          <a:p>
            <a:pPr algn="ctr">
              <a:spcAft>
                <a:spcPts val="600"/>
              </a:spcAft>
            </a:pPr>
            <a:r>
              <a:rPr lang="ru-RU" sz="1200" b="1" dirty="0"/>
              <a:t>АО «НК «</a:t>
            </a:r>
            <a:r>
              <a:rPr lang="ru-RU" sz="1200" b="1" dirty="0" err="1"/>
              <a:t>КазАвтоЖол</a:t>
            </a:r>
            <a:r>
              <a:rPr lang="ru-RU" sz="1200" b="1" dirty="0"/>
              <a:t>»</a:t>
            </a:r>
            <a:endParaRPr lang="ru-KZ" sz="1200" b="1" dirty="0"/>
          </a:p>
        </p:txBody>
      </p:sp>
      <p:grpSp>
        <p:nvGrpSpPr>
          <p:cNvPr id="17" name="object 19">
            <a:extLst>
              <a:ext uri="{FF2B5EF4-FFF2-40B4-BE49-F238E27FC236}">
                <a16:creationId xmlns:a16="http://schemas.microsoft.com/office/drawing/2014/main" id="{7C8465FD-9CF5-4890-880D-C3C4C5CCC5B6}"/>
              </a:ext>
            </a:extLst>
          </p:cNvPr>
          <p:cNvGrpSpPr/>
          <p:nvPr/>
        </p:nvGrpSpPr>
        <p:grpSpPr>
          <a:xfrm rot="5400000">
            <a:off x="-1519199" y="2782737"/>
            <a:ext cx="3343864" cy="110181"/>
            <a:chOff x="1218328" y="3866137"/>
            <a:chExt cx="2541196" cy="206181"/>
          </a:xfrm>
        </p:grpSpPr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C7D12DC4-5E2E-4A22-8F43-6174792639A8}"/>
                </a:ext>
              </a:extLst>
            </p:cNvPr>
            <p:cNvSpPr/>
            <p:nvPr/>
          </p:nvSpPr>
          <p:spPr>
            <a:xfrm>
              <a:off x="1218328" y="3866139"/>
              <a:ext cx="1120777" cy="206173"/>
            </a:xfrm>
            <a:custGeom>
              <a:avLst/>
              <a:gdLst/>
              <a:ahLst/>
              <a:cxnLst/>
              <a:rect l="l" t="t" r="r" b="b"/>
              <a:pathLst>
                <a:path w="2451100" h="216535">
                  <a:moveTo>
                    <a:pt x="2450591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2450591" y="216408"/>
                  </a:lnTo>
                  <a:lnTo>
                    <a:pt x="2450591" y="0"/>
                  </a:lnTo>
                  <a:close/>
                </a:path>
              </a:pathLst>
            </a:custGeom>
            <a:solidFill>
              <a:srgbClr val="1B6D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BB92B147-6CA7-45D8-BFAA-F2ADD6E40508}"/>
                </a:ext>
              </a:extLst>
            </p:cNvPr>
            <p:cNvSpPr/>
            <p:nvPr/>
          </p:nvSpPr>
          <p:spPr>
            <a:xfrm>
              <a:off x="2339105" y="3866137"/>
              <a:ext cx="1420419" cy="206181"/>
            </a:xfrm>
            <a:custGeom>
              <a:avLst/>
              <a:gdLst/>
              <a:ahLst/>
              <a:cxnLst/>
              <a:rect l="l" t="t" r="r" b="b"/>
              <a:pathLst>
                <a:path w="2451100" h="216535">
                  <a:moveTo>
                    <a:pt x="245059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2450592" y="216408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F7A20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8B04677-2BB7-4FDC-A690-13286D5B050F}"/>
              </a:ext>
            </a:extLst>
          </p:cNvPr>
          <p:cNvSpPr txBox="1"/>
          <p:nvPr/>
        </p:nvSpPr>
        <p:spPr>
          <a:xfrm>
            <a:off x="859763" y="2926313"/>
            <a:ext cx="26827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          Выделение опытно-      экспериментального участка          а/д "Павлодар-Успенка- </a:t>
            </a:r>
            <a:r>
              <a:rPr lang="ru-RU" sz="1100" dirty="0" err="1"/>
              <a:t>гр</a:t>
            </a:r>
            <a:r>
              <a:rPr lang="ru-RU" sz="1100" dirty="0"/>
              <a:t> РФ"        км 31-32 для апробирования материала фосфогипс для укрепления каменных материалов оснований и стабилизации грунтов автомобильных дорог при </a:t>
            </a:r>
            <a:r>
              <a:rPr lang="ru-RU" sz="1100" dirty="0" err="1"/>
              <a:t>рейсайклировании</a:t>
            </a:r>
            <a:endParaRPr lang="ru-RU" sz="1100" dirty="0"/>
          </a:p>
        </p:txBody>
      </p:sp>
      <p:pic>
        <p:nvPicPr>
          <p:cNvPr id="46" name="Graphic 44">
            <a:extLst>
              <a:ext uri="{FF2B5EF4-FFF2-40B4-BE49-F238E27FC236}">
                <a16:creationId xmlns:a16="http://schemas.microsoft.com/office/drawing/2014/main" id="{3E57763F-6B56-4930-A8AA-DCBD6C69A1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2885" y="2827904"/>
            <a:ext cx="374240" cy="374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9DC84E-268E-4B61-869F-FE82235606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59" y="1325441"/>
            <a:ext cx="3661616" cy="4427922"/>
          </a:xfrm>
          <a:prstGeom prst="rect">
            <a:avLst/>
          </a:prstGeom>
          <a:ln w="38100">
            <a:solidFill>
              <a:srgbClr val="1B6E93"/>
            </a:solidFill>
          </a:ln>
        </p:spPr>
      </p:pic>
      <p:sp>
        <p:nvSpPr>
          <p:cNvPr id="40" name="object 23">
            <a:extLst>
              <a:ext uri="{FF2B5EF4-FFF2-40B4-BE49-F238E27FC236}">
                <a16:creationId xmlns:a16="http://schemas.microsoft.com/office/drawing/2014/main" id="{B19854FE-877C-4E53-BE4C-83D5B92B534D}"/>
              </a:ext>
            </a:extLst>
          </p:cNvPr>
          <p:cNvSpPr/>
          <p:nvPr/>
        </p:nvSpPr>
        <p:spPr>
          <a:xfrm rot="5400000">
            <a:off x="-759724" y="5356528"/>
            <a:ext cx="1827594" cy="107500"/>
          </a:xfrm>
          <a:custGeom>
            <a:avLst/>
            <a:gdLst/>
            <a:ahLst/>
            <a:cxnLst/>
            <a:rect l="l" t="t" r="r" b="b"/>
            <a:pathLst>
              <a:path w="2451100" h="216535">
                <a:moveTo>
                  <a:pt x="2450592" y="0"/>
                </a:moveTo>
                <a:lnTo>
                  <a:pt x="0" y="0"/>
                </a:lnTo>
                <a:lnTo>
                  <a:pt x="0" y="216408"/>
                </a:lnTo>
                <a:lnTo>
                  <a:pt x="2450592" y="216408"/>
                </a:lnTo>
                <a:lnTo>
                  <a:pt x="245059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51893F98-5BB3-4816-A479-85E5CCEDE68C}"/>
              </a:ext>
            </a:extLst>
          </p:cNvPr>
          <p:cNvGrpSpPr/>
          <p:nvPr/>
        </p:nvGrpSpPr>
        <p:grpSpPr>
          <a:xfrm>
            <a:off x="3982346" y="5147880"/>
            <a:ext cx="3769263" cy="105626"/>
            <a:chOff x="5802822" y="3523822"/>
            <a:chExt cx="5414032" cy="144000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A5811500-0720-44A9-BF73-07AD65BDFA7C}"/>
                </a:ext>
              </a:extLst>
            </p:cNvPr>
            <p:cNvSpPr/>
            <p:nvPr/>
          </p:nvSpPr>
          <p:spPr>
            <a:xfrm flipV="1">
              <a:off x="5802822" y="3524062"/>
              <a:ext cx="1762781" cy="138556"/>
            </a:xfrm>
            <a:prstGeom prst="rect">
              <a:avLst/>
            </a:prstGeom>
            <a:solidFill>
              <a:srgbClr val="EE43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DD3AA257-F369-45E1-ABA2-BD6013CE4C7A}"/>
                </a:ext>
              </a:extLst>
            </p:cNvPr>
            <p:cNvSpPr/>
            <p:nvPr/>
          </p:nvSpPr>
          <p:spPr>
            <a:xfrm>
              <a:off x="7565604" y="3523822"/>
              <a:ext cx="1825625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B84833BF-B480-465A-9478-9000E81C0148}"/>
                </a:ext>
              </a:extLst>
            </p:cNvPr>
            <p:cNvSpPr/>
            <p:nvPr/>
          </p:nvSpPr>
          <p:spPr>
            <a:xfrm>
              <a:off x="9391229" y="3523822"/>
              <a:ext cx="1825625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3123176-4BD3-4ACA-B977-318F1015625A}"/>
              </a:ext>
            </a:extLst>
          </p:cNvPr>
          <p:cNvSpPr txBox="1">
            <a:spLocks/>
          </p:cNvSpPr>
          <p:nvPr/>
        </p:nvSpPr>
        <p:spPr>
          <a:xfrm>
            <a:off x="3545932" y="4527687"/>
            <a:ext cx="1825624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</a:rPr>
              <a:t>2021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>
                <a:solidFill>
                  <a:schemeClr val="tx2"/>
                </a:solidFill>
              </a:rPr>
              <a:t>14 сентября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D961C14-1C8A-429E-808E-09834245D352}"/>
              </a:ext>
            </a:extLst>
          </p:cNvPr>
          <p:cNvSpPr txBox="1">
            <a:spLocks/>
          </p:cNvSpPr>
          <p:nvPr/>
        </p:nvSpPr>
        <p:spPr>
          <a:xfrm>
            <a:off x="4898971" y="5251148"/>
            <a:ext cx="1825624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</a:rPr>
              <a:t>2022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>
                <a:solidFill>
                  <a:schemeClr val="tx2"/>
                </a:solidFill>
              </a:rPr>
              <a:t>19 сентября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9299CBD-6384-4FC5-A7AF-75D002A8F22F}"/>
              </a:ext>
            </a:extLst>
          </p:cNvPr>
          <p:cNvSpPr txBox="1">
            <a:spLocks/>
          </p:cNvSpPr>
          <p:nvPr/>
        </p:nvSpPr>
        <p:spPr>
          <a:xfrm>
            <a:off x="6369989" y="4520265"/>
            <a:ext cx="1825624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</a:rPr>
              <a:t>2023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>
                <a:solidFill>
                  <a:schemeClr val="tx2"/>
                </a:solidFill>
              </a:rPr>
              <a:t>4 октября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9033B-29CC-4520-B511-EBCFCEE9D6FC}"/>
              </a:ext>
            </a:extLst>
          </p:cNvPr>
          <p:cNvSpPr txBox="1"/>
          <p:nvPr/>
        </p:nvSpPr>
        <p:spPr>
          <a:xfrm>
            <a:off x="3937809" y="5251148"/>
            <a:ext cx="133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Построен</a:t>
            </a:r>
          </a:p>
          <a:p>
            <a:pPr algn="just"/>
            <a:r>
              <a:rPr lang="ru-RU" sz="1000" dirty="0"/>
              <a:t>опытный участок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503F95-699D-4729-80DB-17E3D69EA878}"/>
              </a:ext>
            </a:extLst>
          </p:cNvPr>
          <p:cNvSpPr txBox="1"/>
          <p:nvPr/>
        </p:nvSpPr>
        <p:spPr>
          <a:xfrm>
            <a:off x="5235947" y="4750128"/>
            <a:ext cx="133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Первый мониторинг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824367-CD23-4AE7-A6E4-939B071D68BE}"/>
              </a:ext>
            </a:extLst>
          </p:cNvPr>
          <p:cNvSpPr txBox="1"/>
          <p:nvPr/>
        </p:nvSpPr>
        <p:spPr>
          <a:xfrm>
            <a:off x="6477315" y="5244564"/>
            <a:ext cx="133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Второй мониторинг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11902-C91D-40DB-BFB5-220D7158EA4F}"/>
              </a:ext>
            </a:extLst>
          </p:cNvPr>
          <p:cNvSpPr txBox="1"/>
          <p:nvPr/>
        </p:nvSpPr>
        <p:spPr>
          <a:xfrm>
            <a:off x="3577288" y="1864165"/>
            <a:ext cx="237752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Материал традиционный:</a:t>
            </a:r>
          </a:p>
          <a:p>
            <a:endParaRPr lang="ru-RU" sz="1100" b="1" u="sng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укрепленная смесь из </a:t>
            </a:r>
            <a:r>
              <a:rPr lang="ru-RU" sz="1100" dirty="0" err="1">
                <a:solidFill>
                  <a:schemeClr val="bg1"/>
                </a:solidFill>
              </a:rPr>
              <a:t>асфальтогранулята</a:t>
            </a:r>
            <a:r>
              <a:rPr lang="ru-RU" sz="1100" dirty="0">
                <a:solidFill>
                  <a:schemeClr val="bg1"/>
                </a:solidFill>
              </a:rPr>
              <a:t> - 59,5 %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щебень фр.20-40 мест-</a:t>
            </a:r>
            <a:r>
              <a:rPr lang="ru-RU" sz="1100" dirty="0" err="1">
                <a:solidFill>
                  <a:schemeClr val="bg1"/>
                </a:solidFill>
              </a:rPr>
              <a:t>ия</a:t>
            </a:r>
            <a:r>
              <a:rPr lang="ru-RU" sz="1100" dirty="0">
                <a:solidFill>
                  <a:schemeClr val="bg1"/>
                </a:solidFill>
              </a:rPr>
              <a:t> Экибастузское-1 - 19,1 %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портландцемент марки М400-ДО 20 Цементного завода «Семей» - 3,1 %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err="1">
                <a:solidFill>
                  <a:schemeClr val="bg1"/>
                </a:solidFill>
              </a:rPr>
              <a:t>бокситный</a:t>
            </a:r>
            <a:r>
              <a:rPr lang="ru-RU" sz="1100" dirty="0">
                <a:solidFill>
                  <a:schemeClr val="bg1"/>
                </a:solidFill>
              </a:rPr>
              <a:t> шлам - 14,2 %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вода - 4,1 %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6327AE-0067-49FC-96B0-097EEE408ACB}"/>
              </a:ext>
            </a:extLst>
          </p:cNvPr>
          <p:cNvSpPr txBox="1"/>
          <p:nvPr/>
        </p:nvSpPr>
        <p:spPr>
          <a:xfrm>
            <a:off x="6217097" y="1870106"/>
            <a:ext cx="23775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Материал опытного   участка: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укрепленная смесь из </a:t>
            </a:r>
            <a:r>
              <a:rPr lang="ru-RU" sz="1100" dirty="0" err="1">
                <a:solidFill>
                  <a:schemeClr val="bg1"/>
                </a:solidFill>
              </a:rPr>
              <a:t>асфальтогранулята</a:t>
            </a:r>
            <a:r>
              <a:rPr lang="ru-RU" sz="1100" dirty="0">
                <a:solidFill>
                  <a:schemeClr val="bg1"/>
                </a:solidFill>
              </a:rPr>
              <a:t> - 59,5 %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щебень фр.20-40 мест-</a:t>
            </a:r>
            <a:r>
              <a:rPr lang="ru-RU" sz="1100" dirty="0" err="1">
                <a:solidFill>
                  <a:schemeClr val="bg1"/>
                </a:solidFill>
              </a:rPr>
              <a:t>ия</a:t>
            </a:r>
            <a:r>
              <a:rPr lang="ru-RU" sz="1100" dirty="0">
                <a:solidFill>
                  <a:schemeClr val="bg1"/>
                </a:solidFill>
              </a:rPr>
              <a:t> Экибастузское-1 - 15 %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портландцемент марки М400-ДО 20 Цементного завода «Семей» - 4,0 %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b="1" dirty="0"/>
              <a:t>фосфогипс - 22 %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вода - 4,1 %</a:t>
            </a:r>
          </a:p>
        </p:txBody>
      </p:sp>
    </p:spTree>
    <p:extLst>
      <p:ext uri="{BB962C8B-B14F-4D97-AF65-F5344CB8AC3E}">
        <p14:creationId xmlns:p14="http://schemas.microsoft.com/office/powerpoint/2010/main" val="193522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B1D65531-1B3C-42C8-B700-06EB5A8D3B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7470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BF92631-2C53-47EE-9637-721A15F6AD4F}"/>
              </a:ext>
            </a:extLst>
          </p:cNvPr>
          <p:cNvSpPr/>
          <p:nvPr/>
        </p:nvSpPr>
        <p:spPr>
          <a:xfrm>
            <a:off x="8168110" y="3927556"/>
            <a:ext cx="3978935" cy="84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FE9BB1-9049-4CC5-891E-7998F4F8D85E}"/>
              </a:ext>
            </a:extLst>
          </p:cNvPr>
          <p:cNvSpPr/>
          <p:nvPr/>
        </p:nvSpPr>
        <p:spPr>
          <a:xfrm>
            <a:off x="4063799" y="3941204"/>
            <a:ext cx="3978935" cy="84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29FE5F-39E9-495C-9A18-D069B66306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A3C2E0-CF69-4D99-A99A-AEBDB8F5899A}" type="datetime1">
              <a:rPr lang="en-US" smtClean="0"/>
              <a:t>11/3/2023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5BD0C6-C685-40CC-95BB-523A7C066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0821B38-27D9-40A6-9A5D-FCA097CCCF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 b="8855"/>
          <a:stretch>
            <a:fillRect/>
          </a:stretch>
        </p:blipFill>
        <p:spPr>
          <a:xfrm>
            <a:off x="4063799" y="1019603"/>
            <a:ext cx="3971365" cy="2592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1A661F5-AA7F-46D3-A10D-35AEB2DBB2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2" b="12812"/>
          <a:stretch>
            <a:fillRect/>
          </a:stretch>
        </p:blipFill>
        <p:spPr>
          <a:xfrm>
            <a:off x="8128200" y="1019603"/>
            <a:ext cx="3971365" cy="2592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1EC4157-F29D-491A-A6AC-7B48E82E055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0119" y="3969218"/>
            <a:ext cx="3358142" cy="185784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Устройство опытного экспериментального участка на автодороге по укреплению основания путем холодного фрезерования и измельчения существующего асфальтобетонного покрытия с добавлением новых материалов и  последующим приготовлением смеси, укладкой и уплотнением вновь созданного улучшенного по гранулированному составу основания толщиной 15 см.</a:t>
            </a:r>
            <a:endParaRPr lang="ru-KZ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0E13585-2916-4676-8C41-600A75B0AD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9697" y="3650791"/>
            <a:ext cx="3105150" cy="660400"/>
          </a:xfrm>
        </p:spPr>
        <p:txBody>
          <a:bodyPr/>
          <a:lstStyle/>
          <a:p>
            <a:r>
              <a:rPr lang="ru-RU" dirty="0"/>
              <a:t>Строительство</a:t>
            </a:r>
            <a:endParaRPr lang="ru-KZ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DC17752C-0DF6-4572-9E94-5935981BA9B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182040" y="4001321"/>
            <a:ext cx="3971365" cy="883477"/>
          </a:xfrm>
          <a:solidFill>
            <a:srgbClr val="F58F9B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Опытный участок </a:t>
            </a:r>
            <a:r>
              <a:rPr lang="ru-RU" dirty="0"/>
              <a:t>спустя один год эксплуатации:            10 температурных трещин, которые санированы вязким дорожным битумом, других дефектов не обнаружено.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F4FDBE0-7D6E-4B69-904B-DB1A2DE625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5502" y="3639018"/>
            <a:ext cx="3105150" cy="660400"/>
          </a:xfrm>
        </p:spPr>
        <p:txBody>
          <a:bodyPr/>
          <a:lstStyle/>
          <a:p>
            <a:r>
              <a:rPr lang="ru-RU" dirty="0"/>
              <a:t>Первый мониторинг</a:t>
            </a:r>
            <a:endParaRPr lang="ru-KZ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2CC1A18-F411-4B4A-98DD-35A6224CB2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61307" y="3690578"/>
            <a:ext cx="3105150" cy="660400"/>
          </a:xfrm>
        </p:spPr>
        <p:txBody>
          <a:bodyPr/>
          <a:lstStyle/>
          <a:p>
            <a:pPr algn="ctr"/>
            <a:r>
              <a:rPr lang="ru-RU" dirty="0"/>
              <a:t>Второй мониторинг</a:t>
            </a:r>
            <a:endParaRPr lang="ru-KZ" dirty="0"/>
          </a:p>
        </p:txBody>
      </p:sp>
      <p:sp>
        <p:nvSpPr>
          <p:cNvPr id="30" name="Текст 9">
            <a:extLst>
              <a:ext uri="{FF2B5EF4-FFF2-40B4-BE49-F238E27FC236}">
                <a16:creationId xmlns:a16="http://schemas.microsoft.com/office/drawing/2014/main" id="{82A2A45F-9220-427E-BA61-28AD0CBC3F93}"/>
              </a:ext>
            </a:extLst>
          </p:cNvPr>
          <p:cNvSpPr txBox="1">
            <a:spLocks/>
          </p:cNvSpPr>
          <p:nvPr/>
        </p:nvSpPr>
        <p:spPr>
          <a:xfrm>
            <a:off x="8215592" y="3969218"/>
            <a:ext cx="3883973" cy="97123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Опытный участок </a:t>
            </a:r>
            <a:r>
              <a:rPr lang="ru-RU" dirty="0"/>
              <a:t>спустя один год эксплуатации:            10 температурных трещин, которые санированы вязким дорожным битумом, других дефектов не обнаружено.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KZ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E3E2793-C74A-480C-8110-D63CD16505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" b="2796"/>
          <a:stretch>
            <a:fillRect/>
          </a:stretch>
        </p:blipFill>
        <p:spPr>
          <a:xfrm>
            <a:off x="161365" y="1019603"/>
            <a:ext cx="3775836" cy="2592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475C2F-2158-4E45-89ED-53E1695DCB1F}"/>
              </a:ext>
            </a:extLst>
          </p:cNvPr>
          <p:cNvSpPr txBox="1"/>
          <p:nvPr/>
        </p:nvSpPr>
        <p:spPr>
          <a:xfrm>
            <a:off x="619125" y="570292"/>
            <a:ext cx="504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Результаты 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48369C8-8C1E-42A0-A45A-5DDA1D4F95CB}"/>
              </a:ext>
            </a:extLst>
          </p:cNvPr>
          <p:cNvSpPr txBox="1">
            <a:spLocks/>
          </p:cNvSpPr>
          <p:nvPr/>
        </p:nvSpPr>
        <p:spPr>
          <a:xfrm>
            <a:off x="4049287" y="4883832"/>
            <a:ext cx="3971365" cy="1127538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На </a:t>
            </a:r>
            <a:r>
              <a:rPr lang="ru-RU" b="1" dirty="0"/>
              <a:t>контрольном участке </a:t>
            </a:r>
            <a:r>
              <a:rPr lang="ru-RU" dirty="0"/>
              <a:t>выявлено                           11 температурных трещин, которые санированы вязким дорожным битумом, а также деформация в виде выдавленной асфальтобетонной смеси в процессе производства работ большегрузным транспортом в виду отсутствия объездной дороги.</a:t>
            </a:r>
            <a:endParaRPr lang="ru-KZ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0FAD059A-8806-4B92-80A4-91711FB33BA7}"/>
              </a:ext>
            </a:extLst>
          </p:cNvPr>
          <p:cNvSpPr txBox="1">
            <a:spLocks/>
          </p:cNvSpPr>
          <p:nvPr/>
        </p:nvSpPr>
        <p:spPr>
          <a:xfrm>
            <a:off x="8175680" y="4883832"/>
            <a:ext cx="3883973" cy="2664664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На </a:t>
            </a:r>
            <a:r>
              <a:rPr lang="ru-RU" b="1" dirty="0"/>
              <a:t>контрольном участке </a:t>
            </a:r>
            <a:r>
              <a:rPr lang="ru-RU" dirty="0"/>
              <a:t>17</a:t>
            </a:r>
            <a:r>
              <a:rPr lang="ru-RU" b="1" dirty="0"/>
              <a:t> </a:t>
            </a:r>
            <a:r>
              <a:rPr lang="ru-RU" dirty="0"/>
              <a:t>температурных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трещин (кол-во увеличилось на 54 % по сравнению с 2022 г.), они санированы вязким дорожным битумом, а также деформации в виде шелушения и выдавленной асфальтобетонной смеси в процессе производства работ большегрузным транспортом в виду отсутствия объездной дороги, которые увеличились в размерах - длина участка 12 м, ширина от 20 см до 80 см. Деформации не устранены, обработаны вязким битумом.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281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/>
          <p:cNvSpPr/>
          <p:nvPr/>
        </p:nvSpPr>
        <p:spPr>
          <a:xfrm>
            <a:off x="7176640" y="1896393"/>
            <a:ext cx="4682880" cy="26008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300718" y="1912934"/>
            <a:ext cx="453496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/>
              <a:t>Укрепленный слой основания рекомендуется применять в слое </a:t>
            </a:r>
            <a:r>
              <a:rPr lang="ru-RU" sz="1200" b="1" dirty="0"/>
              <a:t>основания капитального и облегченного типа на автомобильных дорогах I-V технической категории </a:t>
            </a:r>
            <a:r>
              <a:rPr lang="ru-RU" sz="1200" dirty="0"/>
              <a:t>с учетом климатических условий региона проведения работ по строительству </a:t>
            </a:r>
            <a:r>
              <a:rPr lang="ru-RU" sz="1200" b="1" dirty="0"/>
              <a:t>(реконструкции), капитальному или среднему ремонту.</a:t>
            </a:r>
          </a:p>
          <a:p>
            <a:pPr algn="just">
              <a:spcAft>
                <a:spcPts val="600"/>
              </a:spcAft>
            </a:pPr>
            <a:endParaRPr lang="ru-KZ" sz="1200" b="1" dirty="0"/>
          </a:p>
          <a:p>
            <a:pPr algn="just">
              <a:spcAft>
                <a:spcPts val="600"/>
              </a:spcAft>
            </a:pPr>
            <a:r>
              <a:rPr lang="ru-RU" sz="1200" dirty="0"/>
              <a:t>Из успешных примеров, - Фосагро активно применяет </a:t>
            </a:r>
            <a:r>
              <a:rPr lang="ru-RU" sz="1200" b="1" dirty="0"/>
              <a:t>фосфогипс</a:t>
            </a:r>
            <a:r>
              <a:rPr lang="ru-RU" sz="1200" dirty="0"/>
              <a:t> в строительстве дорог, стоимость строительства </a:t>
            </a:r>
            <a:r>
              <a:rPr lang="ru-RU" sz="1200" b="1" dirty="0"/>
              <a:t>на 25-40% дешевле, чем традиционные технологии. Н</a:t>
            </a:r>
            <a:r>
              <a:rPr lang="ru-KZ" sz="1200" b="1" dirty="0"/>
              <a:t>орма</a:t>
            </a:r>
            <a:r>
              <a:rPr lang="ru-RU" sz="1200" b="1" dirty="0"/>
              <a:t> потребления фосфогипса для строительства</a:t>
            </a:r>
            <a:r>
              <a:rPr lang="ru-KZ" sz="1200" b="1" dirty="0"/>
              <a:t> – 532 т</a:t>
            </a:r>
            <a:r>
              <a:rPr lang="ru-RU" sz="1200" b="1" dirty="0"/>
              <a:t>он на 1 </a:t>
            </a:r>
            <a:r>
              <a:rPr lang="ru-KZ" sz="1200" b="1" dirty="0"/>
              <a:t>км дороги</a:t>
            </a:r>
            <a:r>
              <a:rPr lang="ru-RU" sz="1200" b="1" dirty="0"/>
              <a:t>. </a:t>
            </a:r>
          </a:p>
          <a:p>
            <a:pPr algn="ctr"/>
            <a:endParaRPr lang="en-US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62218" y="677242"/>
            <a:ext cx="504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Выводы </a:t>
            </a:r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F1087103-69A5-95DD-B1C7-E2BBD8D6FC87}"/>
              </a:ext>
            </a:extLst>
          </p:cNvPr>
          <p:cNvSpPr/>
          <p:nvPr/>
        </p:nvSpPr>
        <p:spPr>
          <a:xfrm>
            <a:off x="7199263" y="4896396"/>
            <a:ext cx="4692660" cy="1193724"/>
          </a:xfrm>
          <a:custGeom>
            <a:avLst/>
            <a:gdLst>
              <a:gd name="connsiteX0" fmla="*/ 0 w 5893581"/>
              <a:gd name="connsiteY0" fmla="*/ 0 h 1042868"/>
              <a:gd name="connsiteX1" fmla="*/ 5893581 w 5893581"/>
              <a:gd name="connsiteY1" fmla="*/ 0 h 1042868"/>
              <a:gd name="connsiteX2" fmla="*/ 5893581 w 5893581"/>
              <a:gd name="connsiteY2" fmla="*/ 1042868 h 1042868"/>
              <a:gd name="connsiteX3" fmla="*/ 0 w 5893581"/>
              <a:gd name="connsiteY3" fmla="*/ 1042868 h 1042868"/>
              <a:gd name="connsiteX4" fmla="*/ 0 w 5893581"/>
              <a:gd name="connsiteY4" fmla="*/ 0 h 1042868"/>
              <a:gd name="connsiteX0" fmla="*/ 0 w 5893581"/>
              <a:gd name="connsiteY0" fmla="*/ 0 h 1061918"/>
              <a:gd name="connsiteX1" fmla="*/ 5893581 w 5893581"/>
              <a:gd name="connsiteY1" fmla="*/ 19050 h 1061918"/>
              <a:gd name="connsiteX2" fmla="*/ 5893581 w 5893581"/>
              <a:gd name="connsiteY2" fmla="*/ 1061918 h 1061918"/>
              <a:gd name="connsiteX3" fmla="*/ 0 w 5893581"/>
              <a:gd name="connsiteY3" fmla="*/ 1061918 h 1061918"/>
              <a:gd name="connsiteX4" fmla="*/ 0 w 5893581"/>
              <a:gd name="connsiteY4" fmla="*/ 0 h 1061918"/>
              <a:gd name="connsiteX0" fmla="*/ 0 w 5893581"/>
              <a:gd name="connsiteY0" fmla="*/ 137675 h 1199593"/>
              <a:gd name="connsiteX1" fmla="*/ 5893581 w 5893581"/>
              <a:gd name="connsiteY1" fmla="*/ 156725 h 1199593"/>
              <a:gd name="connsiteX2" fmla="*/ 5893581 w 5893581"/>
              <a:gd name="connsiteY2" fmla="*/ 1199593 h 1199593"/>
              <a:gd name="connsiteX3" fmla="*/ 0 w 5893581"/>
              <a:gd name="connsiteY3" fmla="*/ 1199593 h 1199593"/>
              <a:gd name="connsiteX4" fmla="*/ 0 w 5893581"/>
              <a:gd name="connsiteY4" fmla="*/ 137675 h 1199593"/>
              <a:gd name="connsiteX0" fmla="*/ 0 w 5893581"/>
              <a:gd name="connsiteY0" fmla="*/ 0 h 1061918"/>
              <a:gd name="connsiteX1" fmla="*/ 5893581 w 5893581"/>
              <a:gd name="connsiteY1" fmla="*/ 19050 h 1061918"/>
              <a:gd name="connsiteX2" fmla="*/ 5893581 w 5893581"/>
              <a:gd name="connsiteY2" fmla="*/ 1061918 h 1061918"/>
              <a:gd name="connsiteX3" fmla="*/ 0 w 5893581"/>
              <a:gd name="connsiteY3" fmla="*/ 1061918 h 1061918"/>
              <a:gd name="connsiteX4" fmla="*/ 0 w 5893581"/>
              <a:gd name="connsiteY4" fmla="*/ 0 h 1061918"/>
              <a:gd name="connsiteX0" fmla="*/ 0 w 5893581"/>
              <a:gd name="connsiteY0" fmla="*/ 0 h 1061918"/>
              <a:gd name="connsiteX1" fmla="*/ 5893581 w 5893581"/>
              <a:gd name="connsiteY1" fmla="*/ 19050 h 1061918"/>
              <a:gd name="connsiteX2" fmla="*/ 5893581 w 5893581"/>
              <a:gd name="connsiteY2" fmla="*/ 1061918 h 1061918"/>
              <a:gd name="connsiteX3" fmla="*/ 0 w 5893581"/>
              <a:gd name="connsiteY3" fmla="*/ 1061918 h 1061918"/>
              <a:gd name="connsiteX4" fmla="*/ 0 w 5893581"/>
              <a:gd name="connsiteY4" fmla="*/ 0 h 106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581" h="1061918">
                <a:moveTo>
                  <a:pt x="0" y="0"/>
                </a:moveTo>
                <a:lnTo>
                  <a:pt x="5893581" y="19050"/>
                </a:lnTo>
                <a:lnTo>
                  <a:pt x="5893581" y="1061918"/>
                </a:lnTo>
                <a:lnTo>
                  <a:pt x="0" y="10619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A42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6D3AE-4708-55CC-540A-CCE1D739DBD7}"/>
              </a:ext>
            </a:extLst>
          </p:cNvPr>
          <p:cNvSpPr txBox="1"/>
          <p:nvPr/>
        </p:nvSpPr>
        <p:spPr>
          <a:xfrm>
            <a:off x="7567359" y="4958859"/>
            <a:ext cx="1950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7424F"/>
                </a:solidFill>
              </a:rPr>
              <a:t>1 м</a:t>
            </a:r>
            <a:r>
              <a:rPr lang="ru-RU" sz="1100" b="1" dirty="0">
                <a:solidFill>
                  <a:srgbClr val="37424F"/>
                </a:solidFill>
              </a:rPr>
              <a:t>²</a:t>
            </a:r>
            <a:r>
              <a:rPr lang="ru-RU" sz="1400" b="1" dirty="0">
                <a:solidFill>
                  <a:srgbClr val="37424F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37424F"/>
                </a:solidFill>
              </a:rPr>
              <a:t>основания дороги с фосфогипсом </a:t>
            </a:r>
          </a:p>
          <a:p>
            <a:pPr algn="ctr"/>
            <a:r>
              <a:rPr lang="ru-RU" sz="1400" b="1" dirty="0">
                <a:solidFill>
                  <a:srgbClr val="37424F"/>
                </a:solidFill>
              </a:rPr>
              <a:t>= </a:t>
            </a:r>
          </a:p>
          <a:p>
            <a:pPr algn="ctr"/>
            <a:r>
              <a:rPr lang="ru-RU" sz="1400" b="1" dirty="0">
                <a:solidFill>
                  <a:srgbClr val="37424F"/>
                </a:solidFill>
              </a:rPr>
              <a:t>1758 т/м² </a:t>
            </a:r>
          </a:p>
        </p:txBody>
      </p:sp>
      <p:sp>
        <p:nvSpPr>
          <p:cNvPr id="12" name="Freeform 371">
            <a:extLst>
              <a:ext uri="{FF2B5EF4-FFF2-40B4-BE49-F238E27FC236}">
                <a16:creationId xmlns:a16="http://schemas.microsoft.com/office/drawing/2014/main" id="{C826E64D-F001-7010-831B-46EC6FC83502}"/>
              </a:ext>
            </a:extLst>
          </p:cNvPr>
          <p:cNvSpPr>
            <a:spLocks noEditPoints="1"/>
          </p:cNvSpPr>
          <p:nvPr/>
        </p:nvSpPr>
        <p:spPr bwMode="auto">
          <a:xfrm>
            <a:off x="9351046" y="5152031"/>
            <a:ext cx="434305" cy="391604"/>
          </a:xfrm>
          <a:custGeom>
            <a:avLst/>
            <a:gdLst>
              <a:gd name="T0" fmla="*/ 1041 w 3360"/>
              <a:gd name="T1" fmla="*/ 1459 h 2624"/>
              <a:gd name="T2" fmla="*/ 1151 w 3360"/>
              <a:gd name="T3" fmla="*/ 1575 h 2624"/>
              <a:gd name="T4" fmla="*/ 682 w 3360"/>
              <a:gd name="T5" fmla="*/ 1681 h 2624"/>
              <a:gd name="T6" fmla="*/ 3040 w 3360"/>
              <a:gd name="T7" fmla="*/ 2405 h 2624"/>
              <a:gd name="T8" fmla="*/ 2664 w 3360"/>
              <a:gd name="T9" fmla="*/ 1675 h 2624"/>
              <a:gd name="T10" fmla="*/ 2254 w 3360"/>
              <a:gd name="T11" fmla="*/ 1524 h 2624"/>
              <a:gd name="T12" fmla="*/ 2330 w 3360"/>
              <a:gd name="T13" fmla="*/ 1455 h 2624"/>
              <a:gd name="T14" fmla="*/ 2814 w 3360"/>
              <a:gd name="T15" fmla="*/ 1463 h 2624"/>
              <a:gd name="T16" fmla="*/ 3358 w 3360"/>
              <a:gd name="T17" fmla="*/ 2564 h 2624"/>
              <a:gd name="T18" fmla="*/ 3338 w 3360"/>
              <a:gd name="T19" fmla="*/ 2616 h 2624"/>
              <a:gd name="T20" fmla="*/ 38 w 3360"/>
              <a:gd name="T21" fmla="*/ 2622 h 2624"/>
              <a:gd name="T22" fmla="*/ 0 w 3360"/>
              <a:gd name="T23" fmla="*/ 2580 h 2624"/>
              <a:gd name="T24" fmla="*/ 534 w 3360"/>
              <a:gd name="T25" fmla="*/ 1473 h 2624"/>
              <a:gd name="T26" fmla="*/ 1679 w 3360"/>
              <a:gd name="T27" fmla="*/ 359 h 2624"/>
              <a:gd name="T28" fmla="*/ 1491 w 3360"/>
              <a:gd name="T29" fmla="*/ 405 h 2624"/>
              <a:gd name="T30" fmla="*/ 1349 w 3360"/>
              <a:gd name="T31" fmla="*/ 530 h 2624"/>
              <a:gd name="T32" fmla="*/ 1281 w 3360"/>
              <a:gd name="T33" fmla="*/ 709 h 2624"/>
              <a:gd name="T34" fmla="*/ 1304 w 3360"/>
              <a:gd name="T35" fmla="*/ 904 h 2624"/>
              <a:gd name="T36" fmla="*/ 1412 w 3360"/>
              <a:gd name="T37" fmla="*/ 1060 h 2624"/>
              <a:gd name="T38" fmla="*/ 1580 w 3360"/>
              <a:gd name="T39" fmla="*/ 1148 h 2624"/>
              <a:gd name="T40" fmla="*/ 1779 w 3360"/>
              <a:gd name="T41" fmla="*/ 1148 h 2624"/>
              <a:gd name="T42" fmla="*/ 1947 w 3360"/>
              <a:gd name="T43" fmla="*/ 1060 h 2624"/>
              <a:gd name="T44" fmla="*/ 2055 w 3360"/>
              <a:gd name="T45" fmla="*/ 904 h 2624"/>
              <a:gd name="T46" fmla="*/ 2078 w 3360"/>
              <a:gd name="T47" fmla="*/ 709 h 2624"/>
              <a:gd name="T48" fmla="*/ 2010 w 3360"/>
              <a:gd name="T49" fmla="*/ 530 h 2624"/>
              <a:gd name="T50" fmla="*/ 1868 w 3360"/>
              <a:gd name="T51" fmla="*/ 405 h 2624"/>
              <a:gd name="T52" fmla="*/ 1679 w 3360"/>
              <a:gd name="T53" fmla="*/ 359 h 2624"/>
              <a:gd name="T54" fmla="*/ 1880 w 3360"/>
              <a:gd name="T55" fmla="*/ 26 h 2624"/>
              <a:gd name="T56" fmla="*/ 2117 w 3360"/>
              <a:gd name="T57" fmla="*/ 138 h 2624"/>
              <a:gd name="T58" fmla="*/ 2301 w 3360"/>
              <a:gd name="T59" fmla="*/ 321 h 2624"/>
              <a:gd name="T60" fmla="*/ 2413 w 3360"/>
              <a:gd name="T61" fmla="*/ 558 h 2624"/>
              <a:gd name="T62" fmla="*/ 2439 w 3360"/>
              <a:gd name="T63" fmla="*/ 822 h 2624"/>
              <a:gd name="T64" fmla="*/ 2396 w 3360"/>
              <a:gd name="T65" fmla="*/ 1040 h 2624"/>
              <a:gd name="T66" fmla="*/ 2307 w 3360"/>
              <a:gd name="T67" fmla="*/ 1216 h 2624"/>
              <a:gd name="T68" fmla="*/ 2187 w 3360"/>
              <a:gd name="T69" fmla="*/ 1372 h 2624"/>
              <a:gd name="T70" fmla="*/ 2051 w 3360"/>
              <a:gd name="T71" fmla="*/ 1524 h 2624"/>
              <a:gd name="T72" fmla="*/ 1911 w 3360"/>
              <a:gd name="T73" fmla="*/ 1690 h 2624"/>
              <a:gd name="T74" fmla="*/ 1784 w 3360"/>
              <a:gd name="T75" fmla="*/ 1888 h 2624"/>
              <a:gd name="T76" fmla="*/ 1712 w 3360"/>
              <a:gd name="T77" fmla="*/ 2028 h 2624"/>
              <a:gd name="T78" fmla="*/ 1660 w 3360"/>
              <a:gd name="T79" fmla="*/ 2036 h 2624"/>
              <a:gd name="T80" fmla="*/ 1600 w 3360"/>
              <a:gd name="T81" fmla="*/ 1939 h 2624"/>
              <a:gd name="T82" fmla="*/ 1463 w 3360"/>
              <a:gd name="T83" fmla="*/ 1711 h 2624"/>
              <a:gd name="T84" fmla="*/ 1309 w 3360"/>
              <a:gd name="T85" fmla="*/ 1525 h 2624"/>
              <a:gd name="T86" fmla="*/ 1160 w 3360"/>
              <a:gd name="T87" fmla="*/ 1358 h 2624"/>
              <a:gd name="T88" fmla="*/ 1030 w 3360"/>
              <a:gd name="T89" fmla="*/ 1183 h 2624"/>
              <a:gd name="T90" fmla="*/ 944 w 3360"/>
              <a:gd name="T91" fmla="*/ 977 h 2624"/>
              <a:gd name="T92" fmla="*/ 921 w 3360"/>
              <a:gd name="T93" fmla="*/ 722 h 2624"/>
              <a:gd name="T94" fmla="*/ 981 w 3360"/>
              <a:gd name="T95" fmla="*/ 475 h 2624"/>
              <a:gd name="T96" fmla="*/ 1111 w 3360"/>
              <a:gd name="T97" fmla="*/ 262 h 2624"/>
              <a:gd name="T98" fmla="*/ 1301 w 3360"/>
              <a:gd name="T99" fmla="*/ 103 h 2624"/>
              <a:gd name="T100" fmla="*/ 1539 w 3360"/>
              <a:gd name="T101" fmla="*/ 13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0" h="2624">
                <a:moveTo>
                  <a:pt x="574" y="1454"/>
                </a:moveTo>
                <a:lnTo>
                  <a:pt x="1018" y="1454"/>
                </a:lnTo>
                <a:lnTo>
                  <a:pt x="1029" y="1455"/>
                </a:lnTo>
                <a:lnTo>
                  <a:pt x="1041" y="1459"/>
                </a:lnTo>
                <a:lnTo>
                  <a:pt x="1051" y="1465"/>
                </a:lnTo>
                <a:lnTo>
                  <a:pt x="1059" y="1473"/>
                </a:lnTo>
                <a:lnTo>
                  <a:pt x="1105" y="1524"/>
                </a:lnTo>
                <a:lnTo>
                  <a:pt x="1151" y="1575"/>
                </a:lnTo>
                <a:lnTo>
                  <a:pt x="1238" y="1673"/>
                </a:lnTo>
                <a:lnTo>
                  <a:pt x="712" y="1673"/>
                </a:lnTo>
                <a:lnTo>
                  <a:pt x="696" y="1675"/>
                </a:lnTo>
                <a:lnTo>
                  <a:pt x="682" y="1681"/>
                </a:lnTo>
                <a:lnTo>
                  <a:pt x="671" y="1691"/>
                </a:lnTo>
                <a:lnTo>
                  <a:pt x="662" y="1703"/>
                </a:lnTo>
                <a:lnTo>
                  <a:pt x="320" y="2405"/>
                </a:lnTo>
                <a:lnTo>
                  <a:pt x="3040" y="2405"/>
                </a:lnTo>
                <a:lnTo>
                  <a:pt x="2698" y="1703"/>
                </a:lnTo>
                <a:lnTo>
                  <a:pt x="2689" y="1691"/>
                </a:lnTo>
                <a:lnTo>
                  <a:pt x="2678" y="1681"/>
                </a:lnTo>
                <a:lnTo>
                  <a:pt x="2664" y="1675"/>
                </a:lnTo>
                <a:lnTo>
                  <a:pt x="2648" y="1673"/>
                </a:lnTo>
                <a:lnTo>
                  <a:pt x="2121" y="1673"/>
                </a:lnTo>
                <a:lnTo>
                  <a:pt x="2208" y="1575"/>
                </a:lnTo>
                <a:lnTo>
                  <a:pt x="2254" y="1524"/>
                </a:lnTo>
                <a:lnTo>
                  <a:pt x="2300" y="1473"/>
                </a:lnTo>
                <a:lnTo>
                  <a:pt x="2308" y="1465"/>
                </a:lnTo>
                <a:lnTo>
                  <a:pt x="2318" y="1459"/>
                </a:lnTo>
                <a:lnTo>
                  <a:pt x="2330" y="1455"/>
                </a:lnTo>
                <a:lnTo>
                  <a:pt x="2341" y="1454"/>
                </a:lnTo>
                <a:lnTo>
                  <a:pt x="2786" y="1454"/>
                </a:lnTo>
                <a:lnTo>
                  <a:pt x="2800" y="1456"/>
                </a:lnTo>
                <a:lnTo>
                  <a:pt x="2814" y="1463"/>
                </a:lnTo>
                <a:lnTo>
                  <a:pt x="2826" y="1473"/>
                </a:lnTo>
                <a:lnTo>
                  <a:pt x="2835" y="1485"/>
                </a:lnTo>
                <a:lnTo>
                  <a:pt x="3352" y="2546"/>
                </a:lnTo>
                <a:lnTo>
                  <a:pt x="3358" y="2564"/>
                </a:lnTo>
                <a:lnTo>
                  <a:pt x="3360" y="2580"/>
                </a:lnTo>
                <a:lnTo>
                  <a:pt x="3357" y="2594"/>
                </a:lnTo>
                <a:lnTo>
                  <a:pt x="3349" y="2607"/>
                </a:lnTo>
                <a:lnTo>
                  <a:pt x="3338" y="2616"/>
                </a:lnTo>
                <a:lnTo>
                  <a:pt x="3322" y="2622"/>
                </a:lnTo>
                <a:lnTo>
                  <a:pt x="3303" y="2624"/>
                </a:lnTo>
                <a:lnTo>
                  <a:pt x="57" y="2624"/>
                </a:lnTo>
                <a:lnTo>
                  <a:pt x="38" y="2622"/>
                </a:lnTo>
                <a:lnTo>
                  <a:pt x="22" y="2616"/>
                </a:lnTo>
                <a:lnTo>
                  <a:pt x="11" y="2607"/>
                </a:lnTo>
                <a:lnTo>
                  <a:pt x="3" y="2594"/>
                </a:lnTo>
                <a:lnTo>
                  <a:pt x="0" y="2580"/>
                </a:lnTo>
                <a:lnTo>
                  <a:pt x="2" y="2564"/>
                </a:lnTo>
                <a:lnTo>
                  <a:pt x="8" y="2546"/>
                </a:lnTo>
                <a:lnTo>
                  <a:pt x="525" y="1485"/>
                </a:lnTo>
                <a:lnTo>
                  <a:pt x="534" y="1473"/>
                </a:lnTo>
                <a:lnTo>
                  <a:pt x="546" y="1463"/>
                </a:lnTo>
                <a:lnTo>
                  <a:pt x="560" y="1456"/>
                </a:lnTo>
                <a:lnTo>
                  <a:pt x="574" y="1454"/>
                </a:lnTo>
                <a:close/>
                <a:moveTo>
                  <a:pt x="1679" y="359"/>
                </a:moveTo>
                <a:lnTo>
                  <a:pt x="1629" y="362"/>
                </a:lnTo>
                <a:lnTo>
                  <a:pt x="1580" y="371"/>
                </a:lnTo>
                <a:lnTo>
                  <a:pt x="1534" y="386"/>
                </a:lnTo>
                <a:lnTo>
                  <a:pt x="1491" y="405"/>
                </a:lnTo>
                <a:lnTo>
                  <a:pt x="1450" y="431"/>
                </a:lnTo>
                <a:lnTo>
                  <a:pt x="1412" y="460"/>
                </a:lnTo>
                <a:lnTo>
                  <a:pt x="1379" y="494"/>
                </a:lnTo>
                <a:lnTo>
                  <a:pt x="1349" y="530"/>
                </a:lnTo>
                <a:lnTo>
                  <a:pt x="1325" y="571"/>
                </a:lnTo>
                <a:lnTo>
                  <a:pt x="1304" y="615"/>
                </a:lnTo>
                <a:lnTo>
                  <a:pt x="1290" y="662"/>
                </a:lnTo>
                <a:lnTo>
                  <a:pt x="1281" y="709"/>
                </a:lnTo>
                <a:lnTo>
                  <a:pt x="1278" y="760"/>
                </a:lnTo>
                <a:lnTo>
                  <a:pt x="1281" y="810"/>
                </a:lnTo>
                <a:lnTo>
                  <a:pt x="1290" y="859"/>
                </a:lnTo>
                <a:lnTo>
                  <a:pt x="1304" y="904"/>
                </a:lnTo>
                <a:lnTo>
                  <a:pt x="1325" y="948"/>
                </a:lnTo>
                <a:lnTo>
                  <a:pt x="1349" y="989"/>
                </a:lnTo>
                <a:lnTo>
                  <a:pt x="1379" y="1026"/>
                </a:lnTo>
                <a:lnTo>
                  <a:pt x="1412" y="1060"/>
                </a:lnTo>
                <a:lnTo>
                  <a:pt x="1450" y="1089"/>
                </a:lnTo>
                <a:lnTo>
                  <a:pt x="1491" y="1114"/>
                </a:lnTo>
                <a:lnTo>
                  <a:pt x="1534" y="1134"/>
                </a:lnTo>
                <a:lnTo>
                  <a:pt x="1580" y="1148"/>
                </a:lnTo>
                <a:lnTo>
                  <a:pt x="1629" y="1158"/>
                </a:lnTo>
                <a:lnTo>
                  <a:pt x="1679" y="1162"/>
                </a:lnTo>
                <a:lnTo>
                  <a:pt x="1730" y="1158"/>
                </a:lnTo>
                <a:lnTo>
                  <a:pt x="1779" y="1148"/>
                </a:lnTo>
                <a:lnTo>
                  <a:pt x="1825" y="1134"/>
                </a:lnTo>
                <a:lnTo>
                  <a:pt x="1868" y="1114"/>
                </a:lnTo>
                <a:lnTo>
                  <a:pt x="1909" y="1089"/>
                </a:lnTo>
                <a:lnTo>
                  <a:pt x="1947" y="1060"/>
                </a:lnTo>
                <a:lnTo>
                  <a:pt x="1980" y="1026"/>
                </a:lnTo>
                <a:lnTo>
                  <a:pt x="2010" y="989"/>
                </a:lnTo>
                <a:lnTo>
                  <a:pt x="2034" y="948"/>
                </a:lnTo>
                <a:lnTo>
                  <a:pt x="2055" y="904"/>
                </a:lnTo>
                <a:lnTo>
                  <a:pt x="2069" y="859"/>
                </a:lnTo>
                <a:lnTo>
                  <a:pt x="2078" y="810"/>
                </a:lnTo>
                <a:lnTo>
                  <a:pt x="2081" y="760"/>
                </a:lnTo>
                <a:lnTo>
                  <a:pt x="2078" y="709"/>
                </a:lnTo>
                <a:lnTo>
                  <a:pt x="2069" y="662"/>
                </a:lnTo>
                <a:lnTo>
                  <a:pt x="2055" y="615"/>
                </a:lnTo>
                <a:lnTo>
                  <a:pt x="2034" y="571"/>
                </a:lnTo>
                <a:lnTo>
                  <a:pt x="2010" y="530"/>
                </a:lnTo>
                <a:lnTo>
                  <a:pt x="1980" y="494"/>
                </a:lnTo>
                <a:lnTo>
                  <a:pt x="1947" y="460"/>
                </a:lnTo>
                <a:lnTo>
                  <a:pt x="1909" y="431"/>
                </a:lnTo>
                <a:lnTo>
                  <a:pt x="1868" y="405"/>
                </a:lnTo>
                <a:lnTo>
                  <a:pt x="1825" y="386"/>
                </a:lnTo>
                <a:lnTo>
                  <a:pt x="1779" y="371"/>
                </a:lnTo>
                <a:lnTo>
                  <a:pt x="1730" y="362"/>
                </a:lnTo>
                <a:lnTo>
                  <a:pt x="1679" y="359"/>
                </a:lnTo>
                <a:close/>
                <a:moveTo>
                  <a:pt x="1676" y="0"/>
                </a:moveTo>
                <a:lnTo>
                  <a:pt x="1746" y="3"/>
                </a:lnTo>
                <a:lnTo>
                  <a:pt x="1813" y="12"/>
                </a:lnTo>
                <a:lnTo>
                  <a:pt x="1880" y="26"/>
                </a:lnTo>
                <a:lnTo>
                  <a:pt x="1943" y="47"/>
                </a:lnTo>
                <a:lnTo>
                  <a:pt x="2004" y="72"/>
                </a:lnTo>
                <a:lnTo>
                  <a:pt x="2062" y="103"/>
                </a:lnTo>
                <a:lnTo>
                  <a:pt x="2117" y="138"/>
                </a:lnTo>
                <a:lnTo>
                  <a:pt x="2169" y="178"/>
                </a:lnTo>
                <a:lnTo>
                  <a:pt x="2217" y="222"/>
                </a:lnTo>
                <a:lnTo>
                  <a:pt x="2260" y="269"/>
                </a:lnTo>
                <a:lnTo>
                  <a:pt x="2301" y="321"/>
                </a:lnTo>
                <a:lnTo>
                  <a:pt x="2336" y="376"/>
                </a:lnTo>
                <a:lnTo>
                  <a:pt x="2367" y="434"/>
                </a:lnTo>
                <a:lnTo>
                  <a:pt x="2393" y="494"/>
                </a:lnTo>
                <a:lnTo>
                  <a:pt x="2413" y="558"/>
                </a:lnTo>
                <a:lnTo>
                  <a:pt x="2428" y="623"/>
                </a:lnTo>
                <a:lnTo>
                  <a:pt x="2438" y="690"/>
                </a:lnTo>
                <a:lnTo>
                  <a:pt x="2441" y="760"/>
                </a:lnTo>
                <a:lnTo>
                  <a:pt x="2439" y="822"/>
                </a:lnTo>
                <a:lnTo>
                  <a:pt x="2433" y="881"/>
                </a:lnTo>
                <a:lnTo>
                  <a:pt x="2423" y="937"/>
                </a:lnTo>
                <a:lnTo>
                  <a:pt x="2411" y="990"/>
                </a:lnTo>
                <a:lnTo>
                  <a:pt x="2396" y="1040"/>
                </a:lnTo>
                <a:lnTo>
                  <a:pt x="2377" y="1086"/>
                </a:lnTo>
                <a:lnTo>
                  <a:pt x="2356" y="1132"/>
                </a:lnTo>
                <a:lnTo>
                  <a:pt x="2333" y="1175"/>
                </a:lnTo>
                <a:lnTo>
                  <a:pt x="2307" y="1216"/>
                </a:lnTo>
                <a:lnTo>
                  <a:pt x="2280" y="1257"/>
                </a:lnTo>
                <a:lnTo>
                  <a:pt x="2250" y="1296"/>
                </a:lnTo>
                <a:lnTo>
                  <a:pt x="2219" y="1334"/>
                </a:lnTo>
                <a:lnTo>
                  <a:pt x="2187" y="1372"/>
                </a:lnTo>
                <a:lnTo>
                  <a:pt x="2153" y="1410"/>
                </a:lnTo>
                <a:lnTo>
                  <a:pt x="2120" y="1447"/>
                </a:lnTo>
                <a:lnTo>
                  <a:pt x="2085" y="1486"/>
                </a:lnTo>
                <a:lnTo>
                  <a:pt x="2051" y="1524"/>
                </a:lnTo>
                <a:lnTo>
                  <a:pt x="2015" y="1564"/>
                </a:lnTo>
                <a:lnTo>
                  <a:pt x="1980" y="1605"/>
                </a:lnTo>
                <a:lnTo>
                  <a:pt x="1946" y="1646"/>
                </a:lnTo>
                <a:lnTo>
                  <a:pt x="1911" y="1690"/>
                </a:lnTo>
                <a:lnTo>
                  <a:pt x="1878" y="1736"/>
                </a:lnTo>
                <a:lnTo>
                  <a:pt x="1845" y="1785"/>
                </a:lnTo>
                <a:lnTo>
                  <a:pt x="1814" y="1835"/>
                </a:lnTo>
                <a:lnTo>
                  <a:pt x="1784" y="1888"/>
                </a:lnTo>
                <a:lnTo>
                  <a:pt x="1756" y="1945"/>
                </a:lnTo>
                <a:lnTo>
                  <a:pt x="1730" y="2005"/>
                </a:lnTo>
                <a:lnTo>
                  <a:pt x="1722" y="2018"/>
                </a:lnTo>
                <a:lnTo>
                  <a:pt x="1712" y="2028"/>
                </a:lnTo>
                <a:lnTo>
                  <a:pt x="1699" y="2036"/>
                </a:lnTo>
                <a:lnTo>
                  <a:pt x="1686" y="2039"/>
                </a:lnTo>
                <a:lnTo>
                  <a:pt x="1673" y="2039"/>
                </a:lnTo>
                <a:lnTo>
                  <a:pt x="1660" y="2036"/>
                </a:lnTo>
                <a:lnTo>
                  <a:pt x="1647" y="2028"/>
                </a:lnTo>
                <a:lnTo>
                  <a:pt x="1636" y="2018"/>
                </a:lnTo>
                <a:lnTo>
                  <a:pt x="1629" y="2005"/>
                </a:lnTo>
                <a:lnTo>
                  <a:pt x="1600" y="1939"/>
                </a:lnTo>
                <a:lnTo>
                  <a:pt x="1568" y="1877"/>
                </a:lnTo>
                <a:lnTo>
                  <a:pt x="1534" y="1818"/>
                </a:lnTo>
                <a:lnTo>
                  <a:pt x="1500" y="1763"/>
                </a:lnTo>
                <a:lnTo>
                  <a:pt x="1463" y="1711"/>
                </a:lnTo>
                <a:lnTo>
                  <a:pt x="1425" y="1662"/>
                </a:lnTo>
                <a:lnTo>
                  <a:pt x="1388" y="1615"/>
                </a:lnTo>
                <a:lnTo>
                  <a:pt x="1349" y="1569"/>
                </a:lnTo>
                <a:lnTo>
                  <a:pt x="1309" y="1525"/>
                </a:lnTo>
                <a:lnTo>
                  <a:pt x="1271" y="1483"/>
                </a:lnTo>
                <a:lnTo>
                  <a:pt x="1233" y="1441"/>
                </a:lnTo>
                <a:lnTo>
                  <a:pt x="1195" y="1399"/>
                </a:lnTo>
                <a:lnTo>
                  <a:pt x="1160" y="1358"/>
                </a:lnTo>
                <a:lnTo>
                  <a:pt x="1124" y="1315"/>
                </a:lnTo>
                <a:lnTo>
                  <a:pt x="1091" y="1272"/>
                </a:lnTo>
                <a:lnTo>
                  <a:pt x="1060" y="1229"/>
                </a:lnTo>
                <a:lnTo>
                  <a:pt x="1030" y="1183"/>
                </a:lnTo>
                <a:lnTo>
                  <a:pt x="1005" y="1135"/>
                </a:lnTo>
                <a:lnTo>
                  <a:pt x="982" y="1085"/>
                </a:lnTo>
                <a:lnTo>
                  <a:pt x="961" y="1033"/>
                </a:lnTo>
                <a:lnTo>
                  <a:pt x="944" y="977"/>
                </a:lnTo>
                <a:lnTo>
                  <a:pt x="932" y="918"/>
                </a:lnTo>
                <a:lnTo>
                  <a:pt x="922" y="852"/>
                </a:lnTo>
                <a:lnTo>
                  <a:pt x="919" y="787"/>
                </a:lnTo>
                <a:lnTo>
                  <a:pt x="921" y="722"/>
                </a:lnTo>
                <a:lnTo>
                  <a:pt x="929" y="658"/>
                </a:lnTo>
                <a:lnTo>
                  <a:pt x="941" y="595"/>
                </a:lnTo>
                <a:lnTo>
                  <a:pt x="958" y="534"/>
                </a:lnTo>
                <a:lnTo>
                  <a:pt x="981" y="475"/>
                </a:lnTo>
                <a:lnTo>
                  <a:pt x="1007" y="418"/>
                </a:lnTo>
                <a:lnTo>
                  <a:pt x="1038" y="363"/>
                </a:lnTo>
                <a:lnTo>
                  <a:pt x="1072" y="311"/>
                </a:lnTo>
                <a:lnTo>
                  <a:pt x="1111" y="262"/>
                </a:lnTo>
                <a:lnTo>
                  <a:pt x="1153" y="216"/>
                </a:lnTo>
                <a:lnTo>
                  <a:pt x="1199" y="175"/>
                </a:lnTo>
                <a:lnTo>
                  <a:pt x="1248" y="136"/>
                </a:lnTo>
                <a:lnTo>
                  <a:pt x="1301" y="103"/>
                </a:lnTo>
                <a:lnTo>
                  <a:pt x="1356" y="72"/>
                </a:lnTo>
                <a:lnTo>
                  <a:pt x="1415" y="48"/>
                </a:lnTo>
                <a:lnTo>
                  <a:pt x="1476" y="27"/>
                </a:lnTo>
                <a:lnTo>
                  <a:pt x="1539" y="13"/>
                </a:lnTo>
                <a:lnTo>
                  <a:pt x="1606" y="4"/>
                </a:lnTo>
                <a:lnTo>
                  <a:pt x="1676" y="0"/>
                </a:lnTo>
                <a:close/>
              </a:path>
            </a:pathLst>
          </a:custGeom>
          <a:solidFill>
            <a:srgbClr val="ED435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B606B-8F53-584F-81AC-FFF71D46571F}"/>
              </a:ext>
            </a:extLst>
          </p:cNvPr>
          <p:cNvSpPr txBox="1"/>
          <p:nvPr/>
        </p:nvSpPr>
        <p:spPr>
          <a:xfrm>
            <a:off x="9720386" y="5171514"/>
            <a:ext cx="227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rgbClr val="37424F"/>
                </a:solidFill>
              </a:rPr>
              <a:t>«Павлодар-Успенка»</a:t>
            </a:r>
          </a:p>
          <a:p>
            <a:r>
              <a:rPr lang="kk-KZ" sz="1400" b="1" dirty="0">
                <a:solidFill>
                  <a:srgbClr val="37424F"/>
                </a:solidFill>
              </a:rPr>
              <a:t>КМ 32+950 – КМ 32+837</a:t>
            </a:r>
          </a:p>
        </p:txBody>
      </p:sp>
      <p:grpSp>
        <p:nvGrpSpPr>
          <p:cNvPr id="15" name="Group 88">
            <a:extLst>
              <a:ext uri="{FF2B5EF4-FFF2-40B4-BE49-F238E27FC236}">
                <a16:creationId xmlns:a16="http://schemas.microsoft.com/office/drawing/2014/main" id="{30691505-2529-A206-99F0-4D0718104DBA}"/>
              </a:ext>
            </a:extLst>
          </p:cNvPr>
          <p:cNvGrpSpPr/>
          <p:nvPr/>
        </p:nvGrpSpPr>
        <p:grpSpPr>
          <a:xfrm>
            <a:off x="218204" y="4958859"/>
            <a:ext cx="531813" cy="531812"/>
            <a:chOff x="5113338" y="5651500"/>
            <a:chExt cx="531813" cy="531812"/>
          </a:xfrm>
          <a:solidFill>
            <a:srgbClr val="37424F"/>
          </a:solidFill>
        </p:grpSpPr>
        <p:sp>
          <p:nvSpPr>
            <p:cNvPr id="16" name="Freeform 699">
              <a:extLst>
                <a:ext uri="{FF2B5EF4-FFF2-40B4-BE49-F238E27FC236}">
                  <a16:creationId xmlns:a16="http://schemas.microsoft.com/office/drawing/2014/main" id="{57A80639-C6A0-6026-C002-D3D94F0EC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263" y="5815013"/>
              <a:ext cx="207963" cy="206375"/>
            </a:xfrm>
            <a:custGeom>
              <a:avLst/>
              <a:gdLst>
                <a:gd name="T0" fmla="*/ 551 w 1303"/>
                <a:gd name="T1" fmla="*/ 182 h 1303"/>
                <a:gd name="T2" fmla="*/ 411 w 1303"/>
                <a:gd name="T3" fmla="*/ 236 h 1303"/>
                <a:gd name="T4" fmla="*/ 294 w 1303"/>
                <a:gd name="T5" fmla="*/ 331 h 1303"/>
                <a:gd name="T6" fmla="*/ 213 w 1303"/>
                <a:gd name="T7" fmla="*/ 457 h 1303"/>
                <a:gd name="T8" fmla="*/ 174 w 1303"/>
                <a:gd name="T9" fmla="*/ 601 h 1303"/>
                <a:gd name="T10" fmla="*/ 185 w 1303"/>
                <a:gd name="T11" fmla="*/ 761 h 1303"/>
                <a:gd name="T12" fmla="*/ 247 w 1303"/>
                <a:gd name="T13" fmla="*/ 908 h 1303"/>
                <a:gd name="T14" fmla="*/ 352 w 1303"/>
                <a:gd name="T15" fmla="*/ 1025 h 1303"/>
                <a:gd name="T16" fmla="*/ 490 w 1303"/>
                <a:gd name="T17" fmla="*/ 1102 h 1303"/>
                <a:gd name="T18" fmla="*/ 651 w 1303"/>
                <a:gd name="T19" fmla="*/ 1131 h 1303"/>
                <a:gd name="T20" fmla="*/ 804 w 1303"/>
                <a:gd name="T21" fmla="*/ 1107 h 1303"/>
                <a:gd name="T22" fmla="*/ 936 w 1303"/>
                <a:gd name="T23" fmla="*/ 1038 h 1303"/>
                <a:gd name="T24" fmla="*/ 1040 w 1303"/>
                <a:gd name="T25" fmla="*/ 934 h 1303"/>
                <a:gd name="T26" fmla="*/ 1108 w 1303"/>
                <a:gd name="T27" fmla="*/ 800 h 1303"/>
                <a:gd name="T28" fmla="*/ 1131 w 1303"/>
                <a:gd name="T29" fmla="*/ 651 h 1303"/>
                <a:gd name="T30" fmla="*/ 1103 w 1303"/>
                <a:gd name="T31" fmla="*/ 490 h 1303"/>
                <a:gd name="T32" fmla="*/ 1025 w 1303"/>
                <a:gd name="T33" fmla="*/ 352 h 1303"/>
                <a:gd name="T34" fmla="*/ 908 w 1303"/>
                <a:gd name="T35" fmla="*/ 247 h 1303"/>
                <a:gd name="T36" fmla="*/ 762 w 1303"/>
                <a:gd name="T37" fmla="*/ 184 h 1303"/>
                <a:gd name="T38" fmla="*/ 651 w 1303"/>
                <a:gd name="T39" fmla="*/ 0 h 1303"/>
                <a:gd name="T40" fmla="*/ 834 w 1303"/>
                <a:gd name="T41" fmla="*/ 26 h 1303"/>
                <a:gd name="T42" fmla="*/ 997 w 1303"/>
                <a:gd name="T43" fmla="*/ 100 h 1303"/>
                <a:gd name="T44" fmla="*/ 1133 w 1303"/>
                <a:gd name="T45" fmla="*/ 212 h 1303"/>
                <a:gd name="T46" fmla="*/ 1233 w 1303"/>
                <a:gd name="T47" fmla="*/ 358 h 1303"/>
                <a:gd name="T48" fmla="*/ 1291 w 1303"/>
                <a:gd name="T49" fmla="*/ 528 h 1303"/>
                <a:gd name="T50" fmla="*/ 1301 w 1303"/>
                <a:gd name="T51" fmla="*/ 703 h 1303"/>
                <a:gd name="T52" fmla="*/ 1262 w 1303"/>
                <a:gd name="T53" fmla="*/ 880 h 1303"/>
                <a:gd name="T54" fmla="*/ 1175 w 1303"/>
                <a:gd name="T55" fmla="*/ 1038 h 1303"/>
                <a:gd name="T56" fmla="*/ 1048 w 1303"/>
                <a:gd name="T57" fmla="*/ 1169 h 1303"/>
                <a:gd name="T58" fmla="*/ 889 w 1303"/>
                <a:gd name="T59" fmla="*/ 1258 h 1303"/>
                <a:gd name="T60" fmla="*/ 713 w 1303"/>
                <a:gd name="T61" fmla="*/ 1301 h 1303"/>
                <a:gd name="T62" fmla="*/ 528 w 1303"/>
                <a:gd name="T63" fmla="*/ 1291 h 1303"/>
                <a:gd name="T64" fmla="*/ 357 w 1303"/>
                <a:gd name="T65" fmla="*/ 1233 h 1303"/>
                <a:gd name="T66" fmla="*/ 212 w 1303"/>
                <a:gd name="T67" fmla="*/ 1132 h 1303"/>
                <a:gd name="T68" fmla="*/ 99 w 1303"/>
                <a:gd name="T69" fmla="*/ 997 h 1303"/>
                <a:gd name="T70" fmla="*/ 25 w 1303"/>
                <a:gd name="T71" fmla="*/ 834 h 1303"/>
                <a:gd name="T72" fmla="*/ 0 w 1303"/>
                <a:gd name="T73" fmla="*/ 651 h 1303"/>
                <a:gd name="T74" fmla="*/ 24 w 1303"/>
                <a:gd name="T75" fmla="*/ 474 h 1303"/>
                <a:gd name="T76" fmla="*/ 95 w 1303"/>
                <a:gd name="T77" fmla="*/ 313 h 1303"/>
                <a:gd name="T78" fmla="*/ 204 w 1303"/>
                <a:gd name="T79" fmla="*/ 177 h 1303"/>
                <a:gd name="T80" fmla="*/ 337 w 1303"/>
                <a:gd name="T81" fmla="*/ 81 h 1303"/>
                <a:gd name="T82" fmla="*/ 488 w 1303"/>
                <a:gd name="T83" fmla="*/ 21 h 1303"/>
                <a:gd name="T84" fmla="*/ 651 w 1303"/>
                <a:gd name="T85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3" h="1303">
                  <a:moveTo>
                    <a:pt x="651" y="172"/>
                  </a:moveTo>
                  <a:lnTo>
                    <a:pt x="600" y="175"/>
                  </a:lnTo>
                  <a:lnTo>
                    <a:pt x="551" y="182"/>
                  </a:lnTo>
                  <a:lnTo>
                    <a:pt x="502" y="196"/>
                  </a:lnTo>
                  <a:lnTo>
                    <a:pt x="455" y="214"/>
                  </a:lnTo>
                  <a:lnTo>
                    <a:pt x="411" y="236"/>
                  </a:lnTo>
                  <a:lnTo>
                    <a:pt x="369" y="264"/>
                  </a:lnTo>
                  <a:lnTo>
                    <a:pt x="330" y="296"/>
                  </a:lnTo>
                  <a:lnTo>
                    <a:pt x="294" y="331"/>
                  </a:lnTo>
                  <a:lnTo>
                    <a:pt x="262" y="371"/>
                  </a:lnTo>
                  <a:lnTo>
                    <a:pt x="236" y="413"/>
                  </a:lnTo>
                  <a:lnTo>
                    <a:pt x="213" y="457"/>
                  </a:lnTo>
                  <a:lnTo>
                    <a:pt x="195" y="504"/>
                  </a:lnTo>
                  <a:lnTo>
                    <a:pt x="182" y="552"/>
                  </a:lnTo>
                  <a:lnTo>
                    <a:pt x="174" y="601"/>
                  </a:lnTo>
                  <a:lnTo>
                    <a:pt x="172" y="651"/>
                  </a:lnTo>
                  <a:lnTo>
                    <a:pt x="175" y="707"/>
                  </a:lnTo>
                  <a:lnTo>
                    <a:pt x="185" y="761"/>
                  </a:lnTo>
                  <a:lnTo>
                    <a:pt x="200" y="812"/>
                  </a:lnTo>
                  <a:lnTo>
                    <a:pt x="220" y="862"/>
                  </a:lnTo>
                  <a:lnTo>
                    <a:pt x="247" y="908"/>
                  </a:lnTo>
                  <a:lnTo>
                    <a:pt x="278" y="951"/>
                  </a:lnTo>
                  <a:lnTo>
                    <a:pt x="312" y="990"/>
                  </a:lnTo>
                  <a:lnTo>
                    <a:pt x="352" y="1025"/>
                  </a:lnTo>
                  <a:lnTo>
                    <a:pt x="394" y="1057"/>
                  </a:lnTo>
                  <a:lnTo>
                    <a:pt x="441" y="1082"/>
                  </a:lnTo>
                  <a:lnTo>
                    <a:pt x="490" y="1102"/>
                  </a:lnTo>
                  <a:lnTo>
                    <a:pt x="541" y="1118"/>
                  </a:lnTo>
                  <a:lnTo>
                    <a:pt x="595" y="1128"/>
                  </a:lnTo>
                  <a:lnTo>
                    <a:pt x="651" y="1131"/>
                  </a:lnTo>
                  <a:lnTo>
                    <a:pt x="704" y="1128"/>
                  </a:lnTo>
                  <a:lnTo>
                    <a:pt x="755" y="1120"/>
                  </a:lnTo>
                  <a:lnTo>
                    <a:pt x="804" y="1107"/>
                  </a:lnTo>
                  <a:lnTo>
                    <a:pt x="851" y="1088"/>
                  </a:lnTo>
                  <a:lnTo>
                    <a:pt x="895" y="1066"/>
                  </a:lnTo>
                  <a:lnTo>
                    <a:pt x="936" y="1038"/>
                  </a:lnTo>
                  <a:lnTo>
                    <a:pt x="974" y="1008"/>
                  </a:lnTo>
                  <a:lnTo>
                    <a:pt x="1009" y="972"/>
                  </a:lnTo>
                  <a:lnTo>
                    <a:pt x="1040" y="934"/>
                  </a:lnTo>
                  <a:lnTo>
                    <a:pt x="1067" y="892"/>
                  </a:lnTo>
                  <a:lnTo>
                    <a:pt x="1090" y="847"/>
                  </a:lnTo>
                  <a:lnTo>
                    <a:pt x="1108" y="800"/>
                  </a:lnTo>
                  <a:lnTo>
                    <a:pt x="1121" y="750"/>
                  </a:lnTo>
                  <a:lnTo>
                    <a:pt x="1128" y="698"/>
                  </a:lnTo>
                  <a:lnTo>
                    <a:pt x="1131" y="651"/>
                  </a:lnTo>
                  <a:lnTo>
                    <a:pt x="1127" y="596"/>
                  </a:lnTo>
                  <a:lnTo>
                    <a:pt x="1118" y="542"/>
                  </a:lnTo>
                  <a:lnTo>
                    <a:pt x="1103" y="490"/>
                  </a:lnTo>
                  <a:lnTo>
                    <a:pt x="1083" y="441"/>
                  </a:lnTo>
                  <a:lnTo>
                    <a:pt x="1056" y="395"/>
                  </a:lnTo>
                  <a:lnTo>
                    <a:pt x="1025" y="352"/>
                  </a:lnTo>
                  <a:lnTo>
                    <a:pt x="991" y="313"/>
                  </a:lnTo>
                  <a:lnTo>
                    <a:pt x="951" y="277"/>
                  </a:lnTo>
                  <a:lnTo>
                    <a:pt x="908" y="247"/>
                  </a:lnTo>
                  <a:lnTo>
                    <a:pt x="862" y="221"/>
                  </a:lnTo>
                  <a:lnTo>
                    <a:pt x="813" y="200"/>
                  </a:lnTo>
                  <a:lnTo>
                    <a:pt x="762" y="184"/>
                  </a:lnTo>
                  <a:lnTo>
                    <a:pt x="708" y="175"/>
                  </a:lnTo>
                  <a:lnTo>
                    <a:pt x="651" y="172"/>
                  </a:lnTo>
                  <a:close/>
                  <a:moveTo>
                    <a:pt x="651" y="0"/>
                  </a:moveTo>
                  <a:lnTo>
                    <a:pt x="714" y="3"/>
                  </a:lnTo>
                  <a:lnTo>
                    <a:pt x="775" y="12"/>
                  </a:lnTo>
                  <a:lnTo>
                    <a:pt x="834" y="26"/>
                  </a:lnTo>
                  <a:lnTo>
                    <a:pt x="891" y="46"/>
                  </a:lnTo>
                  <a:lnTo>
                    <a:pt x="946" y="70"/>
                  </a:lnTo>
                  <a:lnTo>
                    <a:pt x="997" y="100"/>
                  </a:lnTo>
                  <a:lnTo>
                    <a:pt x="1046" y="132"/>
                  </a:lnTo>
                  <a:lnTo>
                    <a:pt x="1091" y="170"/>
                  </a:lnTo>
                  <a:lnTo>
                    <a:pt x="1133" y="212"/>
                  </a:lnTo>
                  <a:lnTo>
                    <a:pt x="1170" y="257"/>
                  </a:lnTo>
                  <a:lnTo>
                    <a:pt x="1204" y="306"/>
                  </a:lnTo>
                  <a:lnTo>
                    <a:pt x="1233" y="358"/>
                  </a:lnTo>
                  <a:lnTo>
                    <a:pt x="1257" y="412"/>
                  </a:lnTo>
                  <a:lnTo>
                    <a:pt x="1277" y="468"/>
                  </a:lnTo>
                  <a:lnTo>
                    <a:pt x="1291" y="528"/>
                  </a:lnTo>
                  <a:lnTo>
                    <a:pt x="1300" y="589"/>
                  </a:lnTo>
                  <a:lnTo>
                    <a:pt x="1303" y="651"/>
                  </a:lnTo>
                  <a:lnTo>
                    <a:pt x="1301" y="703"/>
                  </a:lnTo>
                  <a:lnTo>
                    <a:pt x="1294" y="764"/>
                  </a:lnTo>
                  <a:lnTo>
                    <a:pt x="1281" y="823"/>
                  </a:lnTo>
                  <a:lnTo>
                    <a:pt x="1262" y="880"/>
                  </a:lnTo>
                  <a:lnTo>
                    <a:pt x="1238" y="936"/>
                  </a:lnTo>
                  <a:lnTo>
                    <a:pt x="1209" y="988"/>
                  </a:lnTo>
                  <a:lnTo>
                    <a:pt x="1175" y="1038"/>
                  </a:lnTo>
                  <a:lnTo>
                    <a:pt x="1138" y="1085"/>
                  </a:lnTo>
                  <a:lnTo>
                    <a:pt x="1095" y="1129"/>
                  </a:lnTo>
                  <a:lnTo>
                    <a:pt x="1048" y="1169"/>
                  </a:lnTo>
                  <a:lnTo>
                    <a:pt x="998" y="1204"/>
                  </a:lnTo>
                  <a:lnTo>
                    <a:pt x="945" y="1233"/>
                  </a:lnTo>
                  <a:lnTo>
                    <a:pt x="889" y="1258"/>
                  </a:lnTo>
                  <a:lnTo>
                    <a:pt x="832" y="1277"/>
                  </a:lnTo>
                  <a:lnTo>
                    <a:pt x="773" y="1291"/>
                  </a:lnTo>
                  <a:lnTo>
                    <a:pt x="713" y="1301"/>
                  </a:lnTo>
                  <a:lnTo>
                    <a:pt x="651" y="1303"/>
                  </a:lnTo>
                  <a:lnTo>
                    <a:pt x="589" y="1300"/>
                  </a:lnTo>
                  <a:lnTo>
                    <a:pt x="528" y="1291"/>
                  </a:lnTo>
                  <a:lnTo>
                    <a:pt x="469" y="1277"/>
                  </a:lnTo>
                  <a:lnTo>
                    <a:pt x="411" y="1258"/>
                  </a:lnTo>
                  <a:lnTo>
                    <a:pt x="357" y="1233"/>
                  </a:lnTo>
                  <a:lnTo>
                    <a:pt x="306" y="1204"/>
                  </a:lnTo>
                  <a:lnTo>
                    <a:pt x="257" y="1170"/>
                  </a:lnTo>
                  <a:lnTo>
                    <a:pt x="212" y="1132"/>
                  </a:lnTo>
                  <a:lnTo>
                    <a:pt x="170" y="1090"/>
                  </a:lnTo>
                  <a:lnTo>
                    <a:pt x="132" y="1045"/>
                  </a:lnTo>
                  <a:lnTo>
                    <a:pt x="99" y="997"/>
                  </a:lnTo>
                  <a:lnTo>
                    <a:pt x="70" y="945"/>
                  </a:lnTo>
                  <a:lnTo>
                    <a:pt x="46" y="891"/>
                  </a:lnTo>
                  <a:lnTo>
                    <a:pt x="25" y="834"/>
                  </a:lnTo>
                  <a:lnTo>
                    <a:pt x="11" y="775"/>
                  </a:lnTo>
                  <a:lnTo>
                    <a:pt x="3" y="714"/>
                  </a:lnTo>
                  <a:lnTo>
                    <a:pt x="0" y="651"/>
                  </a:lnTo>
                  <a:lnTo>
                    <a:pt x="3" y="592"/>
                  </a:lnTo>
                  <a:lnTo>
                    <a:pt x="11" y="533"/>
                  </a:lnTo>
                  <a:lnTo>
                    <a:pt x="24" y="474"/>
                  </a:lnTo>
                  <a:lnTo>
                    <a:pt x="43" y="419"/>
                  </a:lnTo>
                  <a:lnTo>
                    <a:pt x="66" y="365"/>
                  </a:lnTo>
                  <a:lnTo>
                    <a:pt x="95" y="313"/>
                  </a:lnTo>
                  <a:lnTo>
                    <a:pt x="127" y="263"/>
                  </a:lnTo>
                  <a:lnTo>
                    <a:pt x="166" y="217"/>
                  </a:lnTo>
                  <a:lnTo>
                    <a:pt x="204" y="177"/>
                  </a:lnTo>
                  <a:lnTo>
                    <a:pt x="246" y="142"/>
                  </a:lnTo>
                  <a:lnTo>
                    <a:pt x="290" y="109"/>
                  </a:lnTo>
                  <a:lnTo>
                    <a:pt x="337" y="81"/>
                  </a:lnTo>
                  <a:lnTo>
                    <a:pt x="386" y="57"/>
                  </a:lnTo>
                  <a:lnTo>
                    <a:pt x="436" y="36"/>
                  </a:lnTo>
                  <a:lnTo>
                    <a:pt x="488" y="21"/>
                  </a:lnTo>
                  <a:lnTo>
                    <a:pt x="542" y="9"/>
                  </a:lnTo>
                  <a:lnTo>
                    <a:pt x="596" y="3"/>
                  </a:lnTo>
                  <a:lnTo>
                    <a:pt x="6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7" name="Freeform 700">
              <a:extLst>
                <a:ext uri="{FF2B5EF4-FFF2-40B4-BE49-F238E27FC236}">
                  <a16:creationId xmlns:a16="http://schemas.microsoft.com/office/drawing/2014/main" id="{67C81694-44E5-B4DD-29E1-E18CC2186C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3338" y="5651500"/>
              <a:ext cx="531813" cy="531812"/>
            </a:xfrm>
            <a:custGeom>
              <a:avLst/>
              <a:gdLst>
                <a:gd name="T0" fmla="*/ 1285 w 3353"/>
                <a:gd name="T1" fmla="*/ 675 h 3352"/>
                <a:gd name="T2" fmla="*/ 921 w 3353"/>
                <a:gd name="T3" fmla="*/ 910 h 3352"/>
                <a:gd name="T4" fmla="*/ 671 w 3353"/>
                <a:gd name="T5" fmla="*/ 1286 h 3352"/>
                <a:gd name="T6" fmla="*/ 610 w 3353"/>
                <a:gd name="T7" fmla="*/ 1517 h 3352"/>
                <a:gd name="T8" fmla="*/ 678 w 3353"/>
                <a:gd name="T9" fmla="*/ 1523 h 3352"/>
                <a:gd name="T10" fmla="*/ 734 w 3353"/>
                <a:gd name="T11" fmla="*/ 1754 h 3352"/>
                <a:gd name="T12" fmla="*/ 658 w 3353"/>
                <a:gd name="T13" fmla="*/ 1831 h 3352"/>
                <a:gd name="T14" fmla="*/ 607 w 3353"/>
                <a:gd name="T15" fmla="*/ 1837 h 3352"/>
                <a:gd name="T16" fmla="*/ 645 w 3353"/>
                <a:gd name="T17" fmla="*/ 2004 h 3352"/>
                <a:gd name="T18" fmla="*/ 880 w 3353"/>
                <a:gd name="T19" fmla="*/ 2411 h 3352"/>
                <a:gd name="T20" fmla="*/ 1264 w 3353"/>
                <a:gd name="T21" fmla="*/ 2681 h 3352"/>
                <a:gd name="T22" fmla="*/ 1514 w 3353"/>
                <a:gd name="T23" fmla="*/ 2746 h 3352"/>
                <a:gd name="T24" fmla="*/ 1544 w 3353"/>
                <a:gd name="T25" fmla="*/ 2640 h 3352"/>
                <a:gd name="T26" fmla="*/ 1794 w 3353"/>
                <a:gd name="T27" fmla="*/ 2628 h 3352"/>
                <a:gd name="T28" fmla="*/ 1834 w 3353"/>
                <a:gd name="T29" fmla="*/ 2743 h 3352"/>
                <a:gd name="T30" fmla="*/ 2010 w 3353"/>
                <a:gd name="T31" fmla="*/ 2709 h 3352"/>
                <a:gd name="T32" fmla="*/ 2415 w 3353"/>
                <a:gd name="T33" fmla="*/ 2470 h 3352"/>
                <a:gd name="T34" fmla="*/ 2680 w 3353"/>
                <a:gd name="T35" fmla="*/ 2083 h 3352"/>
                <a:gd name="T36" fmla="*/ 2743 w 3353"/>
                <a:gd name="T37" fmla="*/ 1836 h 3352"/>
                <a:gd name="T38" fmla="*/ 2641 w 3353"/>
                <a:gd name="T39" fmla="*/ 1809 h 3352"/>
                <a:gd name="T40" fmla="*/ 2629 w 3353"/>
                <a:gd name="T41" fmla="*/ 1559 h 3352"/>
                <a:gd name="T42" fmla="*/ 2738 w 3353"/>
                <a:gd name="T43" fmla="*/ 1519 h 3352"/>
                <a:gd name="T44" fmla="*/ 2703 w 3353"/>
                <a:gd name="T45" fmla="*/ 1344 h 3352"/>
                <a:gd name="T46" fmla="*/ 2465 w 3353"/>
                <a:gd name="T47" fmla="*/ 945 h 3352"/>
                <a:gd name="T48" fmla="*/ 2084 w 3353"/>
                <a:gd name="T49" fmla="*/ 682 h 3352"/>
                <a:gd name="T50" fmla="*/ 1838 w 3353"/>
                <a:gd name="T51" fmla="*/ 616 h 3352"/>
                <a:gd name="T52" fmla="*/ 1809 w 3353"/>
                <a:gd name="T53" fmla="*/ 712 h 3352"/>
                <a:gd name="T54" fmla="*/ 1559 w 3353"/>
                <a:gd name="T55" fmla="*/ 724 h 3352"/>
                <a:gd name="T56" fmla="*/ 1519 w 3353"/>
                <a:gd name="T57" fmla="*/ 618 h 3352"/>
                <a:gd name="T58" fmla="*/ 1794 w 3353"/>
                <a:gd name="T59" fmla="*/ 10 h 3352"/>
                <a:gd name="T60" fmla="*/ 1834 w 3353"/>
                <a:gd name="T61" fmla="*/ 351 h 3352"/>
                <a:gd name="T62" fmla="*/ 2030 w 3353"/>
                <a:gd name="T63" fmla="*/ 397 h 3352"/>
                <a:gd name="T64" fmla="*/ 2492 w 3353"/>
                <a:gd name="T65" fmla="*/ 629 h 3352"/>
                <a:gd name="T66" fmla="*/ 2829 w 3353"/>
                <a:gd name="T67" fmla="*/ 1014 h 3352"/>
                <a:gd name="T68" fmla="*/ 2997 w 3353"/>
                <a:gd name="T69" fmla="*/ 1509 h 3352"/>
                <a:gd name="T70" fmla="*/ 3004 w 3353"/>
                <a:gd name="T71" fmla="*/ 1520 h 3352"/>
                <a:gd name="T72" fmla="*/ 3342 w 3353"/>
                <a:gd name="T73" fmla="*/ 1559 h 3352"/>
                <a:gd name="T74" fmla="*/ 3330 w 3353"/>
                <a:gd name="T75" fmla="*/ 1809 h 3352"/>
                <a:gd name="T76" fmla="*/ 3003 w 3353"/>
                <a:gd name="T77" fmla="*/ 1832 h 3352"/>
                <a:gd name="T78" fmla="*/ 2986 w 3353"/>
                <a:gd name="T79" fmla="*/ 1931 h 3352"/>
                <a:gd name="T80" fmla="*/ 2788 w 3353"/>
                <a:gd name="T81" fmla="*/ 2418 h 3352"/>
                <a:gd name="T82" fmla="*/ 2423 w 3353"/>
                <a:gd name="T83" fmla="*/ 2786 h 3352"/>
                <a:gd name="T84" fmla="*/ 1938 w 3353"/>
                <a:gd name="T85" fmla="*/ 2989 h 3352"/>
                <a:gd name="T86" fmla="*/ 1832 w 3353"/>
                <a:gd name="T87" fmla="*/ 3274 h 3352"/>
                <a:gd name="T88" fmla="*/ 1755 w 3353"/>
                <a:gd name="T89" fmla="*/ 3352 h 3352"/>
                <a:gd name="T90" fmla="*/ 1524 w 3353"/>
                <a:gd name="T91" fmla="*/ 3295 h 3352"/>
                <a:gd name="T92" fmla="*/ 1514 w 3353"/>
                <a:gd name="T93" fmla="*/ 3007 h 3352"/>
                <a:gd name="T94" fmla="*/ 1244 w 3353"/>
                <a:gd name="T95" fmla="*/ 2943 h 3352"/>
                <a:gd name="T96" fmla="*/ 795 w 3353"/>
                <a:gd name="T97" fmla="*/ 2681 h 3352"/>
                <a:gd name="T98" fmla="*/ 480 w 3353"/>
                <a:gd name="T99" fmla="*/ 2270 h 3352"/>
                <a:gd name="T100" fmla="*/ 353 w 3353"/>
                <a:gd name="T101" fmla="*/ 1843 h 3352"/>
                <a:gd name="T102" fmla="*/ 345 w 3353"/>
                <a:gd name="T103" fmla="*/ 1831 h 3352"/>
                <a:gd name="T104" fmla="*/ 11 w 3353"/>
                <a:gd name="T105" fmla="*/ 1792 h 3352"/>
                <a:gd name="T106" fmla="*/ 22 w 3353"/>
                <a:gd name="T107" fmla="*/ 1543 h 3352"/>
                <a:gd name="T108" fmla="*/ 349 w 3353"/>
                <a:gd name="T109" fmla="*/ 1519 h 3352"/>
                <a:gd name="T110" fmla="*/ 355 w 3353"/>
                <a:gd name="T111" fmla="*/ 1506 h 3352"/>
                <a:gd name="T112" fmla="*/ 529 w 3353"/>
                <a:gd name="T113" fmla="*/ 1005 h 3352"/>
                <a:gd name="T114" fmla="*/ 869 w 3353"/>
                <a:gd name="T115" fmla="*/ 623 h 3352"/>
                <a:gd name="T116" fmla="*/ 1326 w 3353"/>
                <a:gd name="T117" fmla="*/ 397 h 3352"/>
                <a:gd name="T118" fmla="*/ 1519 w 3353"/>
                <a:gd name="T119" fmla="*/ 350 h 3352"/>
                <a:gd name="T120" fmla="*/ 1559 w 3353"/>
                <a:gd name="T121" fmla="*/ 10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3" h="3352">
                  <a:moveTo>
                    <a:pt x="1510" y="616"/>
                  </a:moveTo>
                  <a:lnTo>
                    <a:pt x="1505" y="616"/>
                  </a:lnTo>
                  <a:lnTo>
                    <a:pt x="1500" y="617"/>
                  </a:lnTo>
                  <a:lnTo>
                    <a:pt x="1426" y="631"/>
                  </a:lnTo>
                  <a:lnTo>
                    <a:pt x="1355" y="652"/>
                  </a:lnTo>
                  <a:lnTo>
                    <a:pt x="1285" y="675"/>
                  </a:lnTo>
                  <a:lnTo>
                    <a:pt x="1218" y="705"/>
                  </a:lnTo>
                  <a:lnTo>
                    <a:pt x="1152" y="737"/>
                  </a:lnTo>
                  <a:lnTo>
                    <a:pt x="1090" y="775"/>
                  </a:lnTo>
                  <a:lnTo>
                    <a:pt x="1031" y="816"/>
                  </a:lnTo>
                  <a:lnTo>
                    <a:pt x="975" y="861"/>
                  </a:lnTo>
                  <a:lnTo>
                    <a:pt x="921" y="910"/>
                  </a:lnTo>
                  <a:lnTo>
                    <a:pt x="871" y="962"/>
                  </a:lnTo>
                  <a:lnTo>
                    <a:pt x="822" y="1020"/>
                  </a:lnTo>
                  <a:lnTo>
                    <a:pt x="778" y="1083"/>
                  </a:lnTo>
                  <a:lnTo>
                    <a:pt x="738" y="1147"/>
                  </a:lnTo>
                  <a:lnTo>
                    <a:pt x="702" y="1215"/>
                  </a:lnTo>
                  <a:lnTo>
                    <a:pt x="671" y="1286"/>
                  </a:lnTo>
                  <a:lnTo>
                    <a:pt x="646" y="1359"/>
                  </a:lnTo>
                  <a:lnTo>
                    <a:pt x="625" y="1434"/>
                  </a:lnTo>
                  <a:lnTo>
                    <a:pt x="610" y="1512"/>
                  </a:lnTo>
                  <a:lnTo>
                    <a:pt x="609" y="1514"/>
                  </a:lnTo>
                  <a:lnTo>
                    <a:pt x="609" y="1515"/>
                  </a:lnTo>
                  <a:lnTo>
                    <a:pt x="610" y="1517"/>
                  </a:lnTo>
                  <a:lnTo>
                    <a:pt x="610" y="1518"/>
                  </a:lnTo>
                  <a:lnTo>
                    <a:pt x="611" y="1519"/>
                  </a:lnTo>
                  <a:lnTo>
                    <a:pt x="613" y="1520"/>
                  </a:lnTo>
                  <a:lnTo>
                    <a:pt x="616" y="1521"/>
                  </a:lnTo>
                  <a:lnTo>
                    <a:pt x="658" y="1521"/>
                  </a:lnTo>
                  <a:lnTo>
                    <a:pt x="678" y="1523"/>
                  </a:lnTo>
                  <a:lnTo>
                    <a:pt x="697" y="1531"/>
                  </a:lnTo>
                  <a:lnTo>
                    <a:pt x="712" y="1543"/>
                  </a:lnTo>
                  <a:lnTo>
                    <a:pt x="724" y="1559"/>
                  </a:lnTo>
                  <a:lnTo>
                    <a:pt x="732" y="1577"/>
                  </a:lnTo>
                  <a:lnTo>
                    <a:pt x="734" y="1597"/>
                  </a:lnTo>
                  <a:lnTo>
                    <a:pt x="734" y="1754"/>
                  </a:lnTo>
                  <a:lnTo>
                    <a:pt x="732" y="1774"/>
                  </a:lnTo>
                  <a:lnTo>
                    <a:pt x="724" y="1792"/>
                  </a:lnTo>
                  <a:lnTo>
                    <a:pt x="712" y="1809"/>
                  </a:lnTo>
                  <a:lnTo>
                    <a:pt x="697" y="1821"/>
                  </a:lnTo>
                  <a:lnTo>
                    <a:pt x="678" y="1828"/>
                  </a:lnTo>
                  <a:lnTo>
                    <a:pt x="658" y="1831"/>
                  </a:lnTo>
                  <a:lnTo>
                    <a:pt x="614" y="1831"/>
                  </a:lnTo>
                  <a:lnTo>
                    <a:pt x="611" y="1831"/>
                  </a:lnTo>
                  <a:lnTo>
                    <a:pt x="609" y="1832"/>
                  </a:lnTo>
                  <a:lnTo>
                    <a:pt x="608" y="1833"/>
                  </a:lnTo>
                  <a:lnTo>
                    <a:pt x="607" y="1835"/>
                  </a:lnTo>
                  <a:lnTo>
                    <a:pt x="607" y="1837"/>
                  </a:lnTo>
                  <a:lnTo>
                    <a:pt x="607" y="1839"/>
                  </a:lnTo>
                  <a:lnTo>
                    <a:pt x="608" y="1841"/>
                  </a:lnTo>
                  <a:lnTo>
                    <a:pt x="608" y="1843"/>
                  </a:lnTo>
                  <a:lnTo>
                    <a:pt x="608" y="1846"/>
                  </a:lnTo>
                  <a:lnTo>
                    <a:pt x="623" y="1925"/>
                  </a:lnTo>
                  <a:lnTo>
                    <a:pt x="645" y="2004"/>
                  </a:lnTo>
                  <a:lnTo>
                    <a:pt x="671" y="2078"/>
                  </a:lnTo>
                  <a:lnTo>
                    <a:pt x="703" y="2152"/>
                  </a:lnTo>
                  <a:lnTo>
                    <a:pt x="741" y="2221"/>
                  </a:lnTo>
                  <a:lnTo>
                    <a:pt x="781" y="2289"/>
                  </a:lnTo>
                  <a:lnTo>
                    <a:pt x="828" y="2352"/>
                  </a:lnTo>
                  <a:lnTo>
                    <a:pt x="880" y="2411"/>
                  </a:lnTo>
                  <a:lnTo>
                    <a:pt x="935" y="2467"/>
                  </a:lnTo>
                  <a:lnTo>
                    <a:pt x="993" y="2520"/>
                  </a:lnTo>
                  <a:lnTo>
                    <a:pt x="1056" y="2566"/>
                  </a:lnTo>
                  <a:lnTo>
                    <a:pt x="1122" y="2609"/>
                  </a:lnTo>
                  <a:lnTo>
                    <a:pt x="1191" y="2647"/>
                  </a:lnTo>
                  <a:lnTo>
                    <a:pt x="1264" y="2681"/>
                  </a:lnTo>
                  <a:lnTo>
                    <a:pt x="1338" y="2708"/>
                  </a:lnTo>
                  <a:lnTo>
                    <a:pt x="1416" y="2731"/>
                  </a:lnTo>
                  <a:lnTo>
                    <a:pt x="1496" y="2747"/>
                  </a:lnTo>
                  <a:lnTo>
                    <a:pt x="1502" y="2748"/>
                  </a:lnTo>
                  <a:lnTo>
                    <a:pt x="1508" y="2748"/>
                  </a:lnTo>
                  <a:lnTo>
                    <a:pt x="1514" y="2746"/>
                  </a:lnTo>
                  <a:lnTo>
                    <a:pt x="1519" y="2743"/>
                  </a:lnTo>
                  <a:lnTo>
                    <a:pt x="1521" y="2737"/>
                  </a:lnTo>
                  <a:lnTo>
                    <a:pt x="1521" y="2694"/>
                  </a:lnTo>
                  <a:lnTo>
                    <a:pt x="1524" y="2674"/>
                  </a:lnTo>
                  <a:lnTo>
                    <a:pt x="1531" y="2655"/>
                  </a:lnTo>
                  <a:lnTo>
                    <a:pt x="1544" y="2640"/>
                  </a:lnTo>
                  <a:lnTo>
                    <a:pt x="1559" y="2628"/>
                  </a:lnTo>
                  <a:lnTo>
                    <a:pt x="1577" y="2620"/>
                  </a:lnTo>
                  <a:lnTo>
                    <a:pt x="1598" y="2617"/>
                  </a:lnTo>
                  <a:lnTo>
                    <a:pt x="1755" y="2617"/>
                  </a:lnTo>
                  <a:lnTo>
                    <a:pt x="1775" y="2620"/>
                  </a:lnTo>
                  <a:lnTo>
                    <a:pt x="1794" y="2628"/>
                  </a:lnTo>
                  <a:lnTo>
                    <a:pt x="1809" y="2640"/>
                  </a:lnTo>
                  <a:lnTo>
                    <a:pt x="1821" y="2655"/>
                  </a:lnTo>
                  <a:lnTo>
                    <a:pt x="1829" y="2674"/>
                  </a:lnTo>
                  <a:lnTo>
                    <a:pt x="1832" y="2694"/>
                  </a:lnTo>
                  <a:lnTo>
                    <a:pt x="1832" y="2737"/>
                  </a:lnTo>
                  <a:lnTo>
                    <a:pt x="1834" y="2743"/>
                  </a:lnTo>
                  <a:lnTo>
                    <a:pt x="1838" y="2747"/>
                  </a:lnTo>
                  <a:lnTo>
                    <a:pt x="1843" y="2748"/>
                  </a:lnTo>
                  <a:lnTo>
                    <a:pt x="1849" y="2748"/>
                  </a:lnTo>
                  <a:lnTo>
                    <a:pt x="1853" y="2748"/>
                  </a:lnTo>
                  <a:lnTo>
                    <a:pt x="1933" y="2732"/>
                  </a:lnTo>
                  <a:lnTo>
                    <a:pt x="2010" y="2709"/>
                  </a:lnTo>
                  <a:lnTo>
                    <a:pt x="2086" y="2682"/>
                  </a:lnTo>
                  <a:lnTo>
                    <a:pt x="2159" y="2649"/>
                  </a:lnTo>
                  <a:lnTo>
                    <a:pt x="2227" y="2611"/>
                  </a:lnTo>
                  <a:lnTo>
                    <a:pt x="2293" y="2569"/>
                  </a:lnTo>
                  <a:lnTo>
                    <a:pt x="2357" y="2522"/>
                  </a:lnTo>
                  <a:lnTo>
                    <a:pt x="2415" y="2470"/>
                  </a:lnTo>
                  <a:lnTo>
                    <a:pt x="2470" y="2414"/>
                  </a:lnTo>
                  <a:lnTo>
                    <a:pt x="2521" y="2355"/>
                  </a:lnTo>
                  <a:lnTo>
                    <a:pt x="2568" y="2292"/>
                  </a:lnTo>
                  <a:lnTo>
                    <a:pt x="2610" y="2225"/>
                  </a:lnTo>
                  <a:lnTo>
                    <a:pt x="2648" y="2156"/>
                  </a:lnTo>
                  <a:lnTo>
                    <a:pt x="2680" y="2083"/>
                  </a:lnTo>
                  <a:lnTo>
                    <a:pt x="2707" y="2008"/>
                  </a:lnTo>
                  <a:lnTo>
                    <a:pt x="2728" y="1930"/>
                  </a:lnTo>
                  <a:lnTo>
                    <a:pt x="2744" y="1851"/>
                  </a:lnTo>
                  <a:lnTo>
                    <a:pt x="2744" y="1846"/>
                  </a:lnTo>
                  <a:lnTo>
                    <a:pt x="2744" y="1840"/>
                  </a:lnTo>
                  <a:lnTo>
                    <a:pt x="2743" y="1836"/>
                  </a:lnTo>
                  <a:lnTo>
                    <a:pt x="2739" y="1832"/>
                  </a:lnTo>
                  <a:lnTo>
                    <a:pt x="2733" y="1831"/>
                  </a:lnTo>
                  <a:lnTo>
                    <a:pt x="2695" y="1831"/>
                  </a:lnTo>
                  <a:lnTo>
                    <a:pt x="2674" y="1828"/>
                  </a:lnTo>
                  <a:lnTo>
                    <a:pt x="2656" y="1821"/>
                  </a:lnTo>
                  <a:lnTo>
                    <a:pt x="2641" y="1809"/>
                  </a:lnTo>
                  <a:lnTo>
                    <a:pt x="2629" y="1792"/>
                  </a:lnTo>
                  <a:lnTo>
                    <a:pt x="2620" y="1774"/>
                  </a:lnTo>
                  <a:lnTo>
                    <a:pt x="2618" y="1754"/>
                  </a:lnTo>
                  <a:lnTo>
                    <a:pt x="2618" y="1597"/>
                  </a:lnTo>
                  <a:lnTo>
                    <a:pt x="2620" y="1577"/>
                  </a:lnTo>
                  <a:lnTo>
                    <a:pt x="2629" y="1559"/>
                  </a:lnTo>
                  <a:lnTo>
                    <a:pt x="2641" y="1543"/>
                  </a:lnTo>
                  <a:lnTo>
                    <a:pt x="2656" y="1531"/>
                  </a:lnTo>
                  <a:lnTo>
                    <a:pt x="2674" y="1523"/>
                  </a:lnTo>
                  <a:lnTo>
                    <a:pt x="2695" y="1521"/>
                  </a:lnTo>
                  <a:lnTo>
                    <a:pt x="2731" y="1521"/>
                  </a:lnTo>
                  <a:lnTo>
                    <a:pt x="2738" y="1519"/>
                  </a:lnTo>
                  <a:lnTo>
                    <a:pt x="2741" y="1515"/>
                  </a:lnTo>
                  <a:lnTo>
                    <a:pt x="2742" y="1510"/>
                  </a:lnTo>
                  <a:lnTo>
                    <a:pt x="2742" y="1504"/>
                  </a:lnTo>
                  <a:lnTo>
                    <a:pt x="2741" y="1499"/>
                  </a:lnTo>
                  <a:lnTo>
                    <a:pt x="2725" y="1421"/>
                  </a:lnTo>
                  <a:lnTo>
                    <a:pt x="2703" y="1344"/>
                  </a:lnTo>
                  <a:lnTo>
                    <a:pt x="2676" y="1271"/>
                  </a:lnTo>
                  <a:lnTo>
                    <a:pt x="2643" y="1199"/>
                  </a:lnTo>
                  <a:lnTo>
                    <a:pt x="2605" y="1131"/>
                  </a:lnTo>
                  <a:lnTo>
                    <a:pt x="2563" y="1065"/>
                  </a:lnTo>
                  <a:lnTo>
                    <a:pt x="2516" y="1003"/>
                  </a:lnTo>
                  <a:lnTo>
                    <a:pt x="2465" y="945"/>
                  </a:lnTo>
                  <a:lnTo>
                    <a:pt x="2411" y="891"/>
                  </a:lnTo>
                  <a:lnTo>
                    <a:pt x="2352" y="840"/>
                  </a:lnTo>
                  <a:lnTo>
                    <a:pt x="2289" y="794"/>
                  </a:lnTo>
                  <a:lnTo>
                    <a:pt x="2224" y="752"/>
                  </a:lnTo>
                  <a:lnTo>
                    <a:pt x="2156" y="714"/>
                  </a:lnTo>
                  <a:lnTo>
                    <a:pt x="2084" y="682"/>
                  </a:lnTo>
                  <a:lnTo>
                    <a:pt x="2009" y="655"/>
                  </a:lnTo>
                  <a:lnTo>
                    <a:pt x="1933" y="633"/>
                  </a:lnTo>
                  <a:lnTo>
                    <a:pt x="1854" y="617"/>
                  </a:lnTo>
                  <a:lnTo>
                    <a:pt x="1849" y="616"/>
                  </a:lnTo>
                  <a:lnTo>
                    <a:pt x="1843" y="616"/>
                  </a:lnTo>
                  <a:lnTo>
                    <a:pt x="1838" y="616"/>
                  </a:lnTo>
                  <a:lnTo>
                    <a:pt x="1834" y="618"/>
                  </a:lnTo>
                  <a:lnTo>
                    <a:pt x="1832" y="622"/>
                  </a:lnTo>
                  <a:lnTo>
                    <a:pt x="1832" y="658"/>
                  </a:lnTo>
                  <a:lnTo>
                    <a:pt x="1829" y="678"/>
                  </a:lnTo>
                  <a:lnTo>
                    <a:pt x="1821" y="697"/>
                  </a:lnTo>
                  <a:lnTo>
                    <a:pt x="1809" y="712"/>
                  </a:lnTo>
                  <a:lnTo>
                    <a:pt x="1794" y="724"/>
                  </a:lnTo>
                  <a:lnTo>
                    <a:pt x="1775" y="731"/>
                  </a:lnTo>
                  <a:lnTo>
                    <a:pt x="1755" y="734"/>
                  </a:lnTo>
                  <a:lnTo>
                    <a:pt x="1598" y="734"/>
                  </a:lnTo>
                  <a:lnTo>
                    <a:pt x="1577" y="731"/>
                  </a:lnTo>
                  <a:lnTo>
                    <a:pt x="1559" y="724"/>
                  </a:lnTo>
                  <a:lnTo>
                    <a:pt x="1544" y="712"/>
                  </a:lnTo>
                  <a:lnTo>
                    <a:pt x="1531" y="697"/>
                  </a:lnTo>
                  <a:lnTo>
                    <a:pt x="1524" y="678"/>
                  </a:lnTo>
                  <a:lnTo>
                    <a:pt x="1521" y="658"/>
                  </a:lnTo>
                  <a:lnTo>
                    <a:pt x="1521" y="622"/>
                  </a:lnTo>
                  <a:lnTo>
                    <a:pt x="1519" y="618"/>
                  </a:lnTo>
                  <a:lnTo>
                    <a:pt x="1516" y="616"/>
                  </a:lnTo>
                  <a:lnTo>
                    <a:pt x="1510" y="616"/>
                  </a:lnTo>
                  <a:close/>
                  <a:moveTo>
                    <a:pt x="1598" y="0"/>
                  </a:moveTo>
                  <a:lnTo>
                    <a:pt x="1755" y="0"/>
                  </a:lnTo>
                  <a:lnTo>
                    <a:pt x="1775" y="3"/>
                  </a:lnTo>
                  <a:lnTo>
                    <a:pt x="1794" y="10"/>
                  </a:lnTo>
                  <a:lnTo>
                    <a:pt x="1809" y="23"/>
                  </a:lnTo>
                  <a:lnTo>
                    <a:pt x="1821" y="38"/>
                  </a:lnTo>
                  <a:lnTo>
                    <a:pt x="1829" y="56"/>
                  </a:lnTo>
                  <a:lnTo>
                    <a:pt x="1832" y="77"/>
                  </a:lnTo>
                  <a:lnTo>
                    <a:pt x="1832" y="344"/>
                  </a:lnTo>
                  <a:lnTo>
                    <a:pt x="1834" y="351"/>
                  </a:lnTo>
                  <a:lnTo>
                    <a:pt x="1838" y="357"/>
                  </a:lnTo>
                  <a:lnTo>
                    <a:pt x="1844" y="360"/>
                  </a:lnTo>
                  <a:lnTo>
                    <a:pt x="1850" y="362"/>
                  </a:lnTo>
                  <a:lnTo>
                    <a:pt x="1855" y="363"/>
                  </a:lnTo>
                  <a:lnTo>
                    <a:pt x="1944" y="377"/>
                  </a:lnTo>
                  <a:lnTo>
                    <a:pt x="2030" y="397"/>
                  </a:lnTo>
                  <a:lnTo>
                    <a:pt x="2114" y="424"/>
                  </a:lnTo>
                  <a:lnTo>
                    <a:pt x="2195" y="455"/>
                  </a:lnTo>
                  <a:lnTo>
                    <a:pt x="2274" y="491"/>
                  </a:lnTo>
                  <a:lnTo>
                    <a:pt x="2350" y="532"/>
                  </a:lnTo>
                  <a:lnTo>
                    <a:pt x="2422" y="578"/>
                  </a:lnTo>
                  <a:lnTo>
                    <a:pt x="2492" y="629"/>
                  </a:lnTo>
                  <a:lnTo>
                    <a:pt x="2558" y="683"/>
                  </a:lnTo>
                  <a:lnTo>
                    <a:pt x="2620" y="743"/>
                  </a:lnTo>
                  <a:lnTo>
                    <a:pt x="2679" y="805"/>
                  </a:lnTo>
                  <a:lnTo>
                    <a:pt x="2734" y="871"/>
                  </a:lnTo>
                  <a:lnTo>
                    <a:pt x="2784" y="941"/>
                  </a:lnTo>
                  <a:lnTo>
                    <a:pt x="2829" y="1014"/>
                  </a:lnTo>
                  <a:lnTo>
                    <a:pt x="2871" y="1090"/>
                  </a:lnTo>
                  <a:lnTo>
                    <a:pt x="2906" y="1168"/>
                  </a:lnTo>
                  <a:lnTo>
                    <a:pt x="2937" y="1250"/>
                  </a:lnTo>
                  <a:lnTo>
                    <a:pt x="2963" y="1334"/>
                  </a:lnTo>
                  <a:lnTo>
                    <a:pt x="2983" y="1421"/>
                  </a:lnTo>
                  <a:lnTo>
                    <a:pt x="2997" y="1509"/>
                  </a:lnTo>
                  <a:lnTo>
                    <a:pt x="2998" y="1511"/>
                  </a:lnTo>
                  <a:lnTo>
                    <a:pt x="2998" y="1513"/>
                  </a:lnTo>
                  <a:lnTo>
                    <a:pt x="2999" y="1515"/>
                  </a:lnTo>
                  <a:lnTo>
                    <a:pt x="3000" y="1517"/>
                  </a:lnTo>
                  <a:lnTo>
                    <a:pt x="3002" y="1519"/>
                  </a:lnTo>
                  <a:lnTo>
                    <a:pt x="3004" y="1520"/>
                  </a:lnTo>
                  <a:lnTo>
                    <a:pt x="3009" y="1521"/>
                  </a:lnTo>
                  <a:lnTo>
                    <a:pt x="3275" y="1521"/>
                  </a:lnTo>
                  <a:lnTo>
                    <a:pt x="3296" y="1523"/>
                  </a:lnTo>
                  <a:lnTo>
                    <a:pt x="3314" y="1531"/>
                  </a:lnTo>
                  <a:lnTo>
                    <a:pt x="3330" y="1543"/>
                  </a:lnTo>
                  <a:lnTo>
                    <a:pt x="3342" y="1559"/>
                  </a:lnTo>
                  <a:lnTo>
                    <a:pt x="3350" y="1577"/>
                  </a:lnTo>
                  <a:lnTo>
                    <a:pt x="3353" y="1597"/>
                  </a:lnTo>
                  <a:lnTo>
                    <a:pt x="3353" y="1754"/>
                  </a:lnTo>
                  <a:lnTo>
                    <a:pt x="3350" y="1774"/>
                  </a:lnTo>
                  <a:lnTo>
                    <a:pt x="3342" y="1792"/>
                  </a:lnTo>
                  <a:lnTo>
                    <a:pt x="3330" y="1809"/>
                  </a:lnTo>
                  <a:lnTo>
                    <a:pt x="3314" y="1821"/>
                  </a:lnTo>
                  <a:lnTo>
                    <a:pt x="3296" y="1828"/>
                  </a:lnTo>
                  <a:lnTo>
                    <a:pt x="3275" y="1831"/>
                  </a:lnTo>
                  <a:lnTo>
                    <a:pt x="3010" y="1831"/>
                  </a:lnTo>
                  <a:lnTo>
                    <a:pt x="3007" y="1831"/>
                  </a:lnTo>
                  <a:lnTo>
                    <a:pt x="3003" y="1832"/>
                  </a:lnTo>
                  <a:lnTo>
                    <a:pt x="3001" y="1834"/>
                  </a:lnTo>
                  <a:lnTo>
                    <a:pt x="3000" y="1836"/>
                  </a:lnTo>
                  <a:lnTo>
                    <a:pt x="3000" y="1837"/>
                  </a:lnTo>
                  <a:lnTo>
                    <a:pt x="2999" y="1839"/>
                  </a:lnTo>
                  <a:lnTo>
                    <a:pt x="2999" y="1841"/>
                  </a:lnTo>
                  <a:lnTo>
                    <a:pt x="2986" y="1931"/>
                  </a:lnTo>
                  <a:lnTo>
                    <a:pt x="2967" y="2019"/>
                  </a:lnTo>
                  <a:lnTo>
                    <a:pt x="2941" y="2104"/>
                  </a:lnTo>
                  <a:lnTo>
                    <a:pt x="2910" y="2187"/>
                  </a:lnTo>
                  <a:lnTo>
                    <a:pt x="2875" y="2267"/>
                  </a:lnTo>
                  <a:lnTo>
                    <a:pt x="2833" y="2344"/>
                  </a:lnTo>
                  <a:lnTo>
                    <a:pt x="2788" y="2418"/>
                  </a:lnTo>
                  <a:lnTo>
                    <a:pt x="2737" y="2489"/>
                  </a:lnTo>
                  <a:lnTo>
                    <a:pt x="2683" y="2556"/>
                  </a:lnTo>
                  <a:lnTo>
                    <a:pt x="2623" y="2620"/>
                  </a:lnTo>
                  <a:lnTo>
                    <a:pt x="2560" y="2680"/>
                  </a:lnTo>
                  <a:lnTo>
                    <a:pt x="2494" y="2735"/>
                  </a:lnTo>
                  <a:lnTo>
                    <a:pt x="2423" y="2786"/>
                  </a:lnTo>
                  <a:lnTo>
                    <a:pt x="2350" y="2832"/>
                  </a:lnTo>
                  <a:lnTo>
                    <a:pt x="2273" y="2874"/>
                  </a:lnTo>
                  <a:lnTo>
                    <a:pt x="2193" y="2911"/>
                  </a:lnTo>
                  <a:lnTo>
                    <a:pt x="2111" y="2942"/>
                  </a:lnTo>
                  <a:lnTo>
                    <a:pt x="2026" y="2969"/>
                  </a:lnTo>
                  <a:lnTo>
                    <a:pt x="1938" y="2989"/>
                  </a:lnTo>
                  <a:lnTo>
                    <a:pt x="1849" y="3004"/>
                  </a:lnTo>
                  <a:lnTo>
                    <a:pt x="1844" y="3005"/>
                  </a:lnTo>
                  <a:lnTo>
                    <a:pt x="1838" y="3007"/>
                  </a:lnTo>
                  <a:lnTo>
                    <a:pt x="1834" y="3010"/>
                  </a:lnTo>
                  <a:lnTo>
                    <a:pt x="1832" y="3015"/>
                  </a:lnTo>
                  <a:lnTo>
                    <a:pt x="1832" y="3274"/>
                  </a:lnTo>
                  <a:lnTo>
                    <a:pt x="1829" y="3295"/>
                  </a:lnTo>
                  <a:lnTo>
                    <a:pt x="1821" y="3313"/>
                  </a:lnTo>
                  <a:lnTo>
                    <a:pt x="1809" y="3328"/>
                  </a:lnTo>
                  <a:lnTo>
                    <a:pt x="1794" y="3341"/>
                  </a:lnTo>
                  <a:lnTo>
                    <a:pt x="1775" y="3349"/>
                  </a:lnTo>
                  <a:lnTo>
                    <a:pt x="1755" y="3352"/>
                  </a:lnTo>
                  <a:lnTo>
                    <a:pt x="1598" y="3352"/>
                  </a:lnTo>
                  <a:lnTo>
                    <a:pt x="1577" y="3349"/>
                  </a:lnTo>
                  <a:lnTo>
                    <a:pt x="1559" y="3341"/>
                  </a:lnTo>
                  <a:lnTo>
                    <a:pt x="1544" y="3328"/>
                  </a:lnTo>
                  <a:lnTo>
                    <a:pt x="1531" y="3313"/>
                  </a:lnTo>
                  <a:lnTo>
                    <a:pt x="1524" y="3295"/>
                  </a:lnTo>
                  <a:lnTo>
                    <a:pt x="1521" y="3274"/>
                  </a:lnTo>
                  <a:lnTo>
                    <a:pt x="1521" y="3015"/>
                  </a:lnTo>
                  <a:lnTo>
                    <a:pt x="1520" y="3012"/>
                  </a:lnTo>
                  <a:lnTo>
                    <a:pt x="1519" y="3010"/>
                  </a:lnTo>
                  <a:lnTo>
                    <a:pt x="1517" y="3008"/>
                  </a:lnTo>
                  <a:lnTo>
                    <a:pt x="1514" y="3007"/>
                  </a:lnTo>
                  <a:lnTo>
                    <a:pt x="1511" y="3005"/>
                  </a:lnTo>
                  <a:lnTo>
                    <a:pt x="1509" y="3005"/>
                  </a:lnTo>
                  <a:lnTo>
                    <a:pt x="1506" y="3004"/>
                  </a:lnTo>
                  <a:lnTo>
                    <a:pt x="1417" y="2989"/>
                  </a:lnTo>
                  <a:lnTo>
                    <a:pt x="1329" y="2969"/>
                  </a:lnTo>
                  <a:lnTo>
                    <a:pt x="1244" y="2943"/>
                  </a:lnTo>
                  <a:lnTo>
                    <a:pt x="1162" y="2912"/>
                  </a:lnTo>
                  <a:lnTo>
                    <a:pt x="1082" y="2875"/>
                  </a:lnTo>
                  <a:lnTo>
                    <a:pt x="1005" y="2834"/>
                  </a:lnTo>
                  <a:lnTo>
                    <a:pt x="932" y="2787"/>
                  </a:lnTo>
                  <a:lnTo>
                    <a:pt x="861" y="2736"/>
                  </a:lnTo>
                  <a:lnTo>
                    <a:pt x="795" y="2681"/>
                  </a:lnTo>
                  <a:lnTo>
                    <a:pt x="731" y="2622"/>
                  </a:lnTo>
                  <a:lnTo>
                    <a:pt x="672" y="2558"/>
                  </a:lnTo>
                  <a:lnTo>
                    <a:pt x="618" y="2492"/>
                  </a:lnTo>
                  <a:lnTo>
                    <a:pt x="567" y="2420"/>
                  </a:lnTo>
                  <a:lnTo>
                    <a:pt x="521" y="2347"/>
                  </a:lnTo>
                  <a:lnTo>
                    <a:pt x="480" y="2270"/>
                  </a:lnTo>
                  <a:lnTo>
                    <a:pt x="444" y="2190"/>
                  </a:lnTo>
                  <a:lnTo>
                    <a:pt x="413" y="2108"/>
                  </a:lnTo>
                  <a:lnTo>
                    <a:pt x="387" y="2022"/>
                  </a:lnTo>
                  <a:lnTo>
                    <a:pt x="368" y="1935"/>
                  </a:lnTo>
                  <a:lnTo>
                    <a:pt x="353" y="1846"/>
                  </a:lnTo>
                  <a:lnTo>
                    <a:pt x="353" y="1843"/>
                  </a:lnTo>
                  <a:lnTo>
                    <a:pt x="353" y="1841"/>
                  </a:lnTo>
                  <a:lnTo>
                    <a:pt x="352" y="1838"/>
                  </a:lnTo>
                  <a:lnTo>
                    <a:pt x="351" y="1836"/>
                  </a:lnTo>
                  <a:lnTo>
                    <a:pt x="350" y="1834"/>
                  </a:lnTo>
                  <a:lnTo>
                    <a:pt x="348" y="1832"/>
                  </a:lnTo>
                  <a:lnTo>
                    <a:pt x="345" y="1831"/>
                  </a:lnTo>
                  <a:lnTo>
                    <a:pt x="342" y="1831"/>
                  </a:lnTo>
                  <a:lnTo>
                    <a:pt x="78" y="1831"/>
                  </a:lnTo>
                  <a:lnTo>
                    <a:pt x="57" y="1828"/>
                  </a:lnTo>
                  <a:lnTo>
                    <a:pt x="39" y="1821"/>
                  </a:lnTo>
                  <a:lnTo>
                    <a:pt x="22" y="1809"/>
                  </a:lnTo>
                  <a:lnTo>
                    <a:pt x="11" y="1792"/>
                  </a:lnTo>
                  <a:lnTo>
                    <a:pt x="3" y="1774"/>
                  </a:lnTo>
                  <a:lnTo>
                    <a:pt x="0" y="1754"/>
                  </a:lnTo>
                  <a:lnTo>
                    <a:pt x="0" y="1597"/>
                  </a:lnTo>
                  <a:lnTo>
                    <a:pt x="3" y="1577"/>
                  </a:lnTo>
                  <a:lnTo>
                    <a:pt x="11" y="1559"/>
                  </a:lnTo>
                  <a:lnTo>
                    <a:pt x="22" y="1543"/>
                  </a:lnTo>
                  <a:lnTo>
                    <a:pt x="39" y="1531"/>
                  </a:lnTo>
                  <a:lnTo>
                    <a:pt x="57" y="1523"/>
                  </a:lnTo>
                  <a:lnTo>
                    <a:pt x="78" y="1521"/>
                  </a:lnTo>
                  <a:lnTo>
                    <a:pt x="343" y="1521"/>
                  </a:lnTo>
                  <a:lnTo>
                    <a:pt x="347" y="1520"/>
                  </a:lnTo>
                  <a:lnTo>
                    <a:pt x="349" y="1519"/>
                  </a:lnTo>
                  <a:lnTo>
                    <a:pt x="351" y="1517"/>
                  </a:lnTo>
                  <a:lnTo>
                    <a:pt x="352" y="1515"/>
                  </a:lnTo>
                  <a:lnTo>
                    <a:pt x="353" y="1513"/>
                  </a:lnTo>
                  <a:lnTo>
                    <a:pt x="354" y="1511"/>
                  </a:lnTo>
                  <a:lnTo>
                    <a:pt x="355" y="1509"/>
                  </a:lnTo>
                  <a:lnTo>
                    <a:pt x="355" y="1506"/>
                  </a:lnTo>
                  <a:lnTo>
                    <a:pt x="371" y="1417"/>
                  </a:lnTo>
                  <a:lnTo>
                    <a:pt x="391" y="1330"/>
                  </a:lnTo>
                  <a:lnTo>
                    <a:pt x="418" y="1244"/>
                  </a:lnTo>
                  <a:lnTo>
                    <a:pt x="449" y="1161"/>
                  </a:lnTo>
                  <a:lnTo>
                    <a:pt x="486" y="1082"/>
                  </a:lnTo>
                  <a:lnTo>
                    <a:pt x="529" y="1005"/>
                  </a:lnTo>
                  <a:lnTo>
                    <a:pt x="576" y="932"/>
                  </a:lnTo>
                  <a:lnTo>
                    <a:pt x="627" y="861"/>
                  </a:lnTo>
                  <a:lnTo>
                    <a:pt x="683" y="795"/>
                  </a:lnTo>
                  <a:lnTo>
                    <a:pt x="742" y="733"/>
                  </a:lnTo>
                  <a:lnTo>
                    <a:pt x="803" y="676"/>
                  </a:lnTo>
                  <a:lnTo>
                    <a:pt x="869" y="623"/>
                  </a:lnTo>
                  <a:lnTo>
                    <a:pt x="938" y="573"/>
                  </a:lnTo>
                  <a:lnTo>
                    <a:pt x="1009" y="529"/>
                  </a:lnTo>
                  <a:lnTo>
                    <a:pt x="1085" y="488"/>
                  </a:lnTo>
                  <a:lnTo>
                    <a:pt x="1163" y="453"/>
                  </a:lnTo>
                  <a:lnTo>
                    <a:pt x="1243" y="422"/>
                  </a:lnTo>
                  <a:lnTo>
                    <a:pt x="1326" y="397"/>
                  </a:lnTo>
                  <a:lnTo>
                    <a:pt x="1411" y="377"/>
                  </a:lnTo>
                  <a:lnTo>
                    <a:pt x="1498" y="363"/>
                  </a:lnTo>
                  <a:lnTo>
                    <a:pt x="1503" y="362"/>
                  </a:lnTo>
                  <a:lnTo>
                    <a:pt x="1509" y="359"/>
                  </a:lnTo>
                  <a:lnTo>
                    <a:pt x="1515" y="356"/>
                  </a:lnTo>
                  <a:lnTo>
                    <a:pt x="1519" y="350"/>
                  </a:lnTo>
                  <a:lnTo>
                    <a:pt x="1521" y="344"/>
                  </a:lnTo>
                  <a:lnTo>
                    <a:pt x="1521" y="77"/>
                  </a:lnTo>
                  <a:lnTo>
                    <a:pt x="1524" y="56"/>
                  </a:lnTo>
                  <a:lnTo>
                    <a:pt x="1531" y="38"/>
                  </a:lnTo>
                  <a:lnTo>
                    <a:pt x="1544" y="23"/>
                  </a:lnTo>
                  <a:lnTo>
                    <a:pt x="1559" y="10"/>
                  </a:lnTo>
                  <a:lnTo>
                    <a:pt x="1577" y="3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19" name="Freeform 476">
            <a:extLst>
              <a:ext uri="{FF2B5EF4-FFF2-40B4-BE49-F238E27FC236}">
                <a16:creationId xmlns:a16="http://schemas.microsoft.com/office/drawing/2014/main" id="{3AC5B473-95C6-85FD-EB5E-E25CCC037EBC}"/>
              </a:ext>
            </a:extLst>
          </p:cNvPr>
          <p:cNvSpPr>
            <a:spLocks noEditPoints="1"/>
          </p:cNvSpPr>
          <p:nvPr/>
        </p:nvSpPr>
        <p:spPr bwMode="auto">
          <a:xfrm>
            <a:off x="332480" y="3305764"/>
            <a:ext cx="531813" cy="531811"/>
          </a:xfrm>
          <a:custGeom>
            <a:avLst/>
            <a:gdLst>
              <a:gd name="T0" fmla="*/ 3136 w 3564"/>
              <a:gd name="T1" fmla="*/ 2954 h 3365"/>
              <a:gd name="T2" fmla="*/ 1243 w 3564"/>
              <a:gd name="T3" fmla="*/ 3056 h 3365"/>
              <a:gd name="T4" fmla="*/ 2786 w 3564"/>
              <a:gd name="T5" fmla="*/ 2443 h 3365"/>
              <a:gd name="T6" fmla="*/ 3049 w 3564"/>
              <a:gd name="T7" fmla="*/ 2443 h 3365"/>
              <a:gd name="T8" fmla="*/ 2262 w 3564"/>
              <a:gd name="T9" fmla="*/ 2443 h 3365"/>
              <a:gd name="T10" fmla="*/ 2523 w 3564"/>
              <a:gd name="T11" fmla="*/ 2443 h 3365"/>
              <a:gd name="T12" fmla="*/ 893 w 3564"/>
              <a:gd name="T13" fmla="*/ 2443 h 3365"/>
              <a:gd name="T14" fmla="*/ 1156 w 3564"/>
              <a:gd name="T15" fmla="*/ 2443 h 3365"/>
              <a:gd name="T16" fmla="*/ 368 w 3564"/>
              <a:gd name="T17" fmla="*/ 2443 h 3365"/>
              <a:gd name="T18" fmla="*/ 630 w 3564"/>
              <a:gd name="T19" fmla="*/ 2443 h 3365"/>
              <a:gd name="T20" fmla="*/ 2627 w 3564"/>
              <a:gd name="T21" fmla="*/ 1819 h 3365"/>
              <a:gd name="T22" fmla="*/ 3273 w 3564"/>
              <a:gd name="T23" fmla="*/ 1819 h 3365"/>
              <a:gd name="T24" fmla="*/ 3432 w 3564"/>
              <a:gd name="T25" fmla="*/ 1866 h 3365"/>
              <a:gd name="T26" fmla="*/ 3537 w 3564"/>
              <a:gd name="T27" fmla="*/ 1987 h 3365"/>
              <a:gd name="T28" fmla="*/ 3564 w 3564"/>
              <a:gd name="T29" fmla="*/ 3075 h 3365"/>
              <a:gd name="T30" fmla="*/ 3518 w 3564"/>
              <a:gd name="T31" fmla="*/ 3232 h 3365"/>
              <a:gd name="T32" fmla="*/ 3397 w 3564"/>
              <a:gd name="T33" fmla="*/ 3338 h 3365"/>
              <a:gd name="T34" fmla="*/ 2184 w 3564"/>
              <a:gd name="T35" fmla="*/ 3365 h 3365"/>
              <a:gd name="T36" fmla="*/ 2025 w 3564"/>
              <a:gd name="T37" fmla="*/ 3317 h 3365"/>
              <a:gd name="T38" fmla="*/ 1920 w 3564"/>
              <a:gd name="T39" fmla="*/ 3196 h 3365"/>
              <a:gd name="T40" fmla="*/ 1893 w 3564"/>
              <a:gd name="T41" fmla="*/ 2109 h 3365"/>
              <a:gd name="T42" fmla="*/ 1940 w 3564"/>
              <a:gd name="T43" fmla="*/ 1951 h 3365"/>
              <a:gd name="T44" fmla="*/ 2061 w 3564"/>
              <a:gd name="T45" fmla="*/ 1846 h 3365"/>
              <a:gd name="T46" fmla="*/ 291 w 3564"/>
              <a:gd name="T47" fmla="*/ 1819 h 3365"/>
              <a:gd name="T48" fmla="*/ 940 w 3564"/>
              <a:gd name="T49" fmla="*/ 1819 h 3365"/>
              <a:gd name="T50" fmla="*/ 1503 w 3564"/>
              <a:gd name="T51" fmla="*/ 1846 h 3365"/>
              <a:gd name="T52" fmla="*/ 1624 w 3564"/>
              <a:gd name="T53" fmla="*/ 1951 h 3365"/>
              <a:gd name="T54" fmla="*/ 1671 w 3564"/>
              <a:gd name="T55" fmla="*/ 2109 h 3365"/>
              <a:gd name="T56" fmla="*/ 1644 w 3564"/>
              <a:gd name="T57" fmla="*/ 3196 h 3365"/>
              <a:gd name="T58" fmla="*/ 1539 w 3564"/>
              <a:gd name="T59" fmla="*/ 3317 h 3365"/>
              <a:gd name="T60" fmla="*/ 1380 w 3564"/>
              <a:gd name="T61" fmla="*/ 3365 h 3365"/>
              <a:gd name="T62" fmla="*/ 167 w 3564"/>
              <a:gd name="T63" fmla="*/ 3338 h 3365"/>
              <a:gd name="T64" fmla="*/ 46 w 3564"/>
              <a:gd name="T65" fmla="*/ 3232 h 3365"/>
              <a:gd name="T66" fmla="*/ 0 w 3564"/>
              <a:gd name="T67" fmla="*/ 3075 h 3365"/>
              <a:gd name="T68" fmla="*/ 27 w 3564"/>
              <a:gd name="T69" fmla="*/ 1987 h 3365"/>
              <a:gd name="T70" fmla="*/ 132 w 3564"/>
              <a:gd name="T71" fmla="*/ 1866 h 3365"/>
              <a:gd name="T72" fmla="*/ 291 w 3564"/>
              <a:gd name="T73" fmla="*/ 1819 h 3365"/>
              <a:gd name="T74" fmla="*/ 2142 w 3564"/>
              <a:gd name="T75" fmla="*/ 1135 h 3365"/>
              <a:gd name="T76" fmla="*/ 1940 w 3564"/>
              <a:gd name="T77" fmla="*/ 624 h 3365"/>
              <a:gd name="T78" fmla="*/ 2201 w 3564"/>
              <a:gd name="T79" fmla="*/ 624 h 3365"/>
              <a:gd name="T80" fmla="*/ 1415 w 3564"/>
              <a:gd name="T81" fmla="*/ 624 h 3365"/>
              <a:gd name="T82" fmla="*/ 1676 w 3564"/>
              <a:gd name="T83" fmla="*/ 624 h 3365"/>
              <a:gd name="T84" fmla="*/ 1633 w 3564"/>
              <a:gd name="T85" fmla="*/ 218 h 3365"/>
              <a:gd name="T86" fmla="*/ 2322 w 3564"/>
              <a:gd name="T87" fmla="*/ 3 h 3365"/>
              <a:gd name="T88" fmla="*/ 2470 w 3564"/>
              <a:gd name="T89" fmla="*/ 71 h 3365"/>
              <a:gd name="T90" fmla="*/ 2557 w 3564"/>
              <a:gd name="T91" fmla="*/ 206 h 3365"/>
              <a:gd name="T92" fmla="*/ 2566 w 3564"/>
              <a:gd name="T93" fmla="*/ 1299 h 3365"/>
              <a:gd name="T94" fmla="*/ 2498 w 3564"/>
              <a:gd name="T95" fmla="*/ 1445 h 3365"/>
              <a:gd name="T96" fmla="*/ 2363 w 3564"/>
              <a:gd name="T97" fmla="*/ 1533 h 3365"/>
              <a:gd name="T98" fmla="*/ 1146 w 3564"/>
              <a:gd name="T99" fmla="*/ 1542 h 3365"/>
              <a:gd name="T100" fmla="*/ 999 w 3564"/>
              <a:gd name="T101" fmla="*/ 1474 h 3365"/>
              <a:gd name="T102" fmla="*/ 910 w 3564"/>
              <a:gd name="T103" fmla="*/ 1340 h 3365"/>
              <a:gd name="T104" fmla="*/ 902 w 3564"/>
              <a:gd name="T105" fmla="*/ 247 h 3365"/>
              <a:gd name="T106" fmla="*/ 970 w 3564"/>
              <a:gd name="T107" fmla="*/ 99 h 3365"/>
              <a:gd name="T108" fmla="*/ 1105 w 3564"/>
              <a:gd name="T109" fmla="*/ 12 h 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64" h="3365">
                <a:moveTo>
                  <a:pt x="2321" y="2954"/>
                </a:moveTo>
                <a:lnTo>
                  <a:pt x="2321" y="3056"/>
                </a:lnTo>
                <a:lnTo>
                  <a:pt x="3136" y="3056"/>
                </a:lnTo>
                <a:lnTo>
                  <a:pt x="3136" y="2954"/>
                </a:lnTo>
                <a:lnTo>
                  <a:pt x="2321" y="2954"/>
                </a:lnTo>
                <a:close/>
                <a:moveTo>
                  <a:pt x="428" y="2954"/>
                </a:moveTo>
                <a:lnTo>
                  <a:pt x="428" y="3056"/>
                </a:lnTo>
                <a:lnTo>
                  <a:pt x="1243" y="3056"/>
                </a:lnTo>
                <a:lnTo>
                  <a:pt x="1243" y="2954"/>
                </a:lnTo>
                <a:lnTo>
                  <a:pt x="428" y="2954"/>
                </a:lnTo>
                <a:close/>
                <a:moveTo>
                  <a:pt x="2992" y="2200"/>
                </a:moveTo>
                <a:lnTo>
                  <a:pt x="2786" y="2443"/>
                </a:lnTo>
                <a:lnTo>
                  <a:pt x="2934" y="2443"/>
                </a:lnTo>
                <a:lnTo>
                  <a:pt x="2934" y="2759"/>
                </a:lnTo>
                <a:lnTo>
                  <a:pt x="3049" y="2759"/>
                </a:lnTo>
                <a:lnTo>
                  <a:pt x="3049" y="2443"/>
                </a:lnTo>
                <a:lnTo>
                  <a:pt x="3196" y="2443"/>
                </a:lnTo>
                <a:lnTo>
                  <a:pt x="2992" y="2200"/>
                </a:lnTo>
                <a:close/>
                <a:moveTo>
                  <a:pt x="2466" y="2200"/>
                </a:moveTo>
                <a:lnTo>
                  <a:pt x="2262" y="2443"/>
                </a:lnTo>
                <a:lnTo>
                  <a:pt x="2408" y="2443"/>
                </a:lnTo>
                <a:lnTo>
                  <a:pt x="2408" y="2759"/>
                </a:lnTo>
                <a:lnTo>
                  <a:pt x="2523" y="2759"/>
                </a:lnTo>
                <a:lnTo>
                  <a:pt x="2523" y="2443"/>
                </a:lnTo>
                <a:lnTo>
                  <a:pt x="2671" y="2443"/>
                </a:lnTo>
                <a:lnTo>
                  <a:pt x="2466" y="2200"/>
                </a:lnTo>
                <a:close/>
                <a:moveTo>
                  <a:pt x="1098" y="2200"/>
                </a:moveTo>
                <a:lnTo>
                  <a:pt x="893" y="2443"/>
                </a:lnTo>
                <a:lnTo>
                  <a:pt x="1041" y="2443"/>
                </a:lnTo>
                <a:lnTo>
                  <a:pt x="1041" y="2759"/>
                </a:lnTo>
                <a:lnTo>
                  <a:pt x="1156" y="2759"/>
                </a:lnTo>
                <a:lnTo>
                  <a:pt x="1156" y="2443"/>
                </a:lnTo>
                <a:lnTo>
                  <a:pt x="1302" y="2443"/>
                </a:lnTo>
                <a:lnTo>
                  <a:pt x="1098" y="2200"/>
                </a:lnTo>
                <a:close/>
                <a:moveTo>
                  <a:pt x="572" y="2200"/>
                </a:moveTo>
                <a:lnTo>
                  <a:pt x="368" y="2443"/>
                </a:lnTo>
                <a:lnTo>
                  <a:pt x="515" y="2443"/>
                </a:lnTo>
                <a:lnTo>
                  <a:pt x="515" y="2759"/>
                </a:lnTo>
                <a:lnTo>
                  <a:pt x="630" y="2759"/>
                </a:lnTo>
                <a:lnTo>
                  <a:pt x="630" y="2443"/>
                </a:lnTo>
                <a:lnTo>
                  <a:pt x="778" y="2443"/>
                </a:lnTo>
                <a:lnTo>
                  <a:pt x="572" y="2200"/>
                </a:lnTo>
                <a:close/>
                <a:moveTo>
                  <a:pt x="2184" y="1819"/>
                </a:moveTo>
                <a:lnTo>
                  <a:pt x="2627" y="1819"/>
                </a:lnTo>
                <a:lnTo>
                  <a:pt x="2627" y="2037"/>
                </a:lnTo>
                <a:lnTo>
                  <a:pt x="2833" y="2037"/>
                </a:lnTo>
                <a:lnTo>
                  <a:pt x="2833" y="1819"/>
                </a:lnTo>
                <a:lnTo>
                  <a:pt x="3273" y="1819"/>
                </a:lnTo>
                <a:lnTo>
                  <a:pt x="3317" y="1822"/>
                </a:lnTo>
                <a:lnTo>
                  <a:pt x="3358" y="1831"/>
                </a:lnTo>
                <a:lnTo>
                  <a:pt x="3397" y="1846"/>
                </a:lnTo>
                <a:lnTo>
                  <a:pt x="3432" y="1866"/>
                </a:lnTo>
                <a:lnTo>
                  <a:pt x="3465" y="1890"/>
                </a:lnTo>
                <a:lnTo>
                  <a:pt x="3493" y="1918"/>
                </a:lnTo>
                <a:lnTo>
                  <a:pt x="3518" y="1951"/>
                </a:lnTo>
                <a:lnTo>
                  <a:pt x="3537" y="1987"/>
                </a:lnTo>
                <a:lnTo>
                  <a:pt x="3552" y="2025"/>
                </a:lnTo>
                <a:lnTo>
                  <a:pt x="3561" y="2066"/>
                </a:lnTo>
                <a:lnTo>
                  <a:pt x="3564" y="2109"/>
                </a:lnTo>
                <a:lnTo>
                  <a:pt x="3564" y="3075"/>
                </a:lnTo>
                <a:lnTo>
                  <a:pt x="3561" y="3118"/>
                </a:lnTo>
                <a:lnTo>
                  <a:pt x="3552" y="3159"/>
                </a:lnTo>
                <a:lnTo>
                  <a:pt x="3537" y="3196"/>
                </a:lnTo>
                <a:lnTo>
                  <a:pt x="3518" y="3232"/>
                </a:lnTo>
                <a:lnTo>
                  <a:pt x="3493" y="3264"/>
                </a:lnTo>
                <a:lnTo>
                  <a:pt x="3465" y="3293"/>
                </a:lnTo>
                <a:lnTo>
                  <a:pt x="3432" y="3317"/>
                </a:lnTo>
                <a:lnTo>
                  <a:pt x="3397" y="3338"/>
                </a:lnTo>
                <a:lnTo>
                  <a:pt x="3358" y="3352"/>
                </a:lnTo>
                <a:lnTo>
                  <a:pt x="3317" y="3361"/>
                </a:lnTo>
                <a:lnTo>
                  <a:pt x="3273" y="3365"/>
                </a:lnTo>
                <a:lnTo>
                  <a:pt x="2184" y="3365"/>
                </a:lnTo>
                <a:lnTo>
                  <a:pt x="2141" y="3361"/>
                </a:lnTo>
                <a:lnTo>
                  <a:pt x="2100" y="3352"/>
                </a:lnTo>
                <a:lnTo>
                  <a:pt x="2061" y="3338"/>
                </a:lnTo>
                <a:lnTo>
                  <a:pt x="2025" y="3317"/>
                </a:lnTo>
                <a:lnTo>
                  <a:pt x="1993" y="3293"/>
                </a:lnTo>
                <a:lnTo>
                  <a:pt x="1965" y="3264"/>
                </a:lnTo>
                <a:lnTo>
                  <a:pt x="1940" y="3232"/>
                </a:lnTo>
                <a:lnTo>
                  <a:pt x="1920" y="3196"/>
                </a:lnTo>
                <a:lnTo>
                  <a:pt x="1905" y="3159"/>
                </a:lnTo>
                <a:lnTo>
                  <a:pt x="1896" y="3118"/>
                </a:lnTo>
                <a:lnTo>
                  <a:pt x="1893" y="3075"/>
                </a:lnTo>
                <a:lnTo>
                  <a:pt x="1893" y="2109"/>
                </a:lnTo>
                <a:lnTo>
                  <a:pt x="1896" y="2066"/>
                </a:lnTo>
                <a:lnTo>
                  <a:pt x="1905" y="2025"/>
                </a:lnTo>
                <a:lnTo>
                  <a:pt x="1920" y="1987"/>
                </a:lnTo>
                <a:lnTo>
                  <a:pt x="1940" y="1951"/>
                </a:lnTo>
                <a:lnTo>
                  <a:pt x="1965" y="1918"/>
                </a:lnTo>
                <a:lnTo>
                  <a:pt x="1993" y="1890"/>
                </a:lnTo>
                <a:lnTo>
                  <a:pt x="2025" y="1866"/>
                </a:lnTo>
                <a:lnTo>
                  <a:pt x="2061" y="1846"/>
                </a:lnTo>
                <a:lnTo>
                  <a:pt x="2100" y="1831"/>
                </a:lnTo>
                <a:lnTo>
                  <a:pt x="2141" y="1822"/>
                </a:lnTo>
                <a:lnTo>
                  <a:pt x="2184" y="1819"/>
                </a:lnTo>
                <a:close/>
                <a:moveTo>
                  <a:pt x="291" y="1819"/>
                </a:moveTo>
                <a:lnTo>
                  <a:pt x="733" y="1819"/>
                </a:lnTo>
                <a:lnTo>
                  <a:pt x="733" y="2037"/>
                </a:lnTo>
                <a:lnTo>
                  <a:pt x="940" y="2037"/>
                </a:lnTo>
                <a:lnTo>
                  <a:pt x="940" y="1819"/>
                </a:lnTo>
                <a:lnTo>
                  <a:pt x="1380" y="1819"/>
                </a:lnTo>
                <a:lnTo>
                  <a:pt x="1423" y="1822"/>
                </a:lnTo>
                <a:lnTo>
                  <a:pt x="1464" y="1831"/>
                </a:lnTo>
                <a:lnTo>
                  <a:pt x="1503" y="1846"/>
                </a:lnTo>
                <a:lnTo>
                  <a:pt x="1539" y="1866"/>
                </a:lnTo>
                <a:lnTo>
                  <a:pt x="1571" y="1890"/>
                </a:lnTo>
                <a:lnTo>
                  <a:pt x="1599" y="1918"/>
                </a:lnTo>
                <a:lnTo>
                  <a:pt x="1624" y="1951"/>
                </a:lnTo>
                <a:lnTo>
                  <a:pt x="1644" y="1987"/>
                </a:lnTo>
                <a:lnTo>
                  <a:pt x="1659" y="2025"/>
                </a:lnTo>
                <a:lnTo>
                  <a:pt x="1668" y="2066"/>
                </a:lnTo>
                <a:lnTo>
                  <a:pt x="1671" y="2109"/>
                </a:lnTo>
                <a:lnTo>
                  <a:pt x="1671" y="3075"/>
                </a:lnTo>
                <a:lnTo>
                  <a:pt x="1668" y="3118"/>
                </a:lnTo>
                <a:lnTo>
                  <a:pt x="1659" y="3159"/>
                </a:lnTo>
                <a:lnTo>
                  <a:pt x="1644" y="3196"/>
                </a:lnTo>
                <a:lnTo>
                  <a:pt x="1624" y="3232"/>
                </a:lnTo>
                <a:lnTo>
                  <a:pt x="1599" y="3264"/>
                </a:lnTo>
                <a:lnTo>
                  <a:pt x="1571" y="3293"/>
                </a:lnTo>
                <a:lnTo>
                  <a:pt x="1539" y="3317"/>
                </a:lnTo>
                <a:lnTo>
                  <a:pt x="1503" y="3338"/>
                </a:lnTo>
                <a:lnTo>
                  <a:pt x="1464" y="3352"/>
                </a:lnTo>
                <a:lnTo>
                  <a:pt x="1423" y="3361"/>
                </a:lnTo>
                <a:lnTo>
                  <a:pt x="1380" y="3365"/>
                </a:lnTo>
                <a:lnTo>
                  <a:pt x="291" y="3365"/>
                </a:lnTo>
                <a:lnTo>
                  <a:pt x="247" y="3361"/>
                </a:lnTo>
                <a:lnTo>
                  <a:pt x="206" y="3352"/>
                </a:lnTo>
                <a:lnTo>
                  <a:pt x="167" y="3338"/>
                </a:lnTo>
                <a:lnTo>
                  <a:pt x="132" y="3317"/>
                </a:lnTo>
                <a:lnTo>
                  <a:pt x="99" y="3293"/>
                </a:lnTo>
                <a:lnTo>
                  <a:pt x="71" y="3264"/>
                </a:lnTo>
                <a:lnTo>
                  <a:pt x="46" y="3232"/>
                </a:lnTo>
                <a:lnTo>
                  <a:pt x="27" y="3196"/>
                </a:lnTo>
                <a:lnTo>
                  <a:pt x="12" y="3159"/>
                </a:lnTo>
                <a:lnTo>
                  <a:pt x="3" y="3118"/>
                </a:lnTo>
                <a:lnTo>
                  <a:pt x="0" y="3075"/>
                </a:lnTo>
                <a:lnTo>
                  <a:pt x="0" y="2109"/>
                </a:lnTo>
                <a:lnTo>
                  <a:pt x="3" y="2066"/>
                </a:lnTo>
                <a:lnTo>
                  <a:pt x="12" y="2025"/>
                </a:lnTo>
                <a:lnTo>
                  <a:pt x="27" y="1987"/>
                </a:lnTo>
                <a:lnTo>
                  <a:pt x="46" y="1951"/>
                </a:lnTo>
                <a:lnTo>
                  <a:pt x="71" y="1918"/>
                </a:lnTo>
                <a:lnTo>
                  <a:pt x="99" y="1890"/>
                </a:lnTo>
                <a:lnTo>
                  <a:pt x="132" y="1866"/>
                </a:lnTo>
                <a:lnTo>
                  <a:pt x="167" y="1846"/>
                </a:lnTo>
                <a:lnTo>
                  <a:pt x="206" y="1831"/>
                </a:lnTo>
                <a:lnTo>
                  <a:pt x="247" y="1822"/>
                </a:lnTo>
                <a:lnTo>
                  <a:pt x="291" y="1819"/>
                </a:lnTo>
                <a:close/>
                <a:moveTo>
                  <a:pt x="1326" y="1135"/>
                </a:moveTo>
                <a:lnTo>
                  <a:pt x="1326" y="1237"/>
                </a:lnTo>
                <a:lnTo>
                  <a:pt x="2142" y="1237"/>
                </a:lnTo>
                <a:lnTo>
                  <a:pt x="2142" y="1135"/>
                </a:lnTo>
                <a:lnTo>
                  <a:pt x="1326" y="1135"/>
                </a:lnTo>
                <a:close/>
                <a:moveTo>
                  <a:pt x="1997" y="381"/>
                </a:moveTo>
                <a:lnTo>
                  <a:pt x="1793" y="624"/>
                </a:lnTo>
                <a:lnTo>
                  <a:pt x="1940" y="624"/>
                </a:lnTo>
                <a:lnTo>
                  <a:pt x="1940" y="940"/>
                </a:lnTo>
                <a:lnTo>
                  <a:pt x="2054" y="940"/>
                </a:lnTo>
                <a:lnTo>
                  <a:pt x="2054" y="624"/>
                </a:lnTo>
                <a:lnTo>
                  <a:pt x="2201" y="624"/>
                </a:lnTo>
                <a:lnTo>
                  <a:pt x="1997" y="381"/>
                </a:lnTo>
                <a:close/>
                <a:moveTo>
                  <a:pt x="1471" y="381"/>
                </a:moveTo>
                <a:lnTo>
                  <a:pt x="1267" y="624"/>
                </a:lnTo>
                <a:lnTo>
                  <a:pt x="1415" y="624"/>
                </a:lnTo>
                <a:lnTo>
                  <a:pt x="1415" y="940"/>
                </a:lnTo>
                <a:lnTo>
                  <a:pt x="1528" y="940"/>
                </a:lnTo>
                <a:lnTo>
                  <a:pt x="1528" y="624"/>
                </a:lnTo>
                <a:lnTo>
                  <a:pt x="1676" y="624"/>
                </a:lnTo>
                <a:lnTo>
                  <a:pt x="1471" y="381"/>
                </a:lnTo>
                <a:close/>
                <a:moveTo>
                  <a:pt x="1189" y="0"/>
                </a:moveTo>
                <a:lnTo>
                  <a:pt x="1633" y="0"/>
                </a:lnTo>
                <a:lnTo>
                  <a:pt x="1633" y="218"/>
                </a:lnTo>
                <a:lnTo>
                  <a:pt x="1838" y="218"/>
                </a:lnTo>
                <a:lnTo>
                  <a:pt x="1838" y="0"/>
                </a:lnTo>
                <a:lnTo>
                  <a:pt x="2279" y="0"/>
                </a:lnTo>
                <a:lnTo>
                  <a:pt x="2322" y="3"/>
                </a:lnTo>
                <a:lnTo>
                  <a:pt x="2363" y="12"/>
                </a:lnTo>
                <a:lnTo>
                  <a:pt x="2402" y="27"/>
                </a:lnTo>
                <a:lnTo>
                  <a:pt x="2438" y="46"/>
                </a:lnTo>
                <a:lnTo>
                  <a:pt x="2470" y="71"/>
                </a:lnTo>
                <a:lnTo>
                  <a:pt x="2498" y="99"/>
                </a:lnTo>
                <a:lnTo>
                  <a:pt x="2523" y="132"/>
                </a:lnTo>
                <a:lnTo>
                  <a:pt x="2542" y="167"/>
                </a:lnTo>
                <a:lnTo>
                  <a:pt x="2557" y="206"/>
                </a:lnTo>
                <a:lnTo>
                  <a:pt x="2566" y="247"/>
                </a:lnTo>
                <a:lnTo>
                  <a:pt x="2569" y="290"/>
                </a:lnTo>
                <a:lnTo>
                  <a:pt x="2569" y="1256"/>
                </a:lnTo>
                <a:lnTo>
                  <a:pt x="2566" y="1299"/>
                </a:lnTo>
                <a:lnTo>
                  <a:pt x="2557" y="1340"/>
                </a:lnTo>
                <a:lnTo>
                  <a:pt x="2542" y="1377"/>
                </a:lnTo>
                <a:lnTo>
                  <a:pt x="2523" y="1413"/>
                </a:lnTo>
                <a:lnTo>
                  <a:pt x="2498" y="1445"/>
                </a:lnTo>
                <a:lnTo>
                  <a:pt x="2470" y="1474"/>
                </a:lnTo>
                <a:lnTo>
                  <a:pt x="2438" y="1498"/>
                </a:lnTo>
                <a:lnTo>
                  <a:pt x="2402" y="1519"/>
                </a:lnTo>
                <a:lnTo>
                  <a:pt x="2363" y="1533"/>
                </a:lnTo>
                <a:lnTo>
                  <a:pt x="2322" y="1542"/>
                </a:lnTo>
                <a:lnTo>
                  <a:pt x="2279" y="1546"/>
                </a:lnTo>
                <a:lnTo>
                  <a:pt x="1189" y="1546"/>
                </a:lnTo>
                <a:lnTo>
                  <a:pt x="1146" y="1542"/>
                </a:lnTo>
                <a:lnTo>
                  <a:pt x="1105" y="1533"/>
                </a:lnTo>
                <a:lnTo>
                  <a:pt x="1067" y="1519"/>
                </a:lnTo>
                <a:lnTo>
                  <a:pt x="1031" y="1498"/>
                </a:lnTo>
                <a:lnTo>
                  <a:pt x="999" y="1474"/>
                </a:lnTo>
                <a:lnTo>
                  <a:pt x="970" y="1445"/>
                </a:lnTo>
                <a:lnTo>
                  <a:pt x="945" y="1413"/>
                </a:lnTo>
                <a:lnTo>
                  <a:pt x="926" y="1377"/>
                </a:lnTo>
                <a:lnTo>
                  <a:pt x="910" y="1340"/>
                </a:lnTo>
                <a:lnTo>
                  <a:pt x="902" y="1299"/>
                </a:lnTo>
                <a:lnTo>
                  <a:pt x="899" y="1256"/>
                </a:lnTo>
                <a:lnTo>
                  <a:pt x="899" y="290"/>
                </a:lnTo>
                <a:lnTo>
                  <a:pt x="902" y="247"/>
                </a:lnTo>
                <a:lnTo>
                  <a:pt x="910" y="206"/>
                </a:lnTo>
                <a:lnTo>
                  <a:pt x="926" y="167"/>
                </a:lnTo>
                <a:lnTo>
                  <a:pt x="945" y="132"/>
                </a:lnTo>
                <a:lnTo>
                  <a:pt x="970" y="99"/>
                </a:lnTo>
                <a:lnTo>
                  <a:pt x="999" y="71"/>
                </a:lnTo>
                <a:lnTo>
                  <a:pt x="1031" y="46"/>
                </a:lnTo>
                <a:lnTo>
                  <a:pt x="1067" y="27"/>
                </a:lnTo>
                <a:lnTo>
                  <a:pt x="1105" y="12"/>
                </a:lnTo>
                <a:lnTo>
                  <a:pt x="1146" y="3"/>
                </a:lnTo>
                <a:lnTo>
                  <a:pt x="1189" y="0"/>
                </a:lnTo>
                <a:close/>
              </a:path>
            </a:pathLst>
          </a:custGeom>
          <a:solidFill>
            <a:srgbClr val="37424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7424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C01C7-20EA-A2DB-DD37-3994C5DEFBE6}"/>
              </a:ext>
            </a:extLst>
          </p:cNvPr>
          <p:cNvSpPr txBox="1"/>
          <p:nvPr/>
        </p:nvSpPr>
        <p:spPr>
          <a:xfrm>
            <a:off x="760496" y="1409271"/>
            <a:ext cx="6014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err="1">
                <a:solidFill>
                  <a:srgbClr val="37424F"/>
                </a:solidFill>
              </a:rPr>
              <a:t>Оптимальный</a:t>
            </a:r>
            <a:r>
              <a:rPr lang="kk-KZ" sz="1400" b="1" dirty="0">
                <a:solidFill>
                  <a:srgbClr val="37424F"/>
                </a:solidFill>
              </a:rPr>
              <a:t> состав, </a:t>
            </a:r>
            <a:r>
              <a:rPr lang="kk-KZ" sz="1400" b="1" dirty="0" err="1">
                <a:solidFill>
                  <a:srgbClr val="37424F"/>
                </a:solidFill>
              </a:rPr>
              <a:t>масс.доля</a:t>
            </a:r>
            <a:r>
              <a:rPr lang="kk-KZ" sz="1400" b="1" dirty="0">
                <a:solidFill>
                  <a:srgbClr val="37424F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1400" dirty="0" err="1">
                <a:solidFill>
                  <a:srgbClr val="37424F"/>
                </a:solidFill>
              </a:rPr>
              <a:t>смесь</a:t>
            </a:r>
            <a:r>
              <a:rPr lang="kk-KZ" sz="1400" dirty="0">
                <a:solidFill>
                  <a:srgbClr val="37424F"/>
                </a:solidFill>
              </a:rPr>
              <a:t> из асфальтогранулятора – 59</a:t>
            </a:r>
            <a:r>
              <a:rPr lang="en-US" sz="1400" dirty="0">
                <a:solidFill>
                  <a:srgbClr val="37424F"/>
                </a:solidFill>
              </a:rPr>
              <a:t>,5</a:t>
            </a:r>
            <a:r>
              <a:rPr lang="kk-KZ" sz="1400" dirty="0">
                <a:solidFill>
                  <a:srgbClr val="37424F"/>
                </a:solidFill>
              </a:rPr>
              <a:t>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1400" dirty="0" err="1">
                <a:solidFill>
                  <a:srgbClr val="37424F"/>
                </a:solidFill>
              </a:rPr>
              <a:t>щебень</a:t>
            </a:r>
            <a:r>
              <a:rPr lang="kk-KZ" sz="1400" dirty="0">
                <a:solidFill>
                  <a:srgbClr val="37424F"/>
                </a:solidFill>
              </a:rPr>
              <a:t> фр.20-40мм месторождения Экибастуз-1 – 15%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1400" dirty="0">
                <a:solidFill>
                  <a:srgbClr val="37424F"/>
                </a:solidFill>
              </a:rPr>
              <a:t>портландцемент М400-ДО 20 цементного завода «Семей» – 4%</a:t>
            </a:r>
            <a:endParaRPr lang="en-US" sz="1400" dirty="0">
              <a:solidFill>
                <a:srgbClr val="37424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37424F"/>
                </a:solidFill>
                <a:highlight>
                  <a:srgbClr val="37424F"/>
                </a:highlight>
              </a:rPr>
              <a:t> </a:t>
            </a:r>
            <a:r>
              <a:rPr lang="ru-RU" sz="1400" b="1" dirty="0">
                <a:solidFill>
                  <a:schemeClr val="bg1"/>
                </a:solidFill>
                <a:highlight>
                  <a:srgbClr val="37424F"/>
                </a:highlight>
              </a:rPr>
              <a:t>ф</a:t>
            </a:r>
            <a:r>
              <a:rPr lang="kk-KZ" sz="1400" b="1" dirty="0" err="1">
                <a:solidFill>
                  <a:schemeClr val="bg1"/>
                </a:solidFill>
                <a:highlight>
                  <a:srgbClr val="37424F"/>
                </a:highlight>
              </a:rPr>
              <a:t>осфогипс</a:t>
            </a:r>
            <a:r>
              <a:rPr lang="kk-KZ" sz="1400" b="1" dirty="0">
                <a:solidFill>
                  <a:schemeClr val="bg1"/>
                </a:solidFill>
                <a:highlight>
                  <a:srgbClr val="37424F"/>
                </a:highlight>
              </a:rPr>
              <a:t> </a:t>
            </a:r>
            <a:r>
              <a:rPr lang="kk-KZ" sz="1400" b="1" dirty="0" err="1">
                <a:solidFill>
                  <a:schemeClr val="bg1"/>
                </a:solidFill>
                <a:highlight>
                  <a:srgbClr val="37424F"/>
                </a:highlight>
              </a:rPr>
              <a:t>производства</a:t>
            </a:r>
            <a:r>
              <a:rPr lang="kk-KZ" sz="1400" b="1" dirty="0">
                <a:solidFill>
                  <a:schemeClr val="bg1"/>
                </a:solidFill>
                <a:highlight>
                  <a:srgbClr val="37424F"/>
                </a:highlight>
              </a:rPr>
              <a:t> ТОО «</a:t>
            </a:r>
            <a:r>
              <a:rPr lang="kk-KZ" sz="1400" b="1" dirty="0" err="1">
                <a:solidFill>
                  <a:schemeClr val="bg1"/>
                </a:solidFill>
                <a:highlight>
                  <a:srgbClr val="37424F"/>
                </a:highlight>
              </a:rPr>
              <a:t>Казфосфат</a:t>
            </a:r>
            <a:r>
              <a:rPr lang="kk-KZ" sz="1400" b="1" dirty="0">
                <a:solidFill>
                  <a:schemeClr val="bg1"/>
                </a:solidFill>
                <a:highlight>
                  <a:srgbClr val="37424F"/>
                </a:highlight>
              </a:rPr>
              <a:t>» – 22%</a:t>
            </a:r>
            <a:endParaRPr lang="en-US" sz="1400" dirty="0">
              <a:solidFill>
                <a:srgbClr val="37424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1400" dirty="0" err="1">
                <a:solidFill>
                  <a:srgbClr val="37424F"/>
                </a:solidFill>
              </a:rPr>
              <a:t>вода</a:t>
            </a:r>
            <a:r>
              <a:rPr lang="kk-KZ" sz="1400" dirty="0">
                <a:solidFill>
                  <a:srgbClr val="37424F"/>
                </a:solidFill>
              </a:rPr>
              <a:t> – 4,1% </a:t>
            </a:r>
            <a:endParaRPr lang="en-US" sz="1400" dirty="0">
              <a:solidFill>
                <a:srgbClr val="37424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7424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37424F"/>
              </a:solidFill>
            </a:endParaRPr>
          </a:p>
        </p:txBody>
      </p:sp>
      <p:grpSp>
        <p:nvGrpSpPr>
          <p:cNvPr id="21" name="Group 515">
            <a:extLst>
              <a:ext uri="{FF2B5EF4-FFF2-40B4-BE49-F238E27FC236}">
                <a16:creationId xmlns:a16="http://schemas.microsoft.com/office/drawing/2014/main" id="{D7E27393-5CD2-FE35-7628-EA627118E053}"/>
              </a:ext>
            </a:extLst>
          </p:cNvPr>
          <p:cNvGrpSpPr/>
          <p:nvPr/>
        </p:nvGrpSpPr>
        <p:grpSpPr>
          <a:xfrm>
            <a:off x="277773" y="1351591"/>
            <a:ext cx="457597" cy="435997"/>
            <a:chOff x="5095875" y="4697413"/>
            <a:chExt cx="954088" cy="960438"/>
          </a:xfrm>
          <a:solidFill>
            <a:srgbClr val="37424F"/>
          </a:solidFill>
        </p:grpSpPr>
        <p:sp>
          <p:nvSpPr>
            <p:cNvPr id="22" name="Freeform 384">
              <a:extLst>
                <a:ext uri="{FF2B5EF4-FFF2-40B4-BE49-F238E27FC236}">
                  <a16:creationId xmlns:a16="http://schemas.microsoft.com/office/drawing/2014/main" id="{69B3FAB9-BDD3-89C1-052B-949D3DB79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4697413"/>
              <a:ext cx="954088" cy="960438"/>
            </a:xfrm>
            <a:custGeom>
              <a:avLst/>
              <a:gdLst>
                <a:gd name="T0" fmla="*/ 2100 w 3608"/>
                <a:gd name="T1" fmla="*/ 3400 h 3631"/>
                <a:gd name="T2" fmla="*/ 1767 w 3608"/>
                <a:gd name="T3" fmla="*/ 3437 h 3631"/>
                <a:gd name="T4" fmla="*/ 2473 w 3608"/>
                <a:gd name="T5" fmla="*/ 3291 h 3631"/>
                <a:gd name="T6" fmla="*/ 2069 w 3608"/>
                <a:gd name="T7" fmla="*/ 3025 h 3631"/>
                <a:gd name="T8" fmla="*/ 2083 w 3608"/>
                <a:gd name="T9" fmla="*/ 3118 h 3631"/>
                <a:gd name="T10" fmla="*/ 2150 w 3608"/>
                <a:gd name="T11" fmla="*/ 3051 h 3631"/>
                <a:gd name="T12" fmla="*/ 2761 w 3608"/>
                <a:gd name="T13" fmla="*/ 3121 h 3631"/>
                <a:gd name="T14" fmla="*/ 2064 w 3608"/>
                <a:gd name="T15" fmla="*/ 2389 h 3631"/>
                <a:gd name="T16" fmla="*/ 2064 w 3608"/>
                <a:gd name="T17" fmla="*/ 2389 h 3631"/>
                <a:gd name="T18" fmla="*/ 921 w 3608"/>
                <a:gd name="T19" fmla="*/ 2340 h 3631"/>
                <a:gd name="T20" fmla="*/ 1005 w 3608"/>
                <a:gd name="T21" fmla="*/ 2297 h 3631"/>
                <a:gd name="T22" fmla="*/ 3326 w 3608"/>
                <a:gd name="T23" fmla="*/ 2350 h 3631"/>
                <a:gd name="T24" fmla="*/ 1015 w 3608"/>
                <a:gd name="T25" fmla="*/ 2232 h 3631"/>
                <a:gd name="T26" fmla="*/ 998 w 3608"/>
                <a:gd name="T27" fmla="*/ 2376 h 3631"/>
                <a:gd name="T28" fmla="*/ 865 w 3608"/>
                <a:gd name="T29" fmla="*/ 2324 h 3631"/>
                <a:gd name="T30" fmla="*/ 642 w 3608"/>
                <a:gd name="T31" fmla="*/ 2940 h 3631"/>
                <a:gd name="T32" fmla="*/ 1223 w 3608"/>
                <a:gd name="T33" fmla="*/ 3328 h 3631"/>
                <a:gd name="T34" fmla="*/ 1471 w 3608"/>
                <a:gd name="T35" fmla="*/ 3403 h 3631"/>
                <a:gd name="T36" fmla="*/ 1717 w 3608"/>
                <a:gd name="T37" fmla="*/ 3361 h 3631"/>
                <a:gd name="T38" fmla="*/ 1911 w 3608"/>
                <a:gd name="T39" fmla="*/ 3434 h 3631"/>
                <a:gd name="T40" fmla="*/ 2121 w 3608"/>
                <a:gd name="T41" fmla="*/ 3364 h 3631"/>
                <a:gd name="T42" fmla="*/ 2177 w 3608"/>
                <a:gd name="T43" fmla="*/ 3115 h 3631"/>
                <a:gd name="T44" fmla="*/ 2036 w 3608"/>
                <a:gd name="T45" fmla="*/ 3132 h 3631"/>
                <a:gd name="T46" fmla="*/ 2054 w 3608"/>
                <a:gd name="T47" fmla="*/ 2988 h 3631"/>
                <a:gd name="T48" fmla="*/ 2053 w 3608"/>
                <a:gd name="T49" fmla="*/ 2760 h 3631"/>
                <a:gd name="T50" fmla="*/ 2026 w 3608"/>
                <a:gd name="T51" fmla="*/ 2630 h 3631"/>
                <a:gd name="T52" fmla="*/ 1678 w 3608"/>
                <a:gd name="T53" fmla="*/ 1995 h 3631"/>
                <a:gd name="T54" fmla="*/ 1691 w 3608"/>
                <a:gd name="T55" fmla="*/ 1958 h 3631"/>
                <a:gd name="T56" fmla="*/ 1769 w 3608"/>
                <a:gd name="T57" fmla="*/ 1912 h 3631"/>
                <a:gd name="T58" fmla="*/ 1855 w 3608"/>
                <a:gd name="T59" fmla="*/ 1790 h 3631"/>
                <a:gd name="T60" fmla="*/ 1858 w 3608"/>
                <a:gd name="T61" fmla="*/ 1796 h 3631"/>
                <a:gd name="T62" fmla="*/ 3404 w 3608"/>
                <a:gd name="T63" fmla="*/ 1618 h 3631"/>
                <a:gd name="T64" fmla="*/ 3338 w 3608"/>
                <a:gd name="T65" fmla="*/ 1316 h 3631"/>
                <a:gd name="T66" fmla="*/ 235 w 3608"/>
                <a:gd name="T67" fmla="*/ 1441 h 3631"/>
                <a:gd name="T68" fmla="*/ 222 w 3608"/>
                <a:gd name="T69" fmla="*/ 2128 h 3631"/>
                <a:gd name="T70" fmla="*/ 1488 w 3608"/>
                <a:gd name="T71" fmla="*/ 1195 h 3631"/>
                <a:gd name="T72" fmla="*/ 2686 w 3608"/>
                <a:gd name="T73" fmla="*/ 459 h 3631"/>
                <a:gd name="T74" fmla="*/ 2890 w 3608"/>
                <a:gd name="T75" fmla="*/ 618 h 3631"/>
                <a:gd name="T76" fmla="*/ 1519 w 3608"/>
                <a:gd name="T77" fmla="*/ 218 h 3631"/>
                <a:gd name="T78" fmla="*/ 1024 w 3608"/>
                <a:gd name="T79" fmla="*/ 443 h 3631"/>
                <a:gd name="T80" fmla="*/ 2194 w 3608"/>
                <a:gd name="T81" fmla="*/ 241 h 3631"/>
                <a:gd name="T82" fmla="*/ 1918 w 3608"/>
                <a:gd name="T83" fmla="*/ 4 h 3631"/>
                <a:gd name="T84" fmla="*/ 2651 w 3608"/>
                <a:gd name="T85" fmla="*/ 213 h 3631"/>
                <a:gd name="T86" fmla="*/ 3221 w 3608"/>
                <a:gd name="T87" fmla="*/ 692 h 3631"/>
                <a:gd name="T88" fmla="*/ 3552 w 3608"/>
                <a:gd name="T89" fmla="*/ 1369 h 3631"/>
                <a:gd name="T90" fmla="*/ 3577 w 3608"/>
                <a:gd name="T91" fmla="*/ 2153 h 3631"/>
                <a:gd name="T92" fmla="*/ 3284 w 3608"/>
                <a:gd name="T93" fmla="*/ 2852 h 3631"/>
                <a:gd name="T94" fmla="*/ 2744 w 3608"/>
                <a:gd name="T95" fmla="*/ 3364 h 3631"/>
                <a:gd name="T96" fmla="*/ 2029 w 3608"/>
                <a:gd name="T97" fmla="*/ 3616 h 3631"/>
                <a:gd name="T98" fmla="*/ 1255 w 3608"/>
                <a:gd name="T99" fmla="*/ 3545 h 3631"/>
                <a:gd name="T100" fmla="*/ 607 w 3608"/>
                <a:gd name="T101" fmla="*/ 3172 h 3631"/>
                <a:gd name="T102" fmla="*/ 164 w 3608"/>
                <a:gd name="T103" fmla="*/ 2571 h 3631"/>
                <a:gd name="T104" fmla="*/ 0 w 3608"/>
                <a:gd name="T105" fmla="*/ 1816 h 3631"/>
                <a:gd name="T106" fmla="*/ 164 w 3608"/>
                <a:gd name="T107" fmla="*/ 1060 h 3631"/>
                <a:gd name="T108" fmla="*/ 607 w 3608"/>
                <a:gd name="T109" fmla="*/ 459 h 3631"/>
                <a:gd name="T110" fmla="*/ 1255 w 3608"/>
                <a:gd name="T111" fmla="*/ 86 h 3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8" h="3631">
                  <a:moveTo>
                    <a:pt x="2100" y="3400"/>
                  </a:moveTo>
                  <a:lnTo>
                    <a:pt x="2085" y="3401"/>
                  </a:lnTo>
                  <a:lnTo>
                    <a:pt x="2072" y="3408"/>
                  </a:lnTo>
                  <a:lnTo>
                    <a:pt x="2061" y="3417"/>
                  </a:lnTo>
                  <a:lnTo>
                    <a:pt x="2124" y="3406"/>
                  </a:lnTo>
                  <a:lnTo>
                    <a:pt x="2112" y="3401"/>
                  </a:lnTo>
                  <a:lnTo>
                    <a:pt x="2100" y="3400"/>
                  </a:lnTo>
                  <a:close/>
                  <a:moveTo>
                    <a:pt x="1717" y="3400"/>
                  </a:moveTo>
                  <a:lnTo>
                    <a:pt x="1701" y="3403"/>
                  </a:lnTo>
                  <a:lnTo>
                    <a:pt x="1688" y="3409"/>
                  </a:lnTo>
                  <a:lnTo>
                    <a:pt x="1677" y="3419"/>
                  </a:lnTo>
                  <a:lnTo>
                    <a:pt x="1669" y="3432"/>
                  </a:lnTo>
                  <a:lnTo>
                    <a:pt x="1718" y="3435"/>
                  </a:lnTo>
                  <a:lnTo>
                    <a:pt x="1767" y="3437"/>
                  </a:lnTo>
                  <a:lnTo>
                    <a:pt x="1759" y="3422"/>
                  </a:lnTo>
                  <a:lnTo>
                    <a:pt x="1748" y="3410"/>
                  </a:lnTo>
                  <a:lnTo>
                    <a:pt x="1734" y="3403"/>
                  </a:lnTo>
                  <a:lnTo>
                    <a:pt x="1717" y="3400"/>
                  </a:lnTo>
                  <a:close/>
                  <a:moveTo>
                    <a:pt x="2331" y="3159"/>
                  </a:moveTo>
                  <a:lnTo>
                    <a:pt x="2389" y="3327"/>
                  </a:lnTo>
                  <a:lnTo>
                    <a:pt x="2473" y="3291"/>
                  </a:lnTo>
                  <a:lnTo>
                    <a:pt x="2553" y="3252"/>
                  </a:lnTo>
                  <a:lnTo>
                    <a:pt x="2631" y="3207"/>
                  </a:lnTo>
                  <a:lnTo>
                    <a:pt x="2707" y="3159"/>
                  </a:lnTo>
                  <a:lnTo>
                    <a:pt x="2331" y="3159"/>
                  </a:lnTo>
                  <a:close/>
                  <a:moveTo>
                    <a:pt x="2100" y="3015"/>
                  </a:moveTo>
                  <a:lnTo>
                    <a:pt x="2083" y="3017"/>
                  </a:lnTo>
                  <a:lnTo>
                    <a:pt x="2069" y="3025"/>
                  </a:lnTo>
                  <a:lnTo>
                    <a:pt x="2057" y="3036"/>
                  </a:lnTo>
                  <a:lnTo>
                    <a:pt x="2050" y="3051"/>
                  </a:lnTo>
                  <a:lnTo>
                    <a:pt x="2047" y="3068"/>
                  </a:lnTo>
                  <a:lnTo>
                    <a:pt x="2050" y="3085"/>
                  </a:lnTo>
                  <a:lnTo>
                    <a:pt x="2057" y="3099"/>
                  </a:lnTo>
                  <a:lnTo>
                    <a:pt x="2069" y="3110"/>
                  </a:lnTo>
                  <a:lnTo>
                    <a:pt x="2083" y="3118"/>
                  </a:lnTo>
                  <a:lnTo>
                    <a:pt x="2100" y="3121"/>
                  </a:lnTo>
                  <a:lnTo>
                    <a:pt x="2117" y="3118"/>
                  </a:lnTo>
                  <a:lnTo>
                    <a:pt x="2131" y="3110"/>
                  </a:lnTo>
                  <a:lnTo>
                    <a:pt x="2142" y="3099"/>
                  </a:lnTo>
                  <a:lnTo>
                    <a:pt x="2150" y="3085"/>
                  </a:lnTo>
                  <a:lnTo>
                    <a:pt x="2152" y="3068"/>
                  </a:lnTo>
                  <a:lnTo>
                    <a:pt x="2150" y="3051"/>
                  </a:lnTo>
                  <a:lnTo>
                    <a:pt x="2142" y="3036"/>
                  </a:lnTo>
                  <a:lnTo>
                    <a:pt x="2131" y="3025"/>
                  </a:lnTo>
                  <a:lnTo>
                    <a:pt x="2117" y="3017"/>
                  </a:lnTo>
                  <a:lnTo>
                    <a:pt x="2100" y="3015"/>
                  </a:lnTo>
                  <a:close/>
                  <a:moveTo>
                    <a:pt x="2197" y="2773"/>
                  </a:moveTo>
                  <a:lnTo>
                    <a:pt x="2317" y="3121"/>
                  </a:lnTo>
                  <a:lnTo>
                    <a:pt x="2761" y="3121"/>
                  </a:lnTo>
                  <a:lnTo>
                    <a:pt x="2838" y="3060"/>
                  </a:lnTo>
                  <a:lnTo>
                    <a:pt x="2910" y="2995"/>
                  </a:lnTo>
                  <a:lnTo>
                    <a:pt x="2979" y="2925"/>
                  </a:lnTo>
                  <a:lnTo>
                    <a:pt x="3043" y="2851"/>
                  </a:lnTo>
                  <a:lnTo>
                    <a:pt x="3103" y="2773"/>
                  </a:lnTo>
                  <a:lnTo>
                    <a:pt x="2197" y="2773"/>
                  </a:lnTo>
                  <a:close/>
                  <a:moveTo>
                    <a:pt x="2064" y="2389"/>
                  </a:moveTo>
                  <a:lnTo>
                    <a:pt x="2183" y="2735"/>
                  </a:lnTo>
                  <a:lnTo>
                    <a:pt x="3131" y="2735"/>
                  </a:lnTo>
                  <a:lnTo>
                    <a:pt x="3184" y="2653"/>
                  </a:lnTo>
                  <a:lnTo>
                    <a:pt x="3232" y="2568"/>
                  </a:lnTo>
                  <a:lnTo>
                    <a:pt x="3274" y="2480"/>
                  </a:lnTo>
                  <a:lnTo>
                    <a:pt x="3312" y="2389"/>
                  </a:lnTo>
                  <a:lnTo>
                    <a:pt x="2064" y="2389"/>
                  </a:lnTo>
                  <a:close/>
                  <a:moveTo>
                    <a:pt x="974" y="2250"/>
                  </a:moveTo>
                  <a:lnTo>
                    <a:pt x="902" y="2282"/>
                  </a:lnTo>
                  <a:lnTo>
                    <a:pt x="900" y="2290"/>
                  </a:lnTo>
                  <a:lnTo>
                    <a:pt x="899" y="2297"/>
                  </a:lnTo>
                  <a:lnTo>
                    <a:pt x="902" y="2314"/>
                  </a:lnTo>
                  <a:lnTo>
                    <a:pt x="910" y="2328"/>
                  </a:lnTo>
                  <a:lnTo>
                    <a:pt x="921" y="2340"/>
                  </a:lnTo>
                  <a:lnTo>
                    <a:pt x="935" y="2347"/>
                  </a:lnTo>
                  <a:lnTo>
                    <a:pt x="952" y="2350"/>
                  </a:lnTo>
                  <a:lnTo>
                    <a:pt x="969" y="2347"/>
                  </a:lnTo>
                  <a:lnTo>
                    <a:pt x="982" y="2340"/>
                  </a:lnTo>
                  <a:lnTo>
                    <a:pt x="995" y="2328"/>
                  </a:lnTo>
                  <a:lnTo>
                    <a:pt x="1001" y="2314"/>
                  </a:lnTo>
                  <a:lnTo>
                    <a:pt x="1005" y="2297"/>
                  </a:lnTo>
                  <a:lnTo>
                    <a:pt x="1002" y="2282"/>
                  </a:lnTo>
                  <a:lnTo>
                    <a:pt x="996" y="2269"/>
                  </a:lnTo>
                  <a:lnTo>
                    <a:pt x="987" y="2258"/>
                  </a:lnTo>
                  <a:lnTo>
                    <a:pt x="974" y="2250"/>
                  </a:lnTo>
                  <a:close/>
                  <a:moveTo>
                    <a:pt x="1930" y="2004"/>
                  </a:moveTo>
                  <a:lnTo>
                    <a:pt x="2051" y="2350"/>
                  </a:lnTo>
                  <a:lnTo>
                    <a:pt x="3326" y="2350"/>
                  </a:lnTo>
                  <a:lnTo>
                    <a:pt x="3352" y="2267"/>
                  </a:lnTo>
                  <a:lnTo>
                    <a:pt x="3375" y="2180"/>
                  </a:lnTo>
                  <a:lnTo>
                    <a:pt x="3393" y="2092"/>
                  </a:lnTo>
                  <a:lnTo>
                    <a:pt x="3405" y="2004"/>
                  </a:lnTo>
                  <a:lnTo>
                    <a:pt x="1930" y="2004"/>
                  </a:lnTo>
                  <a:close/>
                  <a:moveTo>
                    <a:pt x="1636" y="1953"/>
                  </a:moveTo>
                  <a:lnTo>
                    <a:pt x="1015" y="2232"/>
                  </a:lnTo>
                  <a:lnTo>
                    <a:pt x="1029" y="2250"/>
                  </a:lnTo>
                  <a:lnTo>
                    <a:pt x="1039" y="2272"/>
                  </a:lnTo>
                  <a:lnTo>
                    <a:pt x="1043" y="2297"/>
                  </a:lnTo>
                  <a:lnTo>
                    <a:pt x="1039" y="2322"/>
                  </a:lnTo>
                  <a:lnTo>
                    <a:pt x="1030" y="2343"/>
                  </a:lnTo>
                  <a:lnTo>
                    <a:pt x="1016" y="2362"/>
                  </a:lnTo>
                  <a:lnTo>
                    <a:pt x="998" y="2376"/>
                  </a:lnTo>
                  <a:lnTo>
                    <a:pt x="976" y="2386"/>
                  </a:lnTo>
                  <a:lnTo>
                    <a:pt x="952" y="2389"/>
                  </a:lnTo>
                  <a:lnTo>
                    <a:pt x="929" y="2386"/>
                  </a:lnTo>
                  <a:lnTo>
                    <a:pt x="907" y="2377"/>
                  </a:lnTo>
                  <a:lnTo>
                    <a:pt x="889" y="2363"/>
                  </a:lnTo>
                  <a:lnTo>
                    <a:pt x="875" y="2345"/>
                  </a:lnTo>
                  <a:lnTo>
                    <a:pt x="865" y="2324"/>
                  </a:lnTo>
                  <a:lnTo>
                    <a:pt x="862" y="2300"/>
                  </a:lnTo>
                  <a:lnTo>
                    <a:pt x="355" y="2527"/>
                  </a:lnTo>
                  <a:lnTo>
                    <a:pt x="403" y="2616"/>
                  </a:lnTo>
                  <a:lnTo>
                    <a:pt x="455" y="2703"/>
                  </a:lnTo>
                  <a:lnTo>
                    <a:pt x="512" y="2786"/>
                  </a:lnTo>
                  <a:lnTo>
                    <a:pt x="575" y="2864"/>
                  </a:lnTo>
                  <a:lnTo>
                    <a:pt x="642" y="2940"/>
                  </a:lnTo>
                  <a:lnTo>
                    <a:pt x="714" y="3009"/>
                  </a:lnTo>
                  <a:lnTo>
                    <a:pt x="789" y="3076"/>
                  </a:lnTo>
                  <a:lnTo>
                    <a:pt x="870" y="3136"/>
                  </a:lnTo>
                  <a:lnTo>
                    <a:pt x="953" y="3192"/>
                  </a:lnTo>
                  <a:lnTo>
                    <a:pt x="1040" y="3243"/>
                  </a:lnTo>
                  <a:lnTo>
                    <a:pt x="1131" y="3289"/>
                  </a:lnTo>
                  <a:lnTo>
                    <a:pt x="1223" y="3328"/>
                  </a:lnTo>
                  <a:lnTo>
                    <a:pt x="1321" y="3363"/>
                  </a:lnTo>
                  <a:lnTo>
                    <a:pt x="1327" y="3362"/>
                  </a:lnTo>
                  <a:lnTo>
                    <a:pt x="1335" y="3361"/>
                  </a:lnTo>
                  <a:lnTo>
                    <a:pt x="1356" y="3364"/>
                  </a:lnTo>
                  <a:lnTo>
                    <a:pt x="1376" y="3372"/>
                  </a:lnTo>
                  <a:lnTo>
                    <a:pt x="1393" y="3383"/>
                  </a:lnTo>
                  <a:lnTo>
                    <a:pt x="1471" y="3403"/>
                  </a:lnTo>
                  <a:lnTo>
                    <a:pt x="1551" y="3417"/>
                  </a:lnTo>
                  <a:lnTo>
                    <a:pt x="1630" y="3427"/>
                  </a:lnTo>
                  <a:lnTo>
                    <a:pt x="1640" y="3406"/>
                  </a:lnTo>
                  <a:lnTo>
                    <a:pt x="1653" y="3388"/>
                  </a:lnTo>
                  <a:lnTo>
                    <a:pt x="1672" y="3373"/>
                  </a:lnTo>
                  <a:lnTo>
                    <a:pt x="1693" y="3364"/>
                  </a:lnTo>
                  <a:lnTo>
                    <a:pt x="1717" y="3361"/>
                  </a:lnTo>
                  <a:lnTo>
                    <a:pt x="1739" y="3364"/>
                  </a:lnTo>
                  <a:lnTo>
                    <a:pt x="1759" y="3372"/>
                  </a:lnTo>
                  <a:lnTo>
                    <a:pt x="1776" y="3383"/>
                  </a:lnTo>
                  <a:lnTo>
                    <a:pt x="1791" y="3399"/>
                  </a:lnTo>
                  <a:lnTo>
                    <a:pt x="1801" y="3417"/>
                  </a:lnTo>
                  <a:lnTo>
                    <a:pt x="1806" y="3439"/>
                  </a:lnTo>
                  <a:lnTo>
                    <a:pt x="1911" y="3434"/>
                  </a:lnTo>
                  <a:lnTo>
                    <a:pt x="2014" y="3424"/>
                  </a:lnTo>
                  <a:lnTo>
                    <a:pt x="2024" y="3404"/>
                  </a:lnTo>
                  <a:lnTo>
                    <a:pt x="2038" y="3387"/>
                  </a:lnTo>
                  <a:lnTo>
                    <a:pt x="2056" y="3373"/>
                  </a:lnTo>
                  <a:lnTo>
                    <a:pt x="2076" y="3364"/>
                  </a:lnTo>
                  <a:lnTo>
                    <a:pt x="2100" y="3361"/>
                  </a:lnTo>
                  <a:lnTo>
                    <a:pt x="2121" y="3364"/>
                  </a:lnTo>
                  <a:lnTo>
                    <a:pt x="2140" y="3371"/>
                  </a:lnTo>
                  <a:lnTo>
                    <a:pt x="2157" y="3381"/>
                  </a:lnTo>
                  <a:lnTo>
                    <a:pt x="2170" y="3396"/>
                  </a:lnTo>
                  <a:lnTo>
                    <a:pt x="2226" y="3381"/>
                  </a:lnTo>
                  <a:lnTo>
                    <a:pt x="2281" y="3366"/>
                  </a:lnTo>
                  <a:lnTo>
                    <a:pt x="2187" y="3094"/>
                  </a:lnTo>
                  <a:lnTo>
                    <a:pt x="2177" y="3115"/>
                  </a:lnTo>
                  <a:lnTo>
                    <a:pt x="2163" y="3133"/>
                  </a:lnTo>
                  <a:lnTo>
                    <a:pt x="2144" y="3146"/>
                  </a:lnTo>
                  <a:lnTo>
                    <a:pt x="2123" y="3155"/>
                  </a:lnTo>
                  <a:lnTo>
                    <a:pt x="2100" y="3159"/>
                  </a:lnTo>
                  <a:lnTo>
                    <a:pt x="2076" y="3155"/>
                  </a:lnTo>
                  <a:lnTo>
                    <a:pt x="2054" y="3146"/>
                  </a:lnTo>
                  <a:lnTo>
                    <a:pt x="2036" y="3132"/>
                  </a:lnTo>
                  <a:lnTo>
                    <a:pt x="2022" y="3114"/>
                  </a:lnTo>
                  <a:lnTo>
                    <a:pt x="2013" y="3091"/>
                  </a:lnTo>
                  <a:lnTo>
                    <a:pt x="2009" y="3068"/>
                  </a:lnTo>
                  <a:lnTo>
                    <a:pt x="2013" y="3043"/>
                  </a:lnTo>
                  <a:lnTo>
                    <a:pt x="2022" y="3022"/>
                  </a:lnTo>
                  <a:lnTo>
                    <a:pt x="2036" y="3003"/>
                  </a:lnTo>
                  <a:lnTo>
                    <a:pt x="2054" y="2988"/>
                  </a:lnTo>
                  <a:lnTo>
                    <a:pt x="2076" y="2979"/>
                  </a:lnTo>
                  <a:lnTo>
                    <a:pt x="2100" y="2976"/>
                  </a:lnTo>
                  <a:lnTo>
                    <a:pt x="2119" y="2978"/>
                  </a:lnTo>
                  <a:lnTo>
                    <a:pt x="2135" y="2983"/>
                  </a:lnTo>
                  <a:lnTo>
                    <a:pt x="2151" y="2992"/>
                  </a:lnTo>
                  <a:lnTo>
                    <a:pt x="2074" y="2770"/>
                  </a:lnTo>
                  <a:lnTo>
                    <a:pt x="2053" y="2760"/>
                  </a:lnTo>
                  <a:lnTo>
                    <a:pt x="2035" y="2745"/>
                  </a:lnTo>
                  <a:lnTo>
                    <a:pt x="2022" y="2727"/>
                  </a:lnTo>
                  <a:lnTo>
                    <a:pt x="2013" y="2706"/>
                  </a:lnTo>
                  <a:lnTo>
                    <a:pt x="2009" y="2682"/>
                  </a:lnTo>
                  <a:lnTo>
                    <a:pt x="2012" y="2663"/>
                  </a:lnTo>
                  <a:lnTo>
                    <a:pt x="2017" y="2645"/>
                  </a:lnTo>
                  <a:lnTo>
                    <a:pt x="2026" y="2630"/>
                  </a:lnTo>
                  <a:lnTo>
                    <a:pt x="1794" y="1961"/>
                  </a:lnTo>
                  <a:lnTo>
                    <a:pt x="1779" y="1978"/>
                  </a:lnTo>
                  <a:lnTo>
                    <a:pt x="1762" y="1991"/>
                  </a:lnTo>
                  <a:lnTo>
                    <a:pt x="1740" y="2000"/>
                  </a:lnTo>
                  <a:lnTo>
                    <a:pt x="1717" y="2004"/>
                  </a:lnTo>
                  <a:lnTo>
                    <a:pt x="1697" y="2001"/>
                  </a:lnTo>
                  <a:lnTo>
                    <a:pt x="1678" y="1995"/>
                  </a:lnTo>
                  <a:lnTo>
                    <a:pt x="1661" y="1983"/>
                  </a:lnTo>
                  <a:lnTo>
                    <a:pt x="1648" y="1970"/>
                  </a:lnTo>
                  <a:lnTo>
                    <a:pt x="1636" y="1953"/>
                  </a:lnTo>
                  <a:close/>
                  <a:moveTo>
                    <a:pt x="1767" y="1896"/>
                  </a:moveTo>
                  <a:lnTo>
                    <a:pt x="1672" y="1937"/>
                  </a:lnTo>
                  <a:lnTo>
                    <a:pt x="1680" y="1949"/>
                  </a:lnTo>
                  <a:lnTo>
                    <a:pt x="1691" y="1958"/>
                  </a:lnTo>
                  <a:lnTo>
                    <a:pt x="1703" y="1963"/>
                  </a:lnTo>
                  <a:lnTo>
                    <a:pt x="1717" y="1964"/>
                  </a:lnTo>
                  <a:lnTo>
                    <a:pt x="1734" y="1962"/>
                  </a:lnTo>
                  <a:lnTo>
                    <a:pt x="1748" y="1954"/>
                  </a:lnTo>
                  <a:lnTo>
                    <a:pt x="1759" y="1943"/>
                  </a:lnTo>
                  <a:lnTo>
                    <a:pt x="1767" y="1928"/>
                  </a:lnTo>
                  <a:lnTo>
                    <a:pt x="1769" y="1912"/>
                  </a:lnTo>
                  <a:lnTo>
                    <a:pt x="1769" y="1904"/>
                  </a:lnTo>
                  <a:lnTo>
                    <a:pt x="1767" y="1896"/>
                  </a:lnTo>
                  <a:close/>
                  <a:moveTo>
                    <a:pt x="1749" y="1618"/>
                  </a:moveTo>
                  <a:lnTo>
                    <a:pt x="1853" y="1785"/>
                  </a:lnTo>
                  <a:lnTo>
                    <a:pt x="1853" y="1786"/>
                  </a:lnTo>
                  <a:lnTo>
                    <a:pt x="1854" y="1787"/>
                  </a:lnTo>
                  <a:lnTo>
                    <a:pt x="1855" y="1790"/>
                  </a:lnTo>
                  <a:lnTo>
                    <a:pt x="1856" y="1791"/>
                  </a:lnTo>
                  <a:lnTo>
                    <a:pt x="1856" y="1792"/>
                  </a:lnTo>
                  <a:lnTo>
                    <a:pt x="1856" y="1792"/>
                  </a:lnTo>
                  <a:lnTo>
                    <a:pt x="1856" y="1794"/>
                  </a:lnTo>
                  <a:lnTo>
                    <a:pt x="1858" y="1795"/>
                  </a:lnTo>
                  <a:lnTo>
                    <a:pt x="1858" y="1796"/>
                  </a:lnTo>
                  <a:lnTo>
                    <a:pt x="1858" y="1796"/>
                  </a:lnTo>
                  <a:lnTo>
                    <a:pt x="1858" y="1797"/>
                  </a:lnTo>
                  <a:lnTo>
                    <a:pt x="1917" y="1964"/>
                  </a:lnTo>
                  <a:lnTo>
                    <a:pt x="3409" y="1964"/>
                  </a:lnTo>
                  <a:lnTo>
                    <a:pt x="3415" y="1890"/>
                  </a:lnTo>
                  <a:lnTo>
                    <a:pt x="3416" y="1816"/>
                  </a:lnTo>
                  <a:lnTo>
                    <a:pt x="3413" y="1716"/>
                  </a:lnTo>
                  <a:lnTo>
                    <a:pt x="3404" y="1618"/>
                  </a:lnTo>
                  <a:lnTo>
                    <a:pt x="1749" y="1618"/>
                  </a:lnTo>
                  <a:close/>
                  <a:moveTo>
                    <a:pt x="1511" y="1233"/>
                  </a:moveTo>
                  <a:lnTo>
                    <a:pt x="1726" y="1580"/>
                  </a:lnTo>
                  <a:lnTo>
                    <a:pt x="3399" y="1580"/>
                  </a:lnTo>
                  <a:lnTo>
                    <a:pt x="3384" y="1490"/>
                  </a:lnTo>
                  <a:lnTo>
                    <a:pt x="3362" y="1403"/>
                  </a:lnTo>
                  <a:lnTo>
                    <a:pt x="3338" y="1316"/>
                  </a:lnTo>
                  <a:lnTo>
                    <a:pt x="3308" y="1233"/>
                  </a:lnTo>
                  <a:lnTo>
                    <a:pt x="1511" y="1233"/>
                  </a:lnTo>
                  <a:close/>
                  <a:moveTo>
                    <a:pt x="359" y="1097"/>
                  </a:moveTo>
                  <a:lnTo>
                    <a:pt x="321" y="1180"/>
                  </a:lnTo>
                  <a:lnTo>
                    <a:pt x="288" y="1264"/>
                  </a:lnTo>
                  <a:lnTo>
                    <a:pt x="259" y="1352"/>
                  </a:lnTo>
                  <a:lnTo>
                    <a:pt x="235" y="1441"/>
                  </a:lnTo>
                  <a:lnTo>
                    <a:pt x="216" y="1532"/>
                  </a:lnTo>
                  <a:lnTo>
                    <a:pt x="203" y="1625"/>
                  </a:lnTo>
                  <a:lnTo>
                    <a:pt x="194" y="1719"/>
                  </a:lnTo>
                  <a:lnTo>
                    <a:pt x="192" y="1816"/>
                  </a:lnTo>
                  <a:lnTo>
                    <a:pt x="195" y="1922"/>
                  </a:lnTo>
                  <a:lnTo>
                    <a:pt x="205" y="2026"/>
                  </a:lnTo>
                  <a:lnTo>
                    <a:pt x="222" y="2128"/>
                  </a:lnTo>
                  <a:lnTo>
                    <a:pt x="245" y="2228"/>
                  </a:lnTo>
                  <a:lnTo>
                    <a:pt x="275" y="2326"/>
                  </a:lnTo>
                  <a:lnTo>
                    <a:pt x="309" y="2422"/>
                  </a:lnTo>
                  <a:lnTo>
                    <a:pt x="1673" y="1810"/>
                  </a:lnTo>
                  <a:lnTo>
                    <a:pt x="359" y="1097"/>
                  </a:lnTo>
                  <a:close/>
                  <a:moveTo>
                    <a:pt x="1274" y="847"/>
                  </a:moveTo>
                  <a:lnTo>
                    <a:pt x="1488" y="1195"/>
                  </a:lnTo>
                  <a:lnTo>
                    <a:pt x="3293" y="1195"/>
                  </a:lnTo>
                  <a:lnTo>
                    <a:pt x="3252" y="1103"/>
                  </a:lnTo>
                  <a:lnTo>
                    <a:pt x="3205" y="1014"/>
                  </a:lnTo>
                  <a:lnTo>
                    <a:pt x="3154" y="929"/>
                  </a:lnTo>
                  <a:lnTo>
                    <a:pt x="3097" y="847"/>
                  </a:lnTo>
                  <a:lnTo>
                    <a:pt x="1274" y="847"/>
                  </a:lnTo>
                  <a:close/>
                  <a:moveTo>
                    <a:pt x="2686" y="459"/>
                  </a:moveTo>
                  <a:lnTo>
                    <a:pt x="2686" y="462"/>
                  </a:lnTo>
                  <a:lnTo>
                    <a:pt x="1035" y="462"/>
                  </a:lnTo>
                  <a:lnTo>
                    <a:pt x="1249" y="809"/>
                  </a:lnTo>
                  <a:lnTo>
                    <a:pt x="3067" y="809"/>
                  </a:lnTo>
                  <a:lnTo>
                    <a:pt x="3012" y="742"/>
                  </a:lnTo>
                  <a:lnTo>
                    <a:pt x="2953" y="679"/>
                  </a:lnTo>
                  <a:lnTo>
                    <a:pt x="2890" y="618"/>
                  </a:lnTo>
                  <a:lnTo>
                    <a:pt x="2825" y="562"/>
                  </a:lnTo>
                  <a:lnTo>
                    <a:pt x="2757" y="508"/>
                  </a:lnTo>
                  <a:lnTo>
                    <a:pt x="2686" y="459"/>
                  </a:lnTo>
                  <a:close/>
                  <a:moveTo>
                    <a:pt x="1804" y="192"/>
                  </a:moveTo>
                  <a:lnTo>
                    <a:pt x="1707" y="196"/>
                  </a:lnTo>
                  <a:lnTo>
                    <a:pt x="1612" y="205"/>
                  </a:lnTo>
                  <a:lnTo>
                    <a:pt x="1519" y="218"/>
                  </a:lnTo>
                  <a:lnTo>
                    <a:pt x="1428" y="237"/>
                  </a:lnTo>
                  <a:lnTo>
                    <a:pt x="1337" y="262"/>
                  </a:lnTo>
                  <a:lnTo>
                    <a:pt x="1250" y="291"/>
                  </a:lnTo>
                  <a:lnTo>
                    <a:pt x="1165" y="326"/>
                  </a:lnTo>
                  <a:lnTo>
                    <a:pt x="1083" y="365"/>
                  </a:lnTo>
                  <a:lnTo>
                    <a:pt x="1002" y="408"/>
                  </a:lnTo>
                  <a:lnTo>
                    <a:pt x="1024" y="443"/>
                  </a:lnTo>
                  <a:lnTo>
                    <a:pt x="1024" y="424"/>
                  </a:lnTo>
                  <a:lnTo>
                    <a:pt x="2632" y="424"/>
                  </a:lnTo>
                  <a:lnTo>
                    <a:pt x="2550" y="378"/>
                  </a:lnTo>
                  <a:lnTo>
                    <a:pt x="2465" y="335"/>
                  </a:lnTo>
                  <a:lnTo>
                    <a:pt x="2377" y="299"/>
                  </a:lnTo>
                  <a:lnTo>
                    <a:pt x="2286" y="268"/>
                  </a:lnTo>
                  <a:lnTo>
                    <a:pt x="2194" y="241"/>
                  </a:lnTo>
                  <a:lnTo>
                    <a:pt x="2100" y="220"/>
                  </a:lnTo>
                  <a:lnTo>
                    <a:pt x="2003" y="205"/>
                  </a:lnTo>
                  <a:lnTo>
                    <a:pt x="1904" y="196"/>
                  </a:lnTo>
                  <a:lnTo>
                    <a:pt x="1804" y="192"/>
                  </a:lnTo>
                  <a:close/>
                  <a:moveTo>
                    <a:pt x="1804" y="0"/>
                  </a:moveTo>
                  <a:lnTo>
                    <a:pt x="1804" y="0"/>
                  </a:lnTo>
                  <a:lnTo>
                    <a:pt x="1918" y="4"/>
                  </a:lnTo>
                  <a:lnTo>
                    <a:pt x="2029" y="15"/>
                  </a:lnTo>
                  <a:lnTo>
                    <a:pt x="2140" y="32"/>
                  </a:lnTo>
                  <a:lnTo>
                    <a:pt x="2247" y="55"/>
                  </a:lnTo>
                  <a:lnTo>
                    <a:pt x="2352" y="86"/>
                  </a:lnTo>
                  <a:lnTo>
                    <a:pt x="2455" y="123"/>
                  </a:lnTo>
                  <a:lnTo>
                    <a:pt x="2554" y="165"/>
                  </a:lnTo>
                  <a:lnTo>
                    <a:pt x="2651" y="213"/>
                  </a:lnTo>
                  <a:lnTo>
                    <a:pt x="2744" y="267"/>
                  </a:lnTo>
                  <a:lnTo>
                    <a:pt x="2833" y="326"/>
                  </a:lnTo>
                  <a:lnTo>
                    <a:pt x="2919" y="390"/>
                  </a:lnTo>
                  <a:lnTo>
                    <a:pt x="3001" y="459"/>
                  </a:lnTo>
                  <a:lnTo>
                    <a:pt x="3079" y="533"/>
                  </a:lnTo>
                  <a:lnTo>
                    <a:pt x="3151" y="610"/>
                  </a:lnTo>
                  <a:lnTo>
                    <a:pt x="3221" y="692"/>
                  </a:lnTo>
                  <a:lnTo>
                    <a:pt x="3284" y="779"/>
                  </a:lnTo>
                  <a:lnTo>
                    <a:pt x="3342" y="869"/>
                  </a:lnTo>
                  <a:lnTo>
                    <a:pt x="3396" y="963"/>
                  </a:lnTo>
                  <a:lnTo>
                    <a:pt x="3444" y="1060"/>
                  </a:lnTo>
                  <a:lnTo>
                    <a:pt x="3486" y="1160"/>
                  </a:lnTo>
                  <a:lnTo>
                    <a:pt x="3522" y="1263"/>
                  </a:lnTo>
                  <a:lnTo>
                    <a:pt x="3552" y="1369"/>
                  </a:lnTo>
                  <a:lnTo>
                    <a:pt x="3577" y="1478"/>
                  </a:lnTo>
                  <a:lnTo>
                    <a:pt x="3593" y="1588"/>
                  </a:lnTo>
                  <a:lnTo>
                    <a:pt x="3604" y="1701"/>
                  </a:lnTo>
                  <a:lnTo>
                    <a:pt x="3608" y="1816"/>
                  </a:lnTo>
                  <a:lnTo>
                    <a:pt x="3604" y="1931"/>
                  </a:lnTo>
                  <a:lnTo>
                    <a:pt x="3593" y="2043"/>
                  </a:lnTo>
                  <a:lnTo>
                    <a:pt x="3577" y="2153"/>
                  </a:lnTo>
                  <a:lnTo>
                    <a:pt x="3552" y="2262"/>
                  </a:lnTo>
                  <a:lnTo>
                    <a:pt x="3522" y="2368"/>
                  </a:lnTo>
                  <a:lnTo>
                    <a:pt x="3486" y="2471"/>
                  </a:lnTo>
                  <a:lnTo>
                    <a:pt x="3444" y="2571"/>
                  </a:lnTo>
                  <a:lnTo>
                    <a:pt x="3396" y="2668"/>
                  </a:lnTo>
                  <a:lnTo>
                    <a:pt x="3342" y="2762"/>
                  </a:lnTo>
                  <a:lnTo>
                    <a:pt x="3284" y="2852"/>
                  </a:lnTo>
                  <a:lnTo>
                    <a:pt x="3221" y="2939"/>
                  </a:lnTo>
                  <a:lnTo>
                    <a:pt x="3151" y="3021"/>
                  </a:lnTo>
                  <a:lnTo>
                    <a:pt x="3079" y="3098"/>
                  </a:lnTo>
                  <a:lnTo>
                    <a:pt x="3001" y="3172"/>
                  </a:lnTo>
                  <a:lnTo>
                    <a:pt x="2919" y="3241"/>
                  </a:lnTo>
                  <a:lnTo>
                    <a:pt x="2833" y="3305"/>
                  </a:lnTo>
                  <a:lnTo>
                    <a:pt x="2744" y="3364"/>
                  </a:lnTo>
                  <a:lnTo>
                    <a:pt x="2651" y="3418"/>
                  </a:lnTo>
                  <a:lnTo>
                    <a:pt x="2554" y="3466"/>
                  </a:lnTo>
                  <a:lnTo>
                    <a:pt x="2455" y="3508"/>
                  </a:lnTo>
                  <a:lnTo>
                    <a:pt x="2352" y="3545"/>
                  </a:lnTo>
                  <a:lnTo>
                    <a:pt x="2247" y="3576"/>
                  </a:lnTo>
                  <a:lnTo>
                    <a:pt x="2140" y="3599"/>
                  </a:lnTo>
                  <a:lnTo>
                    <a:pt x="2029" y="3616"/>
                  </a:lnTo>
                  <a:lnTo>
                    <a:pt x="1918" y="3627"/>
                  </a:lnTo>
                  <a:lnTo>
                    <a:pt x="1804" y="3631"/>
                  </a:lnTo>
                  <a:lnTo>
                    <a:pt x="1690" y="3627"/>
                  </a:lnTo>
                  <a:lnTo>
                    <a:pt x="1578" y="3616"/>
                  </a:lnTo>
                  <a:lnTo>
                    <a:pt x="1468" y="3599"/>
                  </a:lnTo>
                  <a:lnTo>
                    <a:pt x="1361" y="3576"/>
                  </a:lnTo>
                  <a:lnTo>
                    <a:pt x="1255" y="3545"/>
                  </a:lnTo>
                  <a:lnTo>
                    <a:pt x="1153" y="3508"/>
                  </a:lnTo>
                  <a:lnTo>
                    <a:pt x="1053" y="3466"/>
                  </a:lnTo>
                  <a:lnTo>
                    <a:pt x="957" y="3418"/>
                  </a:lnTo>
                  <a:lnTo>
                    <a:pt x="864" y="3364"/>
                  </a:lnTo>
                  <a:lnTo>
                    <a:pt x="775" y="3305"/>
                  </a:lnTo>
                  <a:lnTo>
                    <a:pt x="689" y="3241"/>
                  </a:lnTo>
                  <a:lnTo>
                    <a:pt x="607" y="3172"/>
                  </a:lnTo>
                  <a:lnTo>
                    <a:pt x="529" y="3098"/>
                  </a:lnTo>
                  <a:lnTo>
                    <a:pt x="456" y="3021"/>
                  </a:lnTo>
                  <a:lnTo>
                    <a:pt x="387" y="2939"/>
                  </a:lnTo>
                  <a:lnTo>
                    <a:pt x="324" y="2852"/>
                  </a:lnTo>
                  <a:lnTo>
                    <a:pt x="266" y="2762"/>
                  </a:lnTo>
                  <a:lnTo>
                    <a:pt x="212" y="2668"/>
                  </a:lnTo>
                  <a:lnTo>
                    <a:pt x="164" y="2571"/>
                  </a:lnTo>
                  <a:lnTo>
                    <a:pt x="122" y="2471"/>
                  </a:lnTo>
                  <a:lnTo>
                    <a:pt x="86" y="2368"/>
                  </a:lnTo>
                  <a:lnTo>
                    <a:pt x="56" y="2262"/>
                  </a:lnTo>
                  <a:lnTo>
                    <a:pt x="32" y="2153"/>
                  </a:lnTo>
                  <a:lnTo>
                    <a:pt x="14" y="2043"/>
                  </a:lnTo>
                  <a:lnTo>
                    <a:pt x="4" y="1931"/>
                  </a:lnTo>
                  <a:lnTo>
                    <a:pt x="0" y="1816"/>
                  </a:lnTo>
                  <a:lnTo>
                    <a:pt x="4" y="1701"/>
                  </a:lnTo>
                  <a:lnTo>
                    <a:pt x="14" y="1588"/>
                  </a:lnTo>
                  <a:lnTo>
                    <a:pt x="32" y="1478"/>
                  </a:lnTo>
                  <a:lnTo>
                    <a:pt x="56" y="1369"/>
                  </a:lnTo>
                  <a:lnTo>
                    <a:pt x="86" y="1263"/>
                  </a:lnTo>
                  <a:lnTo>
                    <a:pt x="122" y="1160"/>
                  </a:lnTo>
                  <a:lnTo>
                    <a:pt x="164" y="1060"/>
                  </a:lnTo>
                  <a:lnTo>
                    <a:pt x="212" y="963"/>
                  </a:lnTo>
                  <a:lnTo>
                    <a:pt x="266" y="869"/>
                  </a:lnTo>
                  <a:lnTo>
                    <a:pt x="324" y="779"/>
                  </a:lnTo>
                  <a:lnTo>
                    <a:pt x="387" y="692"/>
                  </a:lnTo>
                  <a:lnTo>
                    <a:pt x="456" y="610"/>
                  </a:lnTo>
                  <a:lnTo>
                    <a:pt x="529" y="533"/>
                  </a:lnTo>
                  <a:lnTo>
                    <a:pt x="607" y="459"/>
                  </a:lnTo>
                  <a:lnTo>
                    <a:pt x="689" y="390"/>
                  </a:lnTo>
                  <a:lnTo>
                    <a:pt x="775" y="326"/>
                  </a:lnTo>
                  <a:lnTo>
                    <a:pt x="864" y="267"/>
                  </a:lnTo>
                  <a:lnTo>
                    <a:pt x="957" y="213"/>
                  </a:lnTo>
                  <a:lnTo>
                    <a:pt x="1053" y="165"/>
                  </a:lnTo>
                  <a:lnTo>
                    <a:pt x="1153" y="123"/>
                  </a:lnTo>
                  <a:lnTo>
                    <a:pt x="1255" y="86"/>
                  </a:lnTo>
                  <a:lnTo>
                    <a:pt x="1361" y="55"/>
                  </a:lnTo>
                  <a:lnTo>
                    <a:pt x="1468" y="32"/>
                  </a:lnTo>
                  <a:lnTo>
                    <a:pt x="1578" y="15"/>
                  </a:lnTo>
                  <a:lnTo>
                    <a:pt x="1690" y="4"/>
                  </a:lnTo>
                  <a:lnTo>
                    <a:pt x="18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85">
              <a:extLst>
                <a:ext uri="{FF2B5EF4-FFF2-40B4-BE49-F238E27FC236}">
                  <a16:creationId xmlns:a16="http://schemas.microsoft.com/office/drawing/2014/main" id="{4A75077C-EF30-0366-F19F-FF285F279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1288" y="5383213"/>
              <a:ext cx="49213" cy="47625"/>
            </a:xfrm>
            <a:custGeom>
              <a:avLst/>
              <a:gdLst>
                <a:gd name="T0" fmla="*/ 91 w 182"/>
                <a:gd name="T1" fmla="*/ 39 h 182"/>
                <a:gd name="T2" fmla="*/ 74 w 182"/>
                <a:gd name="T3" fmla="*/ 41 h 182"/>
                <a:gd name="T4" fmla="*/ 60 w 182"/>
                <a:gd name="T5" fmla="*/ 49 h 182"/>
                <a:gd name="T6" fmla="*/ 49 w 182"/>
                <a:gd name="T7" fmla="*/ 60 h 182"/>
                <a:gd name="T8" fmla="*/ 41 w 182"/>
                <a:gd name="T9" fmla="*/ 74 h 182"/>
                <a:gd name="T10" fmla="*/ 39 w 182"/>
                <a:gd name="T11" fmla="*/ 91 h 182"/>
                <a:gd name="T12" fmla="*/ 41 w 182"/>
                <a:gd name="T13" fmla="*/ 108 h 182"/>
                <a:gd name="T14" fmla="*/ 49 w 182"/>
                <a:gd name="T15" fmla="*/ 123 h 182"/>
                <a:gd name="T16" fmla="*/ 60 w 182"/>
                <a:gd name="T17" fmla="*/ 134 h 182"/>
                <a:gd name="T18" fmla="*/ 74 w 182"/>
                <a:gd name="T19" fmla="*/ 142 h 182"/>
                <a:gd name="T20" fmla="*/ 91 w 182"/>
                <a:gd name="T21" fmla="*/ 144 h 182"/>
                <a:gd name="T22" fmla="*/ 108 w 182"/>
                <a:gd name="T23" fmla="*/ 142 h 182"/>
                <a:gd name="T24" fmla="*/ 122 w 182"/>
                <a:gd name="T25" fmla="*/ 134 h 182"/>
                <a:gd name="T26" fmla="*/ 134 w 182"/>
                <a:gd name="T27" fmla="*/ 123 h 182"/>
                <a:gd name="T28" fmla="*/ 140 w 182"/>
                <a:gd name="T29" fmla="*/ 108 h 182"/>
                <a:gd name="T30" fmla="*/ 144 w 182"/>
                <a:gd name="T31" fmla="*/ 91 h 182"/>
                <a:gd name="T32" fmla="*/ 140 w 182"/>
                <a:gd name="T33" fmla="*/ 74 h 182"/>
                <a:gd name="T34" fmla="*/ 134 w 182"/>
                <a:gd name="T35" fmla="*/ 60 h 182"/>
                <a:gd name="T36" fmla="*/ 122 w 182"/>
                <a:gd name="T37" fmla="*/ 49 h 182"/>
                <a:gd name="T38" fmla="*/ 108 w 182"/>
                <a:gd name="T39" fmla="*/ 41 h 182"/>
                <a:gd name="T40" fmla="*/ 91 w 182"/>
                <a:gd name="T41" fmla="*/ 39 h 182"/>
                <a:gd name="T42" fmla="*/ 91 w 182"/>
                <a:gd name="T43" fmla="*/ 0 h 182"/>
                <a:gd name="T44" fmla="*/ 115 w 182"/>
                <a:gd name="T45" fmla="*/ 4 h 182"/>
                <a:gd name="T46" fmla="*/ 137 w 182"/>
                <a:gd name="T47" fmla="*/ 13 h 182"/>
                <a:gd name="T48" fmla="*/ 155 w 182"/>
                <a:gd name="T49" fmla="*/ 27 h 182"/>
                <a:gd name="T50" fmla="*/ 169 w 182"/>
                <a:gd name="T51" fmla="*/ 45 h 182"/>
                <a:gd name="T52" fmla="*/ 178 w 182"/>
                <a:gd name="T53" fmla="*/ 67 h 182"/>
                <a:gd name="T54" fmla="*/ 182 w 182"/>
                <a:gd name="T55" fmla="*/ 91 h 182"/>
                <a:gd name="T56" fmla="*/ 178 w 182"/>
                <a:gd name="T57" fmla="*/ 116 h 182"/>
                <a:gd name="T58" fmla="*/ 169 w 182"/>
                <a:gd name="T59" fmla="*/ 137 h 182"/>
                <a:gd name="T60" fmla="*/ 155 w 182"/>
                <a:gd name="T61" fmla="*/ 157 h 182"/>
                <a:gd name="T62" fmla="*/ 137 w 182"/>
                <a:gd name="T63" fmla="*/ 170 h 182"/>
                <a:gd name="T64" fmla="*/ 115 w 182"/>
                <a:gd name="T65" fmla="*/ 179 h 182"/>
                <a:gd name="T66" fmla="*/ 91 w 182"/>
                <a:gd name="T67" fmla="*/ 182 h 182"/>
                <a:gd name="T68" fmla="*/ 67 w 182"/>
                <a:gd name="T69" fmla="*/ 179 h 182"/>
                <a:gd name="T70" fmla="*/ 45 w 182"/>
                <a:gd name="T71" fmla="*/ 170 h 182"/>
                <a:gd name="T72" fmla="*/ 26 w 182"/>
                <a:gd name="T73" fmla="*/ 157 h 182"/>
                <a:gd name="T74" fmla="*/ 13 w 182"/>
                <a:gd name="T75" fmla="*/ 137 h 182"/>
                <a:gd name="T76" fmla="*/ 3 w 182"/>
                <a:gd name="T77" fmla="*/ 116 h 182"/>
                <a:gd name="T78" fmla="*/ 0 w 182"/>
                <a:gd name="T79" fmla="*/ 91 h 182"/>
                <a:gd name="T80" fmla="*/ 3 w 182"/>
                <a:gd name="T81" fmla="*/ 67 h 182"/>
                <a:gd name="T82" fmla="*/ 13 w 182"/>
                <a:gd name="T83" fmla="*/ 45 h 182"/>
                <a:gd name="T84" fmla="*/ 26 w 182"/>
                <a:gd name="T85" fmla="*/ 27 h 182"/>
                <a:gd name="T86" fmla="*/ 45 w 182"/>
                <a:gd name="T87" fmla="*/ 13 h 182"/>
                <a:gd name="T88" fmla="*/ 67 w 182"/>
                <a:gd name="T89" fmla="*/ 4 h 182"/>
                <a:gd name="T90" fmla="*/ 91 w 182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82">
                  <a:moveTo>
                    <a:pt x="91" y="39"/>
                  </a:moveTo>
                  <a:lnTo>
                    <a:pt x="74" y="41"/>
                  </a:lnTo>
                  <a:lnTo>
                    <a:pt x="60" y="49"/>
                  </a:lnTo>
                  <a:lnTo>
                    <a:pt x="49" y="60"/>
                  </a:lnTo>
                  <a:lnTo>
                    <a:pt x="41" y="74"/>
                  </a:lnTo>
                  <a:lnTo>
                    <a:pt x="39" y="91"/>
                  </a:lnTo>
                  <a:lnTo>
                    <a:pt x="41" y="108"/>
                  </a:lnTo>
                  <a:lnTo>
                    <a:pt x="49" y="123"/>
                  </a:lnTo>
                  <a:lnTo>
                    <a:pt x="60" y="134"/>
                  </a:lnTo>
                  <a:lnTo>
                    <a:pt x="74" y="142"/>
                  </a:lnTo>
                  <a:lnTo>
                    <a:pt x="91" y="144"/>
                  </a:lnTo>
                  <a:lnTo>
                    <a:pt x="108" y="142"/>
                  </a:lnTo>
                  <a:lnTo>
                    <a:pt x="122" y="134"/>
                  </a:lnTo>
                  <a:lnTo>
                    <a:pt x="134" y="123"/>
                  </a:lnTo>
                  <a:lnTo>
                    <a:pt x="140" y="108"/>
                  </a:lnTo>
                  <a:lnTo>
                    <a:pt x="144" y="91"/>
                  </a:lnTo>
                  <a:lnTo>
                    <a:pt x="140" y="74"/>
                  </a:lnTo>
                  <a:lnTo>
                    <a:pt x="134" y="60"/>
                  </a:lnTo>
                  <a:lnTo>
                    <a:pt x="122" y="49"/>
                  </a:lnTo>
                  <a:lnTo>
                    <a:pt x="108" y="41"/>
                  </a:lnTo>
                  <a:lnTo>
                    <a:pt x="91" y="39"/>
                  </a:lnTo>
                  <a:close/>
                  <a:moveTo>
                    <a:pt x="91" y="0"/>
                  </a:moveTo>
                  <a:lnTo>
                    <a:pt x="115" y="4"/>
                  </a:lnTo>
                  <a:lnTo>
                    <a:pt x="137" y="13"/>
                  </a:lnTo>
                  <a:lnTo>
                    <a:pt x="155" y="27"/>
                  </a:lnTo>
                  <a:lnTo>
                    <a:pt x="169" y="45"/>
                  </a:lnTo>
                  <a:lnTo>
                    <a:pt x="178" y="67"/>
                  </a:lnTo>
                  <a:lnTo>
                    <a:pt x="182" y="91"/>
                  </a:lnTo>
                  <a:lnTo>
                    <a:pt x="178" y="116"/>
                  </a:lnTo>
                  <a:lnTo>
                    <a:pt x="169" y="137"/>
                  </a:lnTo>
                  <a:lnTo>
                    <a:pt x="155" y="157"/>
                  </a:lnTo>
                  <a:lnTo>
                    <a:pt x="137" y="170"/>
                  </a:lnTo>
                  <a:lnTo>
                    <a:pt x="115" y="179"/>
                  </a:lnTo>
                  <a:lnTo>
                    <a:pt x="91" y="182"/>
                  </a:lnTo>
                  <a:lnTo>
                    <a:pt x="67" y="179"/>
                  </a:lnTo>
                  <a:lnTo>
                    <a:pt x="45" y="170"/>
                  </a:lnTo>
                  <a:lnTo>
                    <a:pt x="26" y="157"/>
                  </a:lnTo>
                  <a:lnTo>
                    <a:pt x="13" y="137"/>
                  </a:lnTo>
                  <a:lnTo>
                    <a:pt x="3" y="116"/>
                  </a:lnTo>
                  <a:lnTo>
                    <a:pt x="0" y="91"/>
                  </a:lnTo>
                  <a:lnTo>
                    <a:pt x="3" y="67"/>
                  </a:lnTo>
                  <a:lnTo>
                    <a:pt x="13" y="45"/>
                  </a:lnTo>
                  <a:lnTo>
                    <a:pt x="26" y="27"/>
                  </a:lnTo>
                  <a:lnTo>
                    <a:pt x="45" y="13"/>
                  </a:lnTo>
                  <a:lnTo>
                    <a:pt x="67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86">
              <a:extLst>
                <a:ext uri="{FF2B5EF4-FFF2-40B4-BE49-F238E27FC236}">
                  <a16:creationId xmlns:a16="http://schemas.microsoft.com/office/drawing/2014/main" id="{DD237758-6480-9CC7-DA3B-2A992FFC0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2888" y="5383213"/>
              <a:ext cx="49213" cy="47625"/>
            </a:xfrm>
            <a:custGeom>
              <a:avLst/>
              <a:gdLst>
                <a:gd name="T0" fmla="*/ 91 w 182"/>
                <a:gd name="T1" fmla="*/ 39 h 182"/>
                <a:gd name="T2" fmla="*/ 74 w 182"/>
                <a:gd name="T3" fmla="*/ 41 h 182"/>
                <a:gd name="T4" fmla="*/ 60 w 182"/>
                <a:gd name="T5" fmla="*/ 49 h 182"/>
                <a:gd name="T6" fmla="*/ 49 w 182"/>
                <a:gd name="T7" fmla="*/ 60 h 182"/>
                <a:gd name="T8" fmla="*/ 41 w 182"/>
                <a:gd name="T9" fmla="*/ 74 h 182"/>
                <a:gd name="T10" fmla="*/ 38 w 182"/>
                <a:gd name="T11" fmla="*/ 91 h 182"/>
                <a:gd name="T12" fmla="*/ 41 w 182"/>
                <a:gd name="T13" fmla="*/ 108 h 182"/>
                <a:gd name="T14" fmla="*/ 49 w 182"/>
                <a:gd name="T15" fmla="*/ 123 h 182"/>
                <a:gd name="T16" fmla="*/ 60 w 182"/>
                <a:gd name="T17" fmla="*/ 134 h 182"/>
                <a:gd name="T18" fmla="*/ 74 w 182"/>
                <a:gd name="T19" fmla="*/ 142 h 182"/>
                <a:gd name="T20" fmla="*/ 91 w 182"/>
                <a:gd name="T21" fmla="*/ 144 h 182"/>
                <a:gd name="T22" fmla="*/ 108 w 182"/>
                <a:gd name="T23" fmla="*/ 142 h 182"/>
                <a:gd name="T24" fmla="*/ 121 w 182"/>
                <a:gd name="T25" fmla="*/ 134 h 182"/>
                <a:gd name="T26" fmla="*/ 134 w 182"/>
                <a:gd name="T27" fmla="*/ 123 h 182"/>
                <a:gd name="T28" fmla="*/ 140 w 182"/>
                <a:gd name="T29" fmla="*/ 108 h 182"/>
                <a:gd name="T30" fmla="*/ 144 w 182"/>
                <a:gd name="T31" fmla="*/ 91 h 182"/>
                <a:gd name="T32" fmla="*/ 140 w 182"/>
                <a:gd name="T33" fmla="*/ 74 h 182"/>
                <a:gd name="T34" fmla="*/ 134 w 182"/>
                <a:gd name="T35" fmla="*/ 60 h 182"/>
                <a:gd name="T36" fmla="*/ 121 w 182"/>
                <a:gd name="T37" fmla="*/ 49 h 182"/>
                <a:gd name="T38" fmla="*/ 108 w 182"/>
                <a:gd name="T39" fmla="*/ 41 h 182"/>
                <a:gd name="T40" fmla="*/ 91 w 182"/>
                <a:gd name="T41" fmla="*/ 39 h 182"/>
                <a:gd name="T42" fmla="*/ 91 w 182"/>
                <a:gd name="T43" fmla="*/ 0 h 182"/>
                <a:gd name="T44" fmla="*/ 115 w 182"/>
                <a:gd name="T45" fmla="*/ 4 h 182"/>
                <a:gd name="T46" fmla="*/ 137 w 182"/>
                <a:gd name="T47" fmla="*/ 13 h 182"/>
                <a:gd name="T48" fmla="*/ 155 w 182"/>
                <a:gd name="T49" fmla="*/ 27 h 182"/>
                <a:gd name="T50" fmla="*/ 169 w 182"/>
                <a:gd name="T51" fmla="*/ 45 h 182"/>
                <a:gd name="T52" fmla="*/ 178 w 182"/>
                <a:gd name="T53" fmla="*/ 67 h 182"/>
                <a:gd name="T54" fmla="*/ 182 w 182"/>
                <a:gd name="T55" fmla="*/ 91 h 182"/>
                <a:gd name="T56" fmla="*/ 178 w 182"/>
                <a:gd name="T57" fmla="*/ 116 h 182"/>
                <a:gd name="T58" fmla="*/ 169 w 182"/>
                <a:gd name="T59" fmla="*/ 137 h 182"/>
                <a:gd name="T60" fmla="*/ 155 w 182"/>
                <a:gd name="T61" fmla="*/ 157 h 182"/>
                <a:gd name="T62" fmla="*/ 137 w 182"/>
                <a:gd name="T63" fmla="*/ 170 h 182"/>
                <a:gd name="T64" fmla="*/ 115 w 182"/>
                <a:gd name="T65" fmla="*/ 179 h 182"/>
                <a:gd name="T66" fmla="*/ 91 w 182"/>
                <a:gd name="T67" fmla="*/ 182 h 182"/>
                <a:gd name="T68" fmla="*/ 67 w 182"/>
                <a:gd name="T69" fmla="*/ 179 h 182"/>
                <a:gd name="T70" fmla="*/ 45 w 182"/>
                <a:gd name="T71" fmla="*/ 170 h 182"/>
                <a:gd name="T72" fmla="*/ 26 w 182"/>
                <a:gd name="T73" fmla="*/ 157 h 182"/>
                <a:gd name="T74" fmla="*/ 12 w 182"/>
                <a:gd name="T75" fmla="*/ 137 h 182"/>
                <a:gd name="T76" fmla="*/ 3 w 182"/>
                <a:gd name="T77" fmla="*/ 116 h 182"/>
                <a:gd name="T78" fmla="*/ 0 w 182"/>
                <a:gd name="T79" fmla="*/ 91 h 182"/>
                <a:gd name="T80" fmla="*/ 3 w 182"/>
                <a:gd name="T81" fmla="*/ 67 h 182"/>
                <a:gd name="T82" fmla="*/ 12 w 182"/>
                <a:gd name="T83" fmla="*/ 45 h 182"/>
                <a:gd name="T84" fmla="*/ 26 w 182"/>
                <a:gd name="T85" fmla="*/ 27 h 182"/>
                <a:gd name="T86" fmla="*/ 45 w 182"/>
                <a:gd name="T87" fmla="*/ 13 h 182"/>
                <a:gd name="T88" fmla="*/ 67 w 182"/>
                <a:gd name="T89" fmla="*/ 4 h 182"/>
                <a:gd name="T90" fmla="*/ 91 w 182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82">
                  <a:moveTo>
                    <a:pt x="91" y="39"/>
                  </a:moveTo>
                  <a:lnTo>
                    <a:pt x="74" y="41"/>
                  </a:lnTo>
                  <a:lnTo>
                    <a:pt x="60" y="49"/>
                  </a:lnTo>
                  <a:lnTo>
                    <a:pt x="49" y="60"/>
                  </a:lnTo>
                  <a:lnTo>
                    <a:pt x="41" y="74"/>
                  </a:lnTo>
                  <a:lnTo>
                    <a:pt x="38" y="91"/>
                  </a:lnTo>
                  <a:lnTo>
                    <a:pt x="41" y="108"/>
                  </a:lnTo>
                  <a:lnTo>
                    <a:pt x="49" y="123"/>
                  </a:lnTo>
                  <a:lnTo>
                    <a:pt x="60" y="134"/>
                  </a:lnTo>
                  <a:lnTo>
                    <a:pt x="74" y="142"/>
                  </a:lnTo>
                  <a:lnTo>
                    <a:pt x="91" y="144"/>
                  </a:lnTo>
                  <a:lnTo>
                    <a:pt x="108" y="142"/>
                  </a:lnTo>
                  <a:lnTo>
                    <a:pt x="121" y="134"/>
                  </a:lnTo>
                  <a:lnTo>
                    <a:pt x="134" y="123"/>
                  </a:lnTo>
                  <a:lnTo>
                    <a:pt x="140" y="108"/>
                  </a:lnTo>
                  <a:lnTo>
                    <a:pt x="144" y="91"/>
                  </a:lnTo>
                  <a:lnTo>
                    <a:pt x="140" y="74"/>
                  </a:lnTo>
                  <a:lnTo>
                    <a:pt x="134" y="60"/>
                  </a:lnTo>
                  <a:lnTo>
                    <a:pt x="121" y="49"/>
                  </a:lnTo>
                  <a:lnTo>
                    <a:pt x="108" y="41"/>
                  </a:lnTo>
                  <a:lnTo>
                    <a:pt x="91" y="39"/>
                  </a:lnTo>
                  <a:close/>
                  <a:moveTo>
                    <a:pt x="91" y="0"/>
                  </a:moveTo>
                  <a:lnTo>
                    <a:pt x="115" y="4"/>
                  </a:lnTo>
                  <a:lnTo>
                    <a:pt x="137" y="13"/>
                  </a:lnTo>
                  <a:lnTo>
                    <a:pt x="155" y="27"/>
                  </a:lnTo>
                  <a:lnTo>
                    <a:pt x="169" y="45"/>
                  </a:lnTo>
                  <a:lnTo>
                    <a:pt x="178" y="67"/>
                  </a:lnTo>
                  <a:lnTo>
                    <a:pt x="182" y="91"/>
                  </a:lnTo>
                  <a:lnTo>
                    <a:pt x="178" y="116"/>
                  </a:lnTo>
                  <a:lnTo>
                    <a:pt x="169" y="137"/>
                  </a:lnTo>
                  <a:lnTo>
                    <a:pt x="155" y="157"/>
                  </a:lnTo>
                  <a:lnTo>
                    <a:pt x="137" y="170"/>
                  </a:lnTo>
                  <a:lnTo>
                    <a:pt x="115" y="179"/>
                  </a:lnTo>
                  <a:lnTo>
                    <a:pt x="91" y="182"/>
                  </a:lnTo>
                  <a:lnTo>
                    <a:pt x="67" y="179"/>
                  </a:lnTo>
                  <a:lnTo>
                    <a:pt x="45" y="170"/>
                  </a:lnTo>
                  <a:lnTo>
                    <a:pt x="26" y="157"/>
                  </a:lnTo>
                  <a:lnTo>
                    <a:pt x="12" y="137"/>
                  </a:lnTo>
                  <a:lnTo>
                    <a:pt x="3" y="116"/>
                  </a:lnTo>
                  <a:lnTo>
                    <a:pt x="0" y="91"/>
                  </a:lnTo>
                  <a:lnTo>
                    <a:pt x="3" y="67"/>
                  </a:lnTo>
                  <a:lnTo>
                    <a:pt x="12" y="45"/>
                  </a:lnTo>
                  <a:lnTo>
                    <a:pt x="26" y="27"/>
                  </a:lnTo>
                  <a:lnTo>
                    <a:pt x="45" y="13"/>
                  </a:lnTo>
                  <a:lnTo>
                    <a:pt x="67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87">
              <a:extLst>
                <a:ext uri="{FF2B5EF4-FFF2-40B4-BE49-F238E27FC236}">
                  <a16:creationId xmlns:a16="http://schemas.microsoft.com/office/drawing/2014/main" id="{32316769-1B99-0FCD-3FF0-47AA7AD5E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383213"/>
              <a:ext cx="47625" cy="47625"/>
            </a:xfrm>
            <a:custGeom>
              <a:avLst/>
              <a:gdLst>
                <a:gd name="T0" fmla="*/ 91 w 181"/>
                <a:gd name="T1" fmla="*/ 39 h 182"/>
                <a:gd name="T2" fmla="*/ 74 w 181"/>
                <a:gd name="T3" fmla="*/ 41 h 182"/>
                <a:gd name="T4" fmla="*/ 60 w 181"/>
                <a:gd name="T5" fmla="*/ 49 h 182"/>
                <a:gd name="T6" fmla="*/ 48 w 181"/>
                <a:gd name="T7" fmla="*/ 60 h 182"/>
                <a:gd name="T8" fmla="*/ 41 w 181"/>
                <a:gd name="T9" fmla="*/ 74 h 182"/>
                <a:gd name="T10" fmla="*/ 37 w 181"/>
                <a:gd name="T11" fmla="*/ 91 h 182"/>
                <a:gd name="T12" fmla="*/ 41 w 181"/>
                <a:gd name="T13" fmla="*/ 108 h 182"/>
                <a:gd name="T14" fmla="*/ 48 w 181"/>
                <a:gd name="T15" fmla="*/ 123 h 182"/>
                <a:gd name="T16" fmla="*/ 60 w 181"/>
                <a:gd name="T17" fmla="*/ 134 h 182"/>
                <a:gd name="T18" fmla="*/ 74 w 181"/>
                <a:gd name="T19" fmla="*/ 142 h 182"/>
                <a:gd name="T20" fmla="*/ 91 w 181"/>
                <a:gd name="T21" fmla="*/ 144 h 182"/>
                <a:gd name="T22" fmla="*/ 107 w 181"/>
                <a:gd name="T23" fmla="*/ 142 h 182"/>
                <a:gd name="T24" fmla="*/ 121 w 181"/>
                <a:gd name="T25" fmla="*/ 134 h 182"/>
                <a:gd name="T26" fmla="*/ 133 w 181"/>
                <a:gd name="T27" fmla="*/ 123 h 182"/>
                <a:gd name="T28" fmla="*/ 140 w 181"/>
                <a:gd name="T29" fmla="*/ 108 h 182"/>
                <a:gd name="T30" fmla="*/ 144 w 181"/>
                <a:gd name="T31" fmla="*/ 91 h 182"/>
                <a:gd name="T32" fmla="*/ 140 w 181"/>
                <a:gd name="T33" fmla="*/ 74 h 182"/>
                <a:gd name="T34" fmla="*/ 133 w 181"/>
                <a:gd name="T35" fmla="*/ 60 h 182"/>
                <a:gd name="T36" fmla="*/ 121 w 181"/>
                <a:gd name="T37" fmla="*/ 49 h 182"/>
                <a:gd name="T38" fmla="*/ 107 w 181"/>
                <a:gd name="T39" fmla="*/ 41 h 182"/>
                <a:gd name="T40" fmla="*/ 91 w 181"/>
                <a:gd name="T41" fmla="*/ 39 h 182"/>
                <a:gd name="T42" fmla="*/ 91 w 181"/>
                <a:gd name="T43" fmla="*/ 0 h 182"/>
                <a:gd name="T44" fmla="*/ 114 w 181"/>
                <a:gd name="T45" fmla="*/ 4 h 182"/>
                <a:gd name="T46" fmla="*/ 137 w 181"/>
                <a:gd name="T47" fmla="*/ 13 h 182"/>
                <a:gd name="T48" fmla="*/ 155 w 181"/>
                <a:gd name="T49" fmla="*/ 27 h 182"/>
                <a:gd name="T50" fmla="*/ 169 w 181"/>
                <a:gd name="T51" fmla="*/ 45 h 182"/>
                <a:gd name="T52" fmla="*/ 178 w 181"/>
                <a:gd name="T53" fmla="*/ 67 h 182"/>
                <a:gd name="T54" fmla="*/ 181 w 181"/>
                <a:gd name="T55" fmla="*/ 91 h 182"/>
                <a:gd name="T56" fmla="*/ 178 w 181"/>
                <a:gd name="T57" fmla="*/ 116 h 182"/>
                <a:gd name="T58" fmla="*/ 169 w 181"/>
                <a:gd name="T59" fmla="*/ 137 h 182"/>
                <a:gd name="T60" fmla="*/ 155 w 181"/>
                <a:gd name="T61" fmla="*/ 157 h 182"/>
                <a:gd name="T62" fmla="*/ 137 w 181"/>
                <a:gd name="T63" fmla="*/ 170 h 182"/>
                <a:gd name="T64" fmla="*/ 114 w 181"/>
                <a:gd name="T65" fmla="*/ 179 h 182"/>
                <a:gd name="T66" fmla="*/ 91 w 181"/>
                <a:gd name="T67" fmla="*/ 182 h 182"/>
                <a:gd name="T68" fmla="*/ 66 w 181"/>
                <a:gd name="T69" fmla="*/ 179 h 182"/>
                <a:gd name="T70" fmla="*/ 44 w 181"/>
                <a:gd name="T71" fmla="*/ 170 h 182"/>
                <a:gd name="T72" fmla="*/ 26 w 181"/>
                <a:gd name="T73" fmla="*/ 157 h 182"/>
                <a:gd name="T74" fmla="*/ 12 w 181"/>
                <a:gd name="T75" fmla="*/ 137 h 182"/>
                <a:gd name="T76" fmla="*/ 3 w 181"/>
                <a:gd name="T77" fmla="*/ 116 h 182"/>
                <a:gd name="T78" fmla="*/ 0 w 181"/>
                <a:gd name="T79" fmla="*/ 91 h 182"/>
                <a:gd name="T80" fmla="*/ 3 w 181"/>
                <a:gd name="T81" fmla="*/ 67 h 182"/>
                <a:gd name="T82" fmla="*/ 12 w 181"/>
                <a:gd name="T83" fmla="*/ 45 h 182"/>
                <a:gd name="T84" fmla="*/ 26 w 181"/>
                <a:gd name="T85" fmla="*/ 27 h 182"/>
                <a:gd name="T86" fmla="*/ 44 w 181"/>
                <a:gd name="T87" fmla="*/ 13 h 182"/>
                <a:gd name="T88" fmla="*/ 66 w 181"/>
                <a:gd name="T89" fmla="*/ 4 h 182"/>
                <a:gd name="T90" fmla="*/ 91 w 181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82">
                  <a:moveTo>
                    <a:pt x="91" y="39"/>
                  </a:moveTo>
                  <a:lnTo>
                    <a:pt x="74" y="41"/>
                  </a:lnTo>
                  <a:lnTo>
                    <a:pt x="60" y="49"/>
                  </a:lnTo>
                  <a:lnTo>
                    <a:pt x="48" y="60"/>
                  </a:lnTo>
                  <a:lnTo>
                    <a:pt x="41" y="74"/>
                  </a:lnTo>
                  <a:lnTo>
                    <a:pt x="37" y="91"/>
                  </a:lnTo>
                  <a:lnTo>
                    <a:pt x="41" y="108"/>
                  </a:lnTo>
                  <a:lnTo>
                    <a:pt x="48" y="123"/>
                  </a:lnTo>
                  <a:lnTo>
                    <a:pt x="60" y="134"/>
                  </a:lnTo>
                  <a:lnTo>
                    <a:pt x="74" y="142"/>
                  </a:lnTo>
                  <a:lnTo>
                    <a:pt x="91" y="144"/>
                  </a:lnTo>
                  <a:lnTo>
                    <a:pt x="107" y="142"/>
                  </a:lnTo>
                  <a:lnTo>
                    <a:pt x="121" y="134"/>
                  </a:lnTo>
                  <a:lnTo>
                    <a:pt x="133" y="123"/>
                  </a:lnTo>
                  <a:lnTo>
                    <a:pt x="140" y="108"/>
                  </a:lnTo>
                  <a:lnTo>
                    <a:pt x="144" y="91"/>
                  </a:lnTo>
                  <a:lnTo>
                    <a:pt x="140" y="74"/>
                  </a:lnTo>
                  <a:lnTo>
                    <a:pt x="133" y="60"/>
                  </a:lnTo>
                  <a:lnTo>
                    <a:pt x="121" y="49"/>
                  </a:lnTo>
                  <a:lnTo>
                    <a:pt x="107" y="41"/>
                  </a:lnTo>
                  <a:lnTo>
                    <a:pt x="91" y="39"/>
                  </a:lnTo>
                  <a:close/>
                  <a:moveTo>
                    <a:pt x="91" y="0"/>
                  </a:moveTo>
                  <a:lnTo>
                    <a:pt x="114" y="4"/>
                  </a:lnTo>
                  <a:lnTo>
                    <a:pt x="137" y="13"/>
                  </a:lnTo>
                  <a:lnTo>
                    <a:pt x="155" y="27"/>
                  </a:lnTo>
                  <a:lnTo>
                    <a:pt x="169" y="45"/>
                  </a:lnTo>
                  <a:lnTo>
                    <a:pt x="178" y="67"/>
                  </a:lnTo>
                  <a:lnTo>
                    <a:pt x="181" y="91"/>
                  </a:lnTo>
                  <a:lnTo>
                    <a:pt x="178" y="116"/>
                  </a:lnTo>
                  <a:lnTo>
                    <a:pt x="169" y="137"/>
                  </a:lnTo>
                  <a:lnTo>
                    <a:pt x="155" y="157"/>
                  </a:lnTo>
                  <a:lnTo>
                    <a:pt x="137" y="170"/>
                  </a:lnTo>
                  <a:lnTo>
                    <a:pt x="114" y="179"/>
                  </a:lnTo>
                  <a:lnTo>
                    <a:pt x="91" y="182"/>
                  </a:lnTo>
                  <a:lnTo>
                    <a:pt x="66" y="179"/>
                  </a:lnTo>
                  <a:lnTo>
                    <a:pt x="44" y="170"/>
                  </a:lnTo>
                  <a:lnTo>
                    <a:pt x="26" y="157"/>
                  </a:lnTo>
                  <a:lnTo>
                    <a:pt x="12" y="137"/>
                  </a:lnTo>
                  <a:lnTo>
                    <a:pt x="3" y="116"/>
                  </a:lnTo>
                  <a:lnTo>
                    <a:pt x="0" y="91"/>
                  </a:lnTo>
                  <a:lnTo>
                    <a:pt x="3" y="67"/>
                  </a:lnTo>
                  <a:lnTo>
                    <a:pt x="12" y="45"/>
                  </a:lnTo>
                  <a:lnTo>
                    <a:pt x="26" y="27"/>
                  </a:lnTo>
                  <a:lnTo>
                    <a:pt x="44" y="13"/>
                  </a:lnTo>
                  <a:lnTo>
                    <a:pt x="66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8">
              <a:extLst>
                <a:ext uri="{FF2B5EF4-FFF2-40B4-BE49-F238E27FC236}">
                  <a16:creationId xmlns:a16="http://schemas.microsoft.com/office/drawing/2014/main" id="{B92E33E4-CACD-FD5B-C4E9-978BE48E74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6088" y="5383213"/>
              <a:ext cx="47625" cy="47625"/>
            </a:xfrm>
            <a:custGeom>
              <a:avLst/>
              <a:gdLst>
                <a:gd name="T0" fmla="*/ 91 w 182"/>
                <a:gd name="T1" fmla="*/ 39 h 182"/>
                <a:gd name="T2" fmla="*/ 74 w 182"/>
                <a:gd name="T3" fmla="*/ 41 h 182"/>
                <a:gd name="T4" fmla="*/ 61 w 182"/>
                <a:gd name="T5" fmla="*/ 49 h 182"/>
                <a:gd name="T6" fmla="*/ 48 w 182"/>
                <a:gd name="T7" fmla="*/ 60 h 182"/>
                <a:gd name="T8" fmla="*/ 42 w 182"/>
                <a:gd name="T9" fmla="*/ 74 h 182"/>
                <a:gd name="T10" fmla="*/ 38 w 182"/>
                <a:gd name="T11" fmla="*/ 91 h 182"/>
                <a:gd name="T12" fmla="*/ 42 w 182"/>
                <a:gd name="T13" fmla="*/ 108 h 182"/>
                <a:gd name="T14" fmla="*/ 48 w 182"/>
                <a:gd name="T15" fmla="*/ 123 h 182"/>
                <a:gd name="T16" fmla="*/ 61 w 182"/>
                <a:gd name="T17" fmla="*/ 134 h 182"/>
                <a:gd name="T18" fmla="*/ 74 w 182"/>
                <a:gd name="T19" fmla="*/ 142 h 182"/>
                <a:gd name="T20" fmla="*/ 91 w 182"/>
                <a:gd name="T21" fmla="*/ 144 h 182"/>
                <a:gd name="T22" fmla="*/ 108 w 182"/>
                <a:gd name="T23" fmla="*/ 142 h 182"/>
                <a:gd name="T24" fmla="*/ 122 w 182"/>
                <a:gd name="T25" fmla="*/ 134 h 182"/>
                <a:gd name="T26" fmla="*/ 133 w 182"/>
                <a:gd name="T27" fmla="*/ 123 h 182"/>
                <a:gd name="T28" fmla="*/ 141 w 182"/>
                <a:gd name="T29" fmla="*/ 108 h 182"/>
                <a:gd name="T30" fmla="*/ 143 w 182"/>
                <a:gd name="T31" fmla="*/ 91 h 182"/>
                <a:gd name="T32" fmla="*/ 141 w 182"/>
                <a:gd name="T33" fmla="*/ 74 h 182"/>
                <a:gd name="T34" fmla="*/ 133 w 182"/>
                <a:gd name="T35" fmla="*/ 60 h 182"/>
                <a:gd name="T36" fmla="*/ 122 w 182"/>
                <a:gd name="T37" fmla="*/ 49 h 182"/>
                <a:gd name="T38" fmla="*/ 108 w 182"/>
                <a:gd name="T39" fmla="*/ 41 h 182"/>
                <a:gd name="T40" fmla="*/ 91 w 182"/>
                <a:gd name="T41" fmla="*/ 39 h 182"/>
                <a:gd name="T42" fmla="*/ 91 w 182"/>
                <a:gd name="T43" fmla="*/ 0 h 182"/>
                <a:gd name="T44" fmla="*/ 115 w 182"/>
                <a:gd name="T45" fmla="*/ 4 h 182"/>
                <a:gd name="T46" fmla="*/ 137 w 182"/>
                <a:gd name="T47" fmla="*/ 13 h 182"/>
                <a:gd name="T48" fmla="*/ 156 w 182"/>
                <a:gd name="T49" fmla="*/ 27 h 182"/>
                <a:gd name="T50" fmla="*/ 170 w 182"/>
                <a:gd name="T51" fmla="*/ 45 h 182"/>
                <a:gd name="T52" fmla="*/ 179 w 182"/>
                <a:gd name="T53" fmla="*/ 67 h 182"/>
                <a:gd name="T54" fmla="*/ 182 w 182"/>
                <a:gd name="T55" fmla="*/ 91 h 182"/>
                <a:gd name="T56" fmla="*/ 179 w 182"/>
                <a:gd name="T57" fmla="*/ 116 h 182"/>
                <a:gd name="T58" fmla="*/ 170 w 182"/>
                <a:gd name="T59" fmla="*/ 137 h 182"/>
                <a:gd name="T60" fmla="*/ 156 w 182"/>
                <a:gd name="T61" fmla="*/ 157 h 182"/>
                <a:gd name="T62" fmla="*/ 137 w 182"/>
                <a:gd name="T63" fmla="*/ 170 h 182"/>
                <a:gd name="T64" fmla="*/ 115 w 182"/>
                <a:gd name="T65" fmla="*/ 179 h 182"/>
                <a:gd name="T66" fmla="*/ 91 w 182"/>
                <a:gd name="T67" fmla="*/ 182 h 182"/>
                <a:gd name="T68" fmla="*/ 67 w 182"/>
                <a:gd name="T69" fmla="*/ 179 h 182"/>
                <a:gd name="T70" fmla="*/ 45 w 182"/>
                <a:gd name="T71" fmla="*/ 170 h 182"/>
                <a:gd name="T72" fmla="*/ 27 w 182"/>
                <a:gd name="T73" fmla="*/ 157 h 182"/>
                <a:gd name="T74" fmla="*/ 13 w 182"/>
                <a:gd name="T75" fmla="*/ 137 h 182"/>
                <a:gd name="T76" fmla="*/ 4 w 182"/>
                <a:gd name="T77" fmla="*/ 116 h 182"/>
                <a:gd name="T78" fmla="*/ 0 w 182"/>
                <a:gd name="T79" fmla="*/ 91 h 182"/>
                <a:gd name="T80" fmla="*/ 4 w 182"/>
                <a:gd name="T81" fmla="*/ 67 h 182"/>
                <a:gd name="T82" fmla="*/ 13 w 182"/>
                <a:gd name="T83" fmla="*/ 45 h 182"/>
                <a:gd name="T84" fmla="*/ 27 w 182"/>
                <a:gd name="T85" fmla="*/ 27 h 182"/>
                <a:gd name="T86" fmla="*/ 45 w 182"/>
                <a:gd name="T87" fmla="*/ 13 h 182"/>
                <a:gd name="T88" fmla="*/ 67 w 182"/>
                <a:gd name="T89" fmla="*/ 4 h 182"/>
                <a:gd name="T90" fmla="*/ 91 w 182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82">
                  <a:moveTo>
                    <a:pt x="91" y="39"/>
                  </a:moveTo>
                  <a:lnTo>
                    <a:pt x="74" y="41"/>
                  </a:lnTo>
                  <a:lnTo>
                    <a:pt x="61" y="49"/>
                  </a:lnTo>
                  <a:lnTo>
                    <a:pt x="48" y="60"/>
                  </a:lnTo>
                  <a:lnTo>
                    <a:pt x="42" y="74"/>
                  </a:lnTo>
                  <a:lnTo>
                    <a:pt x="38" y="91"/>
                  </a:lnTo>
                  <a:lnTo>
                    <a:pt x="42" y="108"/>
                  </a:lnTo>
                  <a:lnTo>
                    <a:pt x="48" y="123"/>
                  </a:lnTo>
                  <a:lnTo>
                    <a:pt x="61" y="134"/>
                  </a:lnTo>
                  <a:lnTo>
                    <a:pt x="74" y="142"/>
                  </a:lnTo>
                  <a:lnTo>
                    <a:pt x="91" y="144"/>
                  </a:lnTo>
                  <a:lnTo>
                    <a:pt x="108" y="142"/>
                  </a:lnTo>
                  <a:lnTo>
                    <a:pt x="122" y="134"/>
                  </a:lnTo>
                  <a:lnTo>
                    <a:pt x="133" y="123"/>
                  </a:lnTo>
                  <a:lnTo>
                    <a:pt x="141" y="108"/>
                  </a:lnTo>
                  <a:lnTo>
                    <a:pt x="143" y="91"/>
                  </a:lnTo>
                  <a:lnTo>
                    <a:pt x="141" y="74"/>
                  </a:lnTo>
                  <a:lnTo>
                    <a:pt x="133" y="60"/>
                  </a:lnTo>
                  <a:lnTo>
                    <a:pt x="122" y="49"/>
                  </a:lnTo>
                  <a:lnTo>
                    <a:pt x="108" y="41"/>
                  </a:lnTo>
                  <a:lnTo>
                    <a:pt x="91" y="39"/>
                  </a:lnTo>
                  <a:close/>
                  <a:moveTo>
                    <a:pt x="91" y="0"/>
                  </a:moveTo>
                  <a:lnTo>
                    <a:pt x="115" y="4"/>
                  </a:lnTo>
                  <a:lnTo>
                    <a:pt x="137" y="13"/>
                  </a:lnTo>
                  <a:lnTo>
                    <a:pt x="156" y="27"/>
                  </a:lnTo>
                  <a:lnTo>
                    <a:pt x="170" y="45"/>
                  </a:lnTo>
                  <a:lnTo>
                    <a:pt x="179" y="67"/>
                  </a:lnTo>
                  <a:lnTo>
                    <a:pt x="182" y="91"/>
                  </a:lnTo>
                  <a:lnTo>
                    <a:pt x="179" y="116"/>
                  </a:lnTo>
                  <a:lnTo>
                    <a:pt x="170" y="137"/>
                  </a:lnTo>
                  <a:lnTo>
                    <a:pt x="156" y="157"/>
                  </a:lnTo>
                  <a:lnTo>
                    <a:pt x="137" y="170"/>
                  </a:lnTo>
                  <a:lnTo>
                    <a:pt x="115" y="179"/>
                  </a:lnTo>
                  <a:lnTo>
                    <a:pt x="91" y="182"/>
                  </a:lnTo>
                  <a:lnTo>
                    <a:pt x="67" y="179"/>
                  </a:lnTo>
                  <a:lnTo>
                    <a:pt x="45" y="170"/>
                  </a:lnTo>
                  <a:lnTo>
                    <a:pt x="27" y="157"/>
                  </a:lnTo>
                  <a:lnTo>
                    <a:pt x="13" y="137"/>
                  </a:lnTo>
                  <a:lnTo>
                    <a:pt x="4" y="116"/>
                  </a:lnTo>
                  <a:lnTo>
                    <a:pt x="0" y="91"/>
                  </a:lnTo>
                  <a:lnTo>
                    <a:pt x="4" y="67"/>
                  </a:lnTo>
                  <a:lnTo>
                    <a:pt x="13" y="45"/>
                  </a:lnTo>
                  <a:lnTo>
                    <a:pt x="27" y="27"/>
                  </a:lnTo>
                  <a:lnTo>
                    <a:pt x="45" y="13"/>
                  </a:lnTo>
                  <a:lnTo>
                    <a:pt x="67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89">
              <a:extLst>
                <a:ext uri="{FF2B5EF4-FFF2-40B4-BE49-F238E27FC236}">
                  <a16:creationId xmlns:a16="http://schemas.microsoft.com/office/drawing/2014/main" id="{197FEBDC-D95A-84E2-E182-7E436E05C8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280025"/>
              <a:ext cx="47625" cy="49213"/>
            </a:xfrm>
            <a:custGeom>
              <a:avLst/>
              <a:gdLst>
                <a:gd name="T0" fmla="*/ 91 w 181"/>
                <a:gd name="T1" fmla="*/ 38 h 183"/>
                <a:gd name="T2" fmla="*/ 74 w 181"/>
                <a:gd name="T3" fmla="*/ 40 h 183"/>
                <a:gd name="T4" fmla="*/ 60 w 181"/>
                <a:gd name="T5" fmla="*/ 48 h 183"/>
                <a:gd name="T6" fmla="*/ 48 w 181"/>
                <a:gd name="T7" fmla="*/ 59 h 183"/>
                <a:gd name="T8" fmla="*/ 41 w 181"/>
                <a:gd name="T9" fmla="*/ 74 h 183"/>
                <a:gd name="T10" fmla="*/ 37 w 181"/>
                <a:gd name="T11" fmla="*/ 91 h 183"/>
                <a:gd name="T12" fmla="*/ 41 w 181"/>
                <a:gd name="T13" fmla="*/ 108 h 183"/>
                <a:gd name="T14" fmla="*/ 48 w 181"/>
                <a:gd name="T15" fmla="*/ 122 h 183"/>
                <a:gd name="T16" fmla="*/ 60 w 181"/>
                <a:gd name="T17" fmla="*/ 134 h 183"/>
                <a:gd name="T18" fmla="*/ 74 w 181"/>
                <a:gd name="T19" fmla="*/ 141 h 183"/>
                <a:gd name="T20" fmla="*/ 91 w 181"/>
                <a:gd name="T21" fmla="*/ 144 h 183"/>
                <a:gd name="T22" fmla="*/ 107 w 181"/>
                <a:gd name="T23" fmla="*/ 141 h 183"/>
                <a:gd name="T24" fmla="*/ 121 w 181"/>
                <a:gd name="T25" fmla="*/ 134 h 183"/>
                <a:gd name="T26" fmla="*/ 133 w 181"/>
                <a:gd name="T27" fmla="*/ 122 h 183"/>
                <a:gd name="T28" fmla="*/ 140 w 181"/>
                <a:gd name="T29" fmla="*/ 108 h 183"/>
                <a:gd name="T30" fmla="*/ 144 w 181"/>
                <a:gd name="T31" fmla="*/ 91 h 183"/>
                <a:gd name="T32" fmla="*/ 140 w 181"/>
                <a:gd name="T33" fmla="*/ 74 h 183"/>
                <a:gd name="T34" fmla="*/ 133 w 181"/>
                <a:gd name="T35" fmla="*/ 59 h 183"/>
                <a:gd name="T36" fmla="*/ 121 w 181"/>
                <a:gd name="T37" fmla="*/ 48 h 183"/>
                <a:gd name="T38" fmla="*/ 107 w 181"/>
                <a:gd name="T39" fmla="*/ 40 h 183"/>
                <a:gd name="T40" fmla="*/ 91 w 181"/>
                <a:gd name="T41" fmla="*/ 38 h 183"/>
                <a:gd name="T42" fmla="*/ 91 w 181"/>
                <a:gd name="T43" fmla="*/ 0 h 183"/>
                <a:gd name="T44" fmla="*/ 114 w 181"/>
                <a:gd name="T45" fmla="*/ 3 h 183"/>
                <a:gd name="T46" fmla="*/ 137 w 181"/>
                <a:gd name="T47" fmla="*/ 12 h 183"/>
                <a:gd name="T48" fmla="*/ 155 w 181"/>
                <a:gd name="T49" fmla="*/ 27 h 183"/>
                <a:gd name="T50" fmla="*/ 169 w 181"/>
                <a:gd name="T51" fmla="*/ 45 h 183"/>
                <a:gd name="T52" fmla="*/ 178 w 181"/>
                <a:gd name="T53" fmla="*/ 67 h 183"/>
                <a:gd name="T54" fmla="*/ 181 w 181"/>
                <a:gd name="T55" fmla="*/ 91 h 183"/>
                <a:gd name="T56" fmla="*/ 178 w 181"/>
                <a:gd name="T57" fmla="*/ 116 h 183"/>
                <a:gd name="T58" fmla="*/ 169 w 181"/>
                <a:gd name="T59" fmla="*/ 137 h 183"/>
                <a:gd name="T60" fmla="*/ 155 w 181"/>
                <a:gd name="T61" fmla="*/ 156 h 183"/>
                <a:gd name="T62" fmla="*/ 137 w 181"/>
                <a:gd name="T63" fmla="*/ 170 h 183"/>
                <a:gd name="T64" fmla="*/ 114 w 181"/>
                <a:gd name="T65" fmla="*/ 180 h 183"/>
                <a:gd name="T66" fmla="*/ 91 w 181"/>
                <a:gd name="T67" fmla="*/ 183 h 183"/>
                <a:gd name="T68" fmla="*/ 66 w 181"/>
                <a:gd name="T69" fmla="*/ 180 h 183"/>
                <a:gd name="T70" fmla="*/ 44 w 181"/>
                <a:gd name="T71" fmla="*/ 170 h 183"/>
                <a:gd name="T72" fmla="*/ 26 w 181"/>
                <a:gd name="T73" fmla="*/ 156 h 183"/>
                <a:gd name="T74" fmla="*/ 12 w 181"/>
                <a:gd name="T75" fmla="*/ 137 h 183"/>
                <a:gd name="T76" fmla="*/ 3 w 181"/>
                <a:gd name="T77" fmla="*/ 116 h 183"/>
                <a:gd name="T78" fmla="*/ 0 w 181"/>
                <a:gd name="T79" fmla="*/ 91 h 183"/>
                <a:gd name="T80" fmla="*/ 3 w 181"/>
                <a:gd name="T81" fmla="*/ 67 h 183"/>
                <a:gd name="T82" fmla="*/ 12 w 181"/>
                <a:gd name="T83" fmla="*/ 45 h 183"/>
                <a:gd name="T84" fmla="*/ 26 w 181"/>
                <a:gd name="T85" fmla="*/ 27 h 183"/>
                <a:gd name="T86" fmla="*/ 44 w 181"/>
                <a:gd name="T87" fmla="*/ 12 h 183"/>
                <a:gd name="T88" fmla="*/ 66 w 181"/>
                <a:gd name="T89" fmla="*/ 3 h 183"/>
                <a:gd name="T90" fmla="*/ 91 w 181"/>
                <a:gd name="T9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83">
                  <a:moveTo>
                    <a:pt x="91" y="38"/>
                  </a:moveTo>
                  <a:lnTo>
                    <a:pt x="74" y="40"/>
                  </a:lnTo>
                  <a:lnTo>
                    <a:pt x="60" y="48"/>
                  </a:lnTo>
                  <a:lnTo>
                    <a:pt x="48" y="59"/>
                  </a:lnTo>
                  <a:lnTo>
                    <a:pt x="41" y="74"/>
                  </a:lnTo>
                  <a:lnTo>
                    <a:pt x="37" y="91"/>
                  </a:lnTo>
                  <a:lnTo>
                    <a:pt x="41" y="108"/>
                  </a:lnTo>
                  <a:lnTo>
                    <a:pt x="48" y="122"/>
                  </a:lnTo>
                  <a:lnTo>
                    <a:pt x="60" y="134"/>
                  </a:lnTo>
                  <a:lnTo>
                    <a:pt x="74" y="141"/>
                  </a:lnTo>
                  <a:lnTo>
                    <a:pt x="91" y="144"/>
                  </a:lnTo>
                  <a:lnTo>
                    <a:pt x="107" y="141"/>
                  </a:lnTo>
                  <a:lnTo>
                    <a:pt x="121" y="134"/>
                  </a:lnTo>
                  <a:lnTo>
                    <a:pt x="133" y="122"/>
                  </a:lnTo>
                  <a:lnTo>
                    <a:pt x="140" y="108"/>
                  </a:lnTo>
                  <a:lnTo>
                    <a:pt x="144" y="91"/>
                  </a:lnTo>
                  <a:lnTo>
                    <a:pt x="140" y="74"/>
                  </a:lnTo>
                  <a:lnTo>
                    <a:pt x="133" y="59"/>
                  </a:lnTo>
                  <a:lnTo>
                    <a:pt x="121" y="48"/>
                  </a:lnTo>
                  <a:lnTo>
                    <a:pt x="107" y="40"/>
                  </a:lnTo>
                  <a:lnTo>
                    <a:pt x="91" y="38"/>
                  </a:lnTo>
                  <a:close/>
                  <a:moveTo>
                    <a:pt x="91" y="0"/>
                  </a:moveTo>
                  <a:lnTo>
                    <a:pt x="114" y="3"/>
                  </a:lnTo>
                  <a:lnTo>
                    <a:pt x="137" y="12"/>
                  </a:lnTo>
                  <a:lnTo>
                    <a:pt x="155" y="27"/>
                  </a:lnTo>
                  <a:lnTo>
                    <a:pt x="169" y="45"/>
                  </a:lnTo>
                  <a:lnTo>
                    <a:pt x="178" y="67"/>
                  </a:lnTo>
                  <a:lnTo>
                    <a:pt x="181" y="91"/>
                  </a:lnTo>
                  <a:lnTo>
                    <a:pt x="178" y="116"/>
                  </a:lnTo>
                  <a:lnTo>
                    <a:pt x="169" y="137"/>
                  </a:lnTo>
                  <a:lnTo>
                    <a:pt x="155" y="156"/>
                  </a:lnTo>
                  <a:lnTo>
                    <a:pt x="137" y="170"/>
                  </a:lnTo>
                  <a:lnTo>
                    <a:pt x="114" y="180"/>
                  </a:lnTo>
                  <a:lnTo>
                    <a:pt x="91" y="183"/>
                  </a:lnTo>
                  <a:lnTo>
                    <a:pt x="66" y="180"/>
                  </a:lnTo>
                  <a:lnTo>
                    <a:pt x="44" y="170"/>
                  </a:lnTo>
                  <a:lnTo>
                    <a:pt x="26" y="156"/>
                  </a:lnTo>
                  <a:lnTo>
                    <a:pt x="12" y="137"/>
                  </a:lnTo>
                  <a:lnTo>
                    <a:pt x="3" y="116"/>
                  </a:lnTo>
                  <a:lnTo>
                    <a:pt x="0" y="91"/>
                  </a:lnTo>
                  <a:lnTo>
                    <a:pt x="3" y="67"/>
                  </a:lnTo>
                  <a:lnTo>
                    <a:pt x="12" y="45"/>
                  </a:lnTo>
                  <a:lnTo>
                    <a:pt x="26" y="27"/>
                  </a:lnTo>
                  <a:lnTo>
                    <a:pt x="44" y="12"/>
                  </a:lnTo>
                  <a:lnTo>
                    <a:pt x="66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0">
              <a:extLst>
                <a:ext uri="{FF2B5EF4-FFF2-40B4-BE49-F238E27FC236}">
                  <a16:creationId xmlns:a16="http://schemas.microsoft.com/office/drawing/2014/main" id="{BC5DB90E-EB10-9A4F-6E40-D1C3946FB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6088" y="5280025"/>
              <a:ext cx="47625" cy="49213"/>
            </a:xfrm>
            <a:custGeom>
              <a:avLst/>
              <a:gdLst>
                <a:gd name="T0" fmla="*/ 91 w 182"/>
                <a:gd name="T1" fmla="*/ 38 h 183"/>
                <a:gd name="T2" fmla="*/ 74 w 182"/>
                <a:gd name="T3" fmla="*/ 40 h 183"/>
                <a:gd name="T4" fmla="*/ 61 w 182"/>
                <a:gd name="T5" fmla="*/ 48 h 183"/>
                <a:gd name="T6" fmla="*/ 48 w 182"/>
                <a:gd name="T7" fmla="*/ 59 h 183"/>
                <a:gd name="T8" fmla="*/ 42 w 182"/>
                <a:gd name="T9" fmla="*/ 74 h 183"/>
                <a:gd name="T10" fmla="*/ 38 w 182"/>
                <a:gd name="T11" fmla="*/ 91 h 183"/>
                <a:gd name="T12" fmla="*/ 42 w 182"/>
                <a:gd name="T13" fmla="*/ 108 h 183"/>
                <a:gd name="T14" fmla="*/ 48 w 182"/>
                <a:gd name="T15" fmla="*/ 122 h 183"/>
                <a:gd name="T16" fmla="*/ 61 w 182"/>
                <a:gd name="T17" fmla="*/ 134 h 183"/>
                <a:gd name="T18" fmla="*/ 74 w 182"/>
                <a:gd name="T19" fmla="*/ 141 h 183"/>
                <a:gd name="T20" fmla="*/ 91 w 182"/>
                <a:gd name="T21" fmla="*/ 144 h 183"/>
                <a:gd name="T22" fmla="*/ 108 w 182"/>
                <a:gd name="T23" fmla="*/ 141 h 183"/>
                <a:gd name="T24" fmla="*/ 122 w 182"/>
                <a:gd name="T25" fmla="*/ 134 h 183"/>
                <a:gd name="T26" fmla="*/ 133 w 182"/>
                <a:gd name="T27" fmla="*/ 122 h 183"/>
                <a:gd name="T28" fmla="*/ 141 w 182"/>
                <a:gd name="T29" fmla="*/ 108 h 183"/>
                <a:gd name="T30" fmla="*/ 143 w 182"/>
                <a:gd name="T31" fmla="*/ 91 h 183"/>
                <a:gd name="T32" fmla="*/ 141 w 182"/>
                <a:gd name="T33" fmla="*/ 74 h 183"/>
                <a:gd name="T34" fmla="*/ 133 w 182"/>
                <a:gd name="T35" fmla="*/ 59 h 183"/>
                <a:gd name="T36" fmla="*/ 122 w 182"/>
                <a:gd name="T37" fmla="*/ 48 h 183"/>
                <a:gd name="T38" fmla="*/ 108 w 182"/>
                <a:gd name="T39" fmla="*/ 40 h 183"/>
                <a:gd name="T40" fmla="*/ 91 w 182"/>
                <a:gd name="T41" fmla="*/ 38 h 183"/>
                <a:gd name="T42" fmla="*/ 91 w 182"/>
                <a:gd name="T43" fmla="*/ 0 h 183"/>
                <a:gd name="T44" fmla="*/ 115 w 182"/>
                <a:gd name="T45" fmla="*/ 3 h 183"/>
                <a:gd name="T46" fmla="*/ 137 w 182"/>
                <a:gd name="T47" fmla="*/ 12 h 183"/>
                <a:gd name="T48" fmla="*/ 156 w 182"/>
                <a:gd name="T49" fmla="*/ 27 h 183"/>
                <a:gd name="T50" fmla="*/ 170 w 182"/>
                <a:gd name="T51" fmla="*/ 45 h 183"/>
                <a:gd name="T52" fmla="*/ 179 w 182"/>
                <a:gd name="T53" fmla="*/ 67 h 183"/>
                <a:gd name="T54" fmla="*/ 182 w 182"/>
                <a:gd name="T55" fmla="*/ 91 h 183"/>
                <a:gd name="T56" fmla="*/ 179 w 182"/>
                <a:gd name="T57" fmla="*/ 116 h 183"/>
                <a:gd name="T58" fmla="*/ 170 w 182"/>
                <a:gd name="T59" fmla="*/ 137 h 183"/>
                <a:gd name="T60" fmla="*/ 156 w 182"/>
                <a:gd name="T61" fmla="*/ 156 h 183"/>
                <a:gd name="T62" fmla="*/ 137 w 182"/>
                <a:gd name="T63" fmla="*/ 170 h 183"/>
                <a:gd name="T64" fmla="*/ 115 w 182"/>
                <a:gd name="T65" fmla="*/ 180 h 183"/>
                <a:gd name="T66" fmla="*/ 91 w 182"/>
                <a:gd name="T67" fmla="*/ 183 h 183"/>
                <a:gd name="T68" fmla="*/ 67 w 182"/>
                <a:gd name="T69" fmla="*/ 180 h 183"/>
                <a:gd name="T70" fmla="*/ 45 w 182"/>
                <a:gd name="T71" fmla="*/ 170 h 183"/>
                <a:gd name="T72" fmla="*/ 27 w 182"/>
                <a:gd name="T73" fmla="*/ 156 h 183"/>
                <a:gd name="T74" fmla="*/ 13 w 182"/>
                <a:gd name="T75" fmla="*/ 137 h 183"/>
                <a:gd name="T76" fmla="*/ 4 w 182"/>
                <a:gd name="T77" fmla="*/ 116 h 183"/>
                <a:gd name="T78" fmla="*/ 0 w 182"/>
                <a:gd name="T79" fmla="*/ 91 h 183"/>
                <a:gd name="T80" fmla="*/ 4 w 182"/>
                <a:gd name="T81" fmla="*/ 67 h 183"/>
                <a:gd name="T82" fmla="*/ 13 w 182"/>
                <a:gd name="T83" fmla="*/ 45 h 183"/>
                <a:gd name="T84" fmla="*/ 27 w 182"/>
                <a:gd name="T85" fmla="*/ 27 h 183"/>
                <a:gd name="T86" fmla="*/ 45 w 182"/>
                <a:gd name="T87" fmla="*/ 12 h 183"/>
                <a:gd name="T88" fmla="*/ 67 w 182"/>
                <a:gd name="T89" fmla="*/ 3 h 183"/>
                <a:gd name="T90" fmla="*/ 91 w 182"/>
                <a:gd name="T9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83">
                  <a:moveTo>
                    <a:pt x="91" y="38"/>
                  </a:moveTo>
                  <a:lnTo>
                    <a:pt x="74" y="40"/>
                  </a:lnTo>
                  <a:lnTo>
                    <a:pt x="61" y="48"/>
                  </a:lnTo>
                  <a:lnTo>
                    <a:pt x="48" y="59"/>
                  </a:lnTo>
                  <a:lnTo>
                    <a:pt x="42" y="74"/>
                  </a:lnTo>
                  <a:lnTo>
                    <a:pt x="38" y="91"/>
                  </a:lnTo>
                  <a:lnTo>
                    <a:pt x="42" y="108"/>
                  </a:lnTo>
                  <a:lnTo>
                    <a:pt x="48" y="122"/>
                  </a:lnTo>
                  <a:lnTo>
                    <a:pt x="61" y="134"/>
                  </a:lnTo>
                  <a:lnTo>
                    <a:pt x="74" y="141"/>
                  </a:lnTo>
                  <a:lnTo>
                    <a:pt x="91" y="144"/>
                  </a:lnTo>
                  <a:lnTo>
                    <a:pt x="108" y="141"/>
                  </a:lnTo>
                  <a:lnTo>
                    <a:pt x="122" y="134"/>
                  </a:lnTo>
                  <a:lnTo>
                    <a:pt x="133" y="122"/>
                  </a:lnTo>
                  <a:lnTo>
                    <a:pt x="141" y="108"/>
                  </a:lnTo>
                  <a:lnTo>
                    <a:pt x="143" y="91"/>
                  </a:lnTo>
                  <a:lnTo>
                    <a:pt x="141" y="74"/>
                  </a:lnTo>
                  <a:lnTo>
                    <a:pt x="133" y="59"/>
                  </a:lnTo>
                  <a:lnTo>
                    <a:pt x="122" y="48"/>
                  </a:lnTo>
                  <a:lnTo>
                    <a:pt x="108" y="40"/>
                  </a:lnTo>
                  <a:lnTo>
                    <a:pt x="91" y="38"/>
                  </a:lnTo>
                  <a:close/>
                  <a:moveTo>
                    <a:pt x="91" y="0"/>
                  </a:moveTo>
                  <a:lnTo>
                    <a:pt x="115" y="3"/>
                  </a:lnTo>
                  <a:lnTo>
                    <a:pt x="137" y="12"/>
                  </a:lnTo>
                  <a:lnTo>
                    <a:pt x="156" y="27"/>
                  </a:lnTo>
                  <a:lnTo>
                    <a:pt x="170" y="45"/>
                  </a:lnTo>
                  <a:lnTo>
                    <a:pt x="179" y="67"/>
                  </a:lnTo>
                  <a:lnTo>
                    <a:pt x="182" y="91"/>
                  </a:lnTo>
                  <a:lnTo>
                    <a:pt x="179" y="116"/>
                  </a:lnTo>
                  <a:lnTo>
                    <a:pt x="170" y="137"/>
                  </a:lnTo>
                  <a:lnTo>
                    <a:pt x="156" y="156"/>
                  </a:lnTo>
                  <a:lnTo>
                    <a:pt x="137" y="170"/>
                  </a:lnTo>
                  <a:lnTo>
                    <a:pt x="115" y="180"/>
                  </a:lnTo>
                  <a:lnTo>
                    <a:pt x="91" y="183"/>
                  </a:lnTo>
                  <a:lnTo>
                    <a:pt x="67" y="180"/>
                  </a:lnTo>
                  <a:lnTo>
                    <a:pt x="45" y="170"/>
                  </a:lnTo>
                  <a:lnTo>
                    <a:pt x="27" y="156"/>
                  </a:lnTo>
                  <a:lnTo>
                    <a:pt x="13" y="137"/>
                  </a:lnTo>
                  <a:lnTo>
                    <a:pt x="4" y="116"/>
                  </a:lnTo>
                  <a:lnTo>
                    <a:pt x="0" y="91"/>
                  </a:lnTo>
                  <a:lnTo>
                    <a:pt x="4" y="67"/>
                  </a:lnTo>
                  <a:lnTo>
                    <a:pt x="13" y="45"/>
                  </a:lnTo>
                  <a:lnTo>
                    <a:pt x="27" y="27"/>
                  </a:lnTo>
                  <a:lnTo>
                    <a:pt x="45" y="12"/>
                  </a:lnTo>
                  <a:lnTo>
                    <a:pt x="67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1">
              <a:extLst>
                <a:ext uri="{FF2B5EF4-FFF2-40B4-BE49-F238E27FC236}">
                  <a16:creationId xmlns:a16="http://schemas.microsoft.com/office/drawing/2014/main" id="{C2323440-3FDE-37B1-2E4E-BD267300D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2888" y="5484813"/>
              <a:ext cx="49213" cy="47625"/>
            </a:xfrm>
            <a:custGeom>
              <a:avLst/>
              <a:gdLst>
                <a:gd name="T0" fmla="*/ 91 w 182"/>
                <a:gd name="T1" fmla="*/ 38 h 182"/>
                <a:gd name="T2" fmla="*/ 74 w 182"/>
                <a:gd name="T3" fmla="*/ 40 h 182"/>
                <a:gd name="T4" fmla="*/ 60 w 182"/>
                <a:gd name="T5" fmla="*/ 48 h 182"/>
                <a:gd name="T6" fmla="*/ 49 w 182"/>
                <a:gd name="T7" fmla="*/ 59 h 182"/>
                <a:gd name="T8" fmla="*/ 41 w 182"/>
                <a:gd name="T9" fmla="*/ 74 h 182"/>
                <a:gd name="T10" fmla="*/ 38 w 182"/>
                <a:gd name="T11" fmla="*/ 91 h 182"/>
                <a:gd name="T12" fmla="*/ 41 w 182"/>
                <a:gd name="T13" fmla="*/ 108 h 182"/>
                <a:gd name="T14" fmla="*/ 49 w 182"/>
                <a:gd name="T15" fmla="*/ 122 h 182"/>
                <a:gd name="T16" fmla="*/ 60 w 182"/>
                <a:gd name="T17" fmla="*/ 133 h 182"/>
                <a:gd name="T18" fmla="*/ 74 w 182"/>
                <a:gd name="T19" fmla="*/ 141 h 182"/>
                <a:gd name="T20" fmla="*/ 91 w 182"/>
                <a:gd name="T21" fmla="*/ 144 h 182"/>
                <a:gd name="T22" fmla="*/ 108 w 182"/>
                <a:gd name="T23" fmla="*/ 141 h 182"/>
                <a:gd name="T24" fmla="*/ 121 w 182"/>
                <a:gd name="T25" fmla="*/ 133 h 182"/>
                <a:gd name="T26" fmla="*/ 134 w 182"/>
                <a:gd name="T27" fmla="*/ 122 h 182"/>
                <a:gd name="T28" fmla="*/ 140 w 182"/>
                <a:gd name="T29" fmla="*/ 108 h 182"/>
                <a:gd name="T30" fmla="*/ 144 w 182"/>
                <a:gd name="T31" fmla="*/ 91 h 182"/>
                <a:gd name="T32" fmla="*/ 140 w 182"/>
                <a:gd name="T33" fmla="*/ 74 h 182"/>
                <a:gd name="T34" fmla="*/ 134 w 182"/>
                <a:gd name="T35" fmla="*/ 59 h 182"/>
                <a:gd name="T36" fmla="*/ 121 w 182"/>
                <a:gd name="T37" fmla="*/ 48 h 182"/>
                <a:gd name="T38" fmla="*/ 108 w 182"/>
                <a:gd name="T39" fmla="*/ 40 h 182"/>
                <a:gd name="T40" fmla="*/ 91 w 182"/>
                <a:gd name="T41" fmla="*/ 38 h 182"/>
                <a:gd name="T42" fmla="*/ 91 w 182"/>
                <a:gd name="T43" fmla="*/ 0 h 182"/>
                <a:gd name="T44" fmla="*/ 115 w 182"/>
                <a:gd name="T45" fmla="*/ 2 h 182"/>
                <a:gd name="T46" fmla="*/ 137 w 182"/>
                <a:gd name="T47" fmla="*/ 12 h 182"/>
                <a:gd name="T48" fmla="*/ 155 w 182"/>
                <a:gd name="T49" fmla="*/ 26 h 182"/>
                <a:gd name="T50" fmla="*/ 169 w 182"/>
                <a:gd name="T51" fmla="*/ 45 h 182"/>
                <a:gd name="T52" fmla="*/ 178 w 182"/>
                <a:gd name="T53" fmla="*/ 66 h 182"/>
                <a:gd name="T54" fmla="*/ 182 w 182"/>
                <a:gd name="T55" fmla="*/ 91 h 182"/>
                <a:gd name="T56" fmla="*/ 178 w 182"/>
                <a:gd name="T57" fmla="*/ 114 h 182"/>
                <a:gd name="T58" fmla="*/ 169 w 182"/>
                <a:gd name="T59" fmla="*/ 137 h 182"/>
                <a:gd name="T60" fmla="*/ 155 w 182"/>
                <a:gd name="T61" fmla="*/ 155 h 182"/>
                <a:gd name="T62" fmla="*/ 137 w 182"/>
                <a:gd name="T63" fmla="*/ 169 h 182"/>
                <a:gd name="T64" fmla="*/ 115 w 182"/>
                <a:gd name="T65" fmla="*/ 178 h 182"/>
                <a:gd name="T66" fmla="*/ 91 w 182"/>
                <a:gd name="T67" fmla="*/ 182 h 182"/>
                <a:gd name="T68" fmla="*/ 67 w 182"/>
                <a:gd name="T69" fmla="*/ 178 h 182"/>
                <a:gd name="T70" fmla="*/ 45 w 182"/>
                <a:gd name="T71" fmla="*/ 169 h 182"/>
                <a:gd name="T72" fmla="*/ 26 w 182"/>
                <a:gd name="T73" fmla="*/ 155 h 182"/>
                <a:gd name="T74" fmla="*/ 12 w 182"/>
                <a:gd name="T75" fmla="*/ 137 h 182"/>
                <a:gd name="T76" fmla="*/ 3 w 182"/>
                <a:gd name="T77" fmla="*/ 114 h 182"/>
                <a:gd name="T78" fmla="*/ 0 w 182"/>
                <a:gd name="T79" fmla="*/ 91 h 182"/>
                <a:gd name="T80" fmla="*/ 3 w 182"/>
                <a:gd name="T81" fmla="*/ 66 h 182"/>
                <a:gd name="T82" fmla="*/ 12 w 182"/>
                <a:gd name="T83" fmla="*/ 45 h 182"/>
                <a:gd name="T84" fmla="*/ 26 w 182"/>
                <a:gd name="T85" fmla="*/ 26 h 182"/>
                <a:gd name="T86" fmla="*/ 45 w 182"/>
                <a:gd name="T87" fmla="*/ 12 h 182"/>
                <a:gd name="T88" fmla="*/ 67 w 182"/>
                <a:gd name="T89" fmla="*/ 2 h 182"/>
                <a:gd name="T90" fmla="*/ 91 w 182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82">
                  <a:moveTo>
                    <a:pt x="91" y="38"/>
                  </a:moveTo>
                  <a:lnTo>
                    <a:pt x="74" y="40"/>
                  </a:lnTo>
                  <a:lnTo>
                    <a:pt x="60" y="48"/>
                  </a:lnTo>
                  <a:lnTo>
                    <a:pt x="49" y="59"/>
                  </a:lnTo>
                  <a:lnTo>
                    <a:pt x="41" y="74"/>
                  </a:lnTo>
                  <a:lnTo>
                    <a:pt x="38" y="91"/>
                  </a:lnTo>
                  <a:lnTo>
                    <a:pt x="41" y="108"/>
                  </a:lnTo>
                  <a:lnTo>
                    <a:pt x="49" y="122"/>
                  </a:lnTo>
                  <a:lnTo>
                    <a:pt x="60" y="133"/>
                  </a:lnTo>
                  <a:lnTo>
                    <a:pt x="74" y="141"/>
                  </a:lnTo>
                  <a:lnTo>
                    <a:pt x="91" y="144"/>
                  </a:lnTo>
                  <a:lnTo>
                    <a:pt x="108" y="141"/>
                  </a:lnTo>
                  <a:lnTo>
                    <a:pt x="121" y="133"/>
                  </a:lnTo>
                  <a:lnTo>
                    <a:pt x="134" y="122"/>
                  </a:lnTo>
                  <a:lnTo>
                    <a:pt x="140" y="108"/>
                  </a:lnTo>
                  <a:lnTo>
                    <a:pt x="144" y="91"/>
                  </a:lnTo>
                  <a:lnTo>
                    <a:pt x="140" y="74"/>
                  </a:lnTo>
                  <a:lnTo>
                    <a:pt x="134" y="59"/>
                  </a:lnTo>
                  <a:lnTo>
                    <a:pt x="121" y="48"/>
                  </a:lnTo>
                  <a:lnTo>
                    <a:pt x="108" y="40"/>
                  </a:lnTo>
                  <a:lnTo>
                    <a:pt x="91" y="38"/>
                  </a:lnTo>
                  <a:close/>
                  <a:moveTo>
                    <a:pt x="91" y="0"/>
                  </a:moveTo>
                  <a:lnTo>
                    <a:pt x="115" y="2"/>
                  </a:lnTo>
                  <a:lnTo>
                    <a:pt x="137" y="12"/>
                  </a:lnTo>
                  <a:lnTo>
                    <a:pt x="155" y="26"/>
                  </a:lnTo>
                  <a:lnTo>
                    <a:pt x="169" y="45"/>
                  </a:lnTo>
                  <a:lnTo>
                    <a:pt x="178" y="66"/>
                  </a:lnTo>
                  <a:lnTo>
                    <a:pt x="182" y="91"/>
                  </a:lnTo>
                  <a:lnTo>
                    <a:pt x="178" y="114"/>
                  </a:lnTo>
                  <a:lnTo>
                    <a:pt x="169" y="137"/>
                  </a:lnTo>
                  <a:lnTo>
                    <a:pt x="155" y="155"/>
                  </a:lnTo>
                  <a:lnTo>
                    <a:pt x="137" y="169"/>
                  </a:lnTo>
                  <a:lnTo>
                    <a:pt x="115" y="178"/>
                  </a:lnTo>
                  <a:lnTo>
                    <a:pt x="91" y="182"/>
                  </a:lnTo>
                  <a:lnTo>
                    <a:pt x="67" y="178"/>
                  </a:lnTo>
                  <a:lnTo>
                    <a:pt x="45" y="169"/>
                  </a:lnTo>
                  <a:lnTo>
                    <a:pt x="26" y="155"/>
                  </a:lnTo>
                  <a:lnTo>
                    <a:pt x="12" y="137"/>
                  </a:lnTo>
                  <a:lnTo>
                    <a:pt x="3" y="114"/>
                  </a:lnTo>
                  <a:lnTo>
                    <a:pt x="0" y="91"/>
                  </a:lnTo>
                  <a:lnTo>
                    <a:pt x="3" y="66"/>
                  </a:lnTo>
                  <a:lnTo>
                    <a:pt x="12" y="45"/>
                  </a:lnTo>
                  <a:lnTo>
                    <a:pt x="26" y="26"/>
                  </a:lnTo>
                  <a:lnTo>
                    <a:pt x="45" y="12"/>
                  </a:lnTo>
                  <a:lnTo>
                    <a:pt x="67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92">
              <a:extLst>
                <a:ext uri="{FF2B5EF4-FFF2-40B4-BE49-F238E27FC236}">
                  <a16:creationId xmlns:a16="http://schemas.microsoft.com/office/drawing/2014/main" id="{1A0418A0-94B6-C165-A993-B991DD91B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84813"/>
              <a:ext cx="47625" cy="47625"/>
            </a:xfrm>
            <a:custGeom>
              <a:avLst/>
              <a:gdLst>
                <a:gd name="T0" fmla="*/ 91 w 181"/>
                <a:gd name="T1" fmla="*/ 38 h 182"/>
                <a:gd name="T2" fmla="*/ 74 w 181"/>
                <a:gd name="T3" fmla="*/ 40 h 182"/>
                <a:gd name="T4" fmla="*/ 60 w 181"/>
                <a:gd name="T5" fmla="*/ 48 h 182"/>
                <a:gd name="T6" fmla="*/ 48 w 181"/>
                <a:gd name="T7" fmla="*/ 59 h 182"/>
                <a:gd name="T8" fmla="*/ 41 w 181"/>
                <a:gd name="T9" fmla="*/ 74 h 182"/>
                <a:gd name="T10" fmla="*/ 37 w 181"/>
                <a:gd name="T11" fmla="*/ 91 h 182"/>
                <a:gd name="T12" fmla="*/ 41 w 181"/>
                <a:gd name="T13" fmla="*/ 108 h 182"/>
                <a:gd name="T14" fmla="*/ 48 w 181"/>
                <a:gd name="T15" fmla="*/ 122 h 182"/>
                <a:gd name="T16" fmla="*/ 60 w 181"/>
                <a:gd name="T17" fmla="*/ 133 h 182"/>
                <a:gd name="T18" fmla="*/ 74 w 181"/>
                <a:gd name="T19" fmla="*/ 141 h 182"/>
                <a:gd name="T20" fmla="*/ 91 w 181"/>
                <a:gd name="T21" fmla="*/ 144 h 182"/>
                <a:gd name="T22" fmla="*/ 107 w 181"/>
                <a:gd name="T23" fmla="*/ 141 h 182"/>
                <a:gd name="T24" fmla="*/ 121 w 181"/>
                <a:gd name="T25" fmla="*/ 133 h 182"/>
                <a:gd name="T26" fmla="*/ 133 w 181"/>
                <a:gd name="T27" fmla="*/ 122 h 182"/>
                <a:gd name="T28" fmla="*/ 140 w 181"/>
                <a:gd name="T29" fmla="*/ 108 h 182"/>
                <a:gd name="T30" fmla="*/ 144 w 181"/>
                <a:gd name="T31" fmla="*/ 91 h 182"/>
                <a:gd name="T32" fmla="*/ 140 w 181"/>
                <a:gd name="T33" fmla="*/ 74 h 182"/>
                <a:gd name="T34" fmla="*/ 133 w 181"/>
                <a:gd name="T35" fmla="*/ 59 h 182"/>
                <a:gd name="T36" fmla="*/ 121 w 181"/>
                <a:gd name="T37" fmla="*/ 48 h 182"/>
                <a:gd name="T38" fmla="*/ 107 w 181"/>
                <a:gd name="T39" fmla="*/ 40 h 182"/>
                <a:gd name="T40" fmla="*/ 91 w 181"/>
                <a:gd name="T41" fmla="*/ 38 h 182"/>
                <a:gd name="T42" fmla="*/ 91 w 181"/>
                <a:gd name="T43" fmla="*/ 0 h 182"/>
                <a:gd name="T44" fmla="*/ 114 w 181"/>
                <a:gd name="T45" fmla="*/ 2 h 182"/>
                <a:gd name="T46" fmla="*/ 137 w 181"/>
                <a:gd name="T47" fmla="*/ 12 h 182"/>
                <a:gd name="T48" fmla="*/ 155 w 181"/>
                <a:gd name="T49" fmla="*/ 26 h 182"/>
                <a:gd name="T50" fmla="*/ 169 w 181"/>
                <a:gd name="T51" fmla="*/ 45 h 182"/>
                <a:gd name="T52" fmla="*/ 178 w 181"/>
                <a:gd name="T53" fmla="*/ 66 h 182"/>
                <a:gd name="T54" fmla="*/ 181 w 181"/>
                <a:gd name="T55" fmla="*/ 91 h 182"/>
                <a:gd name="T56" fmla="*/ 178 w 181"/>
                <a:gd name="T57" fmla="*/ 114 h 182"/>
                <a:gd name="T58" fmla="*/ 169 w 181"/>
                <a:gd name="T59" fmla="*/ 137 h 182"/>
                <a:gd name="T60" fmla="*/ 155 w 181"/>
                <a:gd name="T61" fmla="*/ 155 h 182"/>
                <a:gd name="T62" fmla="*/ 137 w 181"/>
                <a:gd name="T63" fmla="*/ 169 h 182"/>
                <a:gd name="T64" fmla="*/ 114 w 181"/>
                <a:gd name="T65" fmla="*/ 178 h 182"/>
                <a:gd name="T66" fmla="*/ 91 w 181"/>
                <a:gd name="T67" fmla="*/ 182 h 182"/>
                <a:gd name="T68" fmla="*/ 66 w 181"/>
                <a:gd name="T69" fmla="*/ 178 h 182"/>
                <a:gd name="T70" fmla="*/ 44 w 181"/>
                <a:gd name="T71" fmla="*/ 169 h 182"/>
                <a:gd name="T72" fmla="*/ 26 w 181"/>
                <a:gd name="T73" fmla="*/ 155 h 182"/>
                <a:gd name="T74" fmla="*/ 12 w 181"/>
                <a:gd name="T75" fmla="*/ 137 h 182"/>
                <a:gd name="T76" fmla="*/ 3 w 181"/>
                <a:gd name="T77" fmla="*/ 114 h 182"/>
                <a:gd name="T78" fmla="*/ 0 w 181"/>
                <a:gd name="T79" fmla="*/ 91 h 182"/>
                <a:gd name="T80" fmla="*/ 3 w 181"/>
                <a:gd name="T81" fmla="*/ 66 h 182"/>
                <a:gd name="T82" fmla="*/ 12 w 181"/>
                <a:gd name="T83" fmla="*/ 45 h 182"/>
                <a:gd name="T84" fmla="*/ 26 w 181"/>
                <a:gd name="T85" fmla="*/ 26 h 182"/>
                <a:gd name="T86" fmla="*/ 44 w 181"/>
                <a:gd name="T87" fmla="*/ 12 h 182"/>
                <a:gd name="T88" fmla="*/ 66 w 181"/>
                <a:gd name="T89" fmla="*/ 2 h 182"/>
                <a:gd name="T90" fmla="*/ 91 w 181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82">
                  <a:moveTo>
                    <a:pt x="91" y="38"/>
                  </a:moveTo>
                  <a:lnTo>
                    <a:pt x="74" y="40"/>
                  </a:lnTo>
                  <a:lnTo>
                    <a:pt x="60" y="48"/>
                  </a:lnTo>
                  <a:lnTo>
                    <a:pt x="48" y="59"/>
                  </a:lnTo>
                  <a:lnTo>
                    <a:pt x="41" y="74"/>
                  </a:lnTo>
                  <a:lnTo>
                    <a:pt x="37" y="91"/>
                  </a:lnTo>
                  <a:lnTo>
                    <a:pt x="41" y="108"/>
                  </a:lnTo>
                  <a:lnTo>
                    <a:pt x="48" y="122"/>
                  </a:lnTo>
                  <a:lnTo>
                    <a:pt x="60" y="133"/>
                  </a:lnTo>
                  <a:lnTo>
                    <a:pt x="74" y="141"/>
                  </a:lnTo>
                  <a:lnTo>
                    <a:pt x="91" y="144"/>
                  </a:lnTo>
                  <a:lnTo>
                    <a:pt x="107" y="141"/>
                  </a:lnTo>
                  <a:lnTo>
                    <a:pt x="121" y="133"/>
                  </a:lnTo>
                  <a:lnTo>
                    <a:pt x="133" y="122"/>
                  </a:lnTo>
                  <a:lnTo>
                    <a:pt x="140" y="108"/>
                  </a:lnTo>
                  <a:lnTo>
                    <a:pt x="144" y="91"/>
                  </a:lnTo>
                  <a:lnTo>
                    <a:pt x="140" y="74"/>
                  </a:lnTo>
                  <a:lnTo>
                    <a:pt x="133" y="59"/>
                  </a:lnTo>
                  <a:lnTo>
                    <a:pt x="121" y="48"/>
                  </a:lnTo>
                  <a:lnTo>
                    <a:pt x="107" y="40"/>
                  </a:lnTo>
                  <a:lnTo>
                    <a:pt x="91" y="38"/>
                  </a:lnTo>
                  <a:close/>
                  <a:moveTo>
                    <a:pt x="91" y="0"/>
                  </a:moveTo>
                  <a:lnTo>
                    <a:pt x="114" y="2"/>
                  </a:lnTo>
                  <a:lnTo>
                    <a:pt x="137" y="12"/>
                  </a:lnTo>
                  <a:lnTo>
                    <a:pt x="155" y="26"/>
                  </a:lnTo>
                  <a:lnTo>
                    <a:pt x="169" y="45"/>
                  </a:lnTo>
                  <a:lnTo>
                    <a:pt x="178" y="66"/>
                  </a:lnTo>
                  <a:lnTo>
                    <a:pt x="181" y="91"/>
                  </a:lnTo>
                  <a:lnTo>
                    <a:pt x="178" y="114"/>
                  </a:lnTo>
                  <a:lnTo>
                    <a:pt x="169" y="137"/>
                  </a:lnTo>
                  <a:lnTo>
                    <a:pt x="155" y="155"/>
                  </a:lnTo>
                  <a:lnTo>
                    <a:pt x="137" y="169"/>
                  </a:lnTo>
                  <a:lnTo>
                    <a:pt x="114" y="178"/>
                  </a:lnTo>
                  <a:lnTo>
                    <a:pt x="91" y="182"/>
                  </a:lnTo>
                  <a:lnTo>
                    <a:pt x="66" y="178"/>
                  </a:lnTo>
                  <a:lnTo>
                    <a:pt x="44" y="169"/>
                  </a:lnTo>
                  <a:lnTo>
                    <a:pt x="26" y="155"/>
                  </a:lnTo>
                  <a:lnTo>
                    <a:pt x="12" y="137"/>
                  </a:lnTo>
                  <a:lnTo>
                    <a:pt x="3" y="114"/>
                  </a:lnTo>
                  <a:lnTo>
                    <a:pt x="0" y="91"/>
                  </a:lnTo>
                  <a:lnTo>
                    <a:pt x="3" y="66"/>
                  </a:lnTo>
                  <a:lnTo>
                    <a:pt x="12" y="45"/>
                  </a:lnTo>
                  <a:lnTo>
                    <a:pt x="26" y="26"/>
                  </a:lnTo>
                  <a:lnTo>
                    <a:pt x="44" y="12"/>
                  </a:lnTo>
                  <a:lnTo>
                    <a:pt x="66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93">
              <a:extLst>
                <a:ext uri="{FF2B5EF4-FFF2-40B4-BE49-F238E27FC236}">
                  <a16:creationId xmlns:a16="http://schemas.microsoft.com/office/drawing/2014/main" id="{0EEB178A-0452-3C57-E95C-26C5A05C0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6088" y="5484813"/>
              <a:ext cx="47625" cy="47625"/>
            </a:xfrm>
            <a:custGeom>
              <a:avLst/>
              <a:gdLst>
                <a:gd name="T0" fmla="*/ 91 w 182"/>
                <a:gd name="T1" fmla="*/ 38 h 182"/>
                <a:gd name="T2" fmla="*/ 74 w 182"/>
                <a:gd name="T3" fmla="*/ 40 h 182"/>
                <a:gd name="T4" fmla="*/ 61 w 182"/>
                <a:gd name="T5" fmla="*/ 48 h 182"/>
                <a:gd name="T6" fmla="*/ 48 w 182"/>
                <a:gd name="T7" fmla="*/ 59 h 182"/>
                <a:gd name="T8" fmla="*/ 42 w 182"/>
                <a:gd name="T9" fmla="*/ 74 h 182"/>
                <a:gd name="T10" fmla="*/ 38 w 182"/>
                <a:gd name="T11" fmla="*/ 91 h 182"/>
                <a:gd name="T12" fmla="*/ 42 w 182"/>
                <a:gd name="T13" fmla="*/ 108 h 182"/>
                <a:gd name="T14" fmla="*/ 48 w 182"/>
                <a:gd name="T15" fmla="*/ 122 h 182"/>
                <a:gd name="T16" fmla="*/ 61 w 182"/>
                <a:gd name="T17" fmla="*/ 133 h 182"/>
                <a:gd name="T18" fmla="*/ 74 w 182"/>
                <a:gd name="T19" fmla="*/ 141 h 182"/>
                <a:gd name="T20" fmla="*/ 91 w 182"/>
                <a:gd name="T21" fmla="*/ 144 h 182"/>
                <a:gd name="T22" fmla="*/ 108 w 182"/>
                <a:gd name="T23" fmla="*/ 141 h 182"/>
                <a:gd name="T24" fmla="*/ 122 w 182"/>
                <a:gd name="T25" fmla="*/ 133 h 182"/>
                <a:gd name="T26" fmla="*/ 133 w 182"/>
                <a:gd name="T27" fmla="*/ 122 h 182"/>
                <a:gd name="T28" fmla="*/ 141 w 182"/>
                <a:gd name="T29" fmla="*/ 108 h 182"/>
                <a:gd name="T30" fmla="*/ 143 w 182"/>
                <a:gd name="T31" fmla="*/ 91 h 182"/>
                <a:gd name="T32" fmla="*/ 141 w 182"/>
                <a:gd name="T33" fmla="*/ 74 h 182"/>
                <a:gd name="T34" fmla="*/ 133 w 182"/>
                <a:gd name="T35" fmla="*/ 59 h 182"/>
                <a:gd name="T36" fmla="*/ 122 w 182"/>
                <a:gd name="T37" fmla="*/ 48 h 182"/>
                <a:gd name="T38" fmla="*/ 108 w 182"/>
                <a:gd name="T39" fmla="*/ 40 h 182"/>
                <a:gd name="T40" fmla="*/ 91 w 182"/>
                <a:gd name="T41" fmla="*/ 38 h 182"/>
                <a:gd name="T42" fmla="*/ 91 w 182"/>
                <a:gd name="T43" fmla="*/ 0 h 182"/>
                <a:gd name="T44" fmla="*/ 115 w 182"/>
                <a:gd name="T45" fmla="*/ 2 h 182"/>
                <a:gd name="T46" fmla="*/ 137 w 182"/>
                <a:gd name="T47" fmla="*/ 12 h 182"/>
                <a:gd name="T48" fmla="*/ 156 w 182"/>
                <a:gd name="T49" fmla="*/ 26 h 182"/>
                <a:gd name="T50" fmla="*/ 170 w 182"/>
                <a:gd name="T51" fmla="*/ 45 h 182"/>
                <a:gd name="T52" fmla="*/ 179 w 182"/>
                <a:gd name="T53" fmla="*/ 66 h 182"/>
                <a:gd name="T54" fmla="*/ 182 w 182"/>
                <a:gd name="T55" fmla="*/ 91 h 182"/>
                <a:gd name="T56" fmla="*/ 179 w 182"/>
                <a:gd name="T57" fmla="*/ 114 h 182"/>
                <a:gd name="T58" fmla="*/ 170 w 182"/>
                <a:gd name="T59" fmla="*/ 137 h 182"/>
                <a:gd name="T60" fmla="*/ 156 w 182"/>
                <a:gd name="T61" fmla="*/ 155 h 182"/>
                <a:gd name="T62" fmla="*/ 137 w 182"/>
                <a:gd name="T63" fmla="*/ 169 h 182"/>
                <a:gd name="T64" fmla="*/ 115 w 182"/>
                <a:gd name="T65" fmla="*/ 178 h 182"/>
                <a:gd name="T66" fmla="*/ 91 w 182"/>
                <a:gd name="T67" fmla="*/ 182 h 182"/>
                <a:gd name="T68" fmla="*/ 67 w 182"/>
                <a:gd name="T69" fmla="*/ 178 h 182"/>
                <a:gd name="T70" fmla="*/ 45 w 182"/>
                <a:gd name="T71" fmla="*/ 169 h 182"/>
                <a:gd name="T72" fmla="*/ 27 w 182"/>
                <a:gd name="T73" fmla="*/ 155 h 182"/>
                <a:gd name="T74" fmla="*/ 13 w 182"/>
                <a:gd name="T75" fmla="*/ 137 h 182"/>
                <a:gd name="T76" fmla="*/ 4 w 182"/>
                <a:gd name="T77" fmla="*/ 114 h 182"/>
                <a:gd name="T78" fmla="*/ 0 w 182"/>
                <a:gd name="T79" fmla="*/ 91 h 182"/>
                <a:gd name="T80" fmla="*/ 4 w 182"/>
                <a:gd name="T81" fmla="*/ 66 h 182"/>
                <a:gd name="T82" fmla="*/ 13 w 182"/>
                <a:gd name="T83" fmla="*/ 45 h 182"/>
                <a:gd name="T84" fmla="*/ 27 w 182"/>
                <a:gd name="T85" fmla="*/ 26 h 182"/>
                <a:gd name="T86" fmla="*/ 45 w 182"/>
                <a:gd name="T87" fmla="*/ 12 h 182"/>
                <a:gd name="T88" fmla="*/ 67 w 182"/>
                <a:gd name="T89" fmla="*/ 2 h 182"/>
                <a:gd name="T90" fmla="*/ 91 w 182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82">
                  <a:moveTo>
                    <a:pt x="91" y="38"/>
                  </a:moveTo>
                  <a:lnTo>
                    <a:pt x="74" y="40"/>
                  </a:lnTo>
                  <a:lnTo>
                    <a:pt x="61" y="48"/>
                  </a:lnTo>
                  <a:lnTo>
                    <a:pt x="48" y="59"/>
                  </a:lnTo>
                  <a:lnTo>
                    <a:pt x="42" y="74"/>
                  </a:lnTo>
                  <a:lnTo>
                    <a:pt x="38" y="91"/>
                  </a:lnTo>
                  <a:lnTo>
                    <a:pt x="42" y="108"/>
                  </a:lnTo>
                  <a:lnTo>
                    <a:pt x="48" y="122"/>
                  </a:lnTo>
                  <a:lnTo>
                    <a:pt x="61" y="133"/>
                  </a:lnTo>
                  <a:lnTo>
                    <a:pt x="74" y="141"/>
                  </a:lnTo>
                  <a:lnTo>
                    <a:pt x="91" y="144"/>
                  </a:lnTo>
                  <a:lnTo>
                    <a:pt x="108" y="141"/>
                  </a:lnTo>
                  <a:lnTo>
                    <a:pt x="122" y="133"/>
                  </a:lnTo>
                  <a:lnTo>
                    <a:pt x="133" y="122"/>
                  </a:lnTo>
                  <a:lnTo>
                    <a:pt x="141" y="108"/>
                  </a:lnTo>
                  <a:lnTo>
                    <a:pt x="143" y="91"/>
                  </a:lnTo>
                  <a:lnTo>
                    <a:pt x="141" y="74"/>
                  </a:lnTo>
                  <a:lnTo>
                    <a:pt x="133" y="59"/>
                  </a:lnTo>
                  <a:lnTo>
                    <a:pt x="122" y="48"/>
                  </a:lnTo>
                  <a:lnTo>
                    <a:pt x="108" y="40"/>
                  </a:lnTo>
                  <a:lnTo>
                    <a:pt x="91" y="38"/>
                  </a:lnTo>
                  <a:close/>
                  <a:moveTo>
                    <a:pt x="91" y="0"/>
                  </a:moveTo>
                  <a:lnTo>
                    <a:pt x="115" y="2"/>
                  </a:lnTo>
                  <a:lnTo>
                    <a:pt x="137" y="12"/>
                  </a:lnTo>
                  <a:lnTo>
                    <a:pt x="156" y="26"/>
                  </a:lnTo>
                  <a:lnTo>
                    <a:pt x="170" y="45"/>
                  </a:lnTo>
                  <a:lnTo>
                    <a:pt x="179" y="66"/>
                  </a:lnTo>
                  <a:lnTo>
                    <a:pt x="182" y="91"/>
                  </a:lnTo>
                  <a:lnTo>
                    <a:pt x="179" y="114"/>
                  </a:lnTo>
                  <a:lnTo>
                    <a:pt x="170" y="137"/>
                  </a:lnTo>
                  <a:lnTo>
                    <a:pt x="156" y="155"/>
                  </a:lnTo>
                  <a:lnTo>
                    <a:pt x="137" y="169"/>
                  </a:lnTo>
                  <a:lnTo>
                    <a:pt x="115" y="178"/>
                  </a:lnTo>
                  <a:lnTo>
                    <a:pt x="91" y="182"/>
                  </a:lnTo>
                  <a:lnTo>
                    <a:pt x="67" y="178"/>
                  </a:lnTo>
                  <a:lnTo>
                    <a:pt x="45" y="169"/>
                  </a:lnTo>
                  <a:lnTo>
                    <a:pt x="27" y="155"/>
                  </a:lnTo>
                  <a:lnTo>
                    <a:pt x="13" y="137"/>
                  </a:lnTo>
                  <a:lnTo>
                    <a:pt x="4" y="114"/>
                  </a:lnTo>
                  <a:lnTo>
                    <a:pt x="0" y="91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7" y="26"/>
                  </a:lnTo>
                  <a:lnTo>
                    <a:pt x="45" y="12"/>
                  </a:lnTo>
                  <a:lnTo>
                    <a:pt x="67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70E6F77-1B2F-0038-3E29-3D355E5B85DE}"/>
              </a:ext>
            </a:extLst>
          </p:cNvPr>
          <p:cNvSpPr txBox="1"/>
          <p:nvPr/>
        </p:nvSpPr>
        <p:spPr>
          <a:xfrm>
            <a:off x="938253" y="3250411"/>
            <a:ext cx="2794355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7424F"/>
                </a:solidFill>
              </a:rPr>
              <a:t>Объем материала на 113 м</a:t>
            </a:r>
          </a:p>
          <a:p>
            <a:r>
              <a:rPr lang="ru-RU" sz="1400" dirty="0" err="1">
                <a:solidFill>
                  <a:srgbClr val="37424F"/>
                </a:solidFill>
              </a:rPr>
              <a:t>Асфальтогранулят</a:t>
            </a:r>
            <a:r>
              <a:rPr lang="ru-RU" sz="1400" dirty="0">
                <a:solidFill>
                  <a:srgbClr val="37424F"/>
                </a:solidFill>
              </a:rPr>
              <a:t> – 161,2 т</a:t>
            </a:r>
          </a:p>
          <a:p>
            <a:r>
              <a:rPr lang="ru-RU" sz="1400" dirty="0">
                <a:solidFill>
                  <a:srgbClr val="37424F"/>
                </a:solidFill>
              </a:rPr>
              <a:t>Щебень – 41 т</a:t>
            </a:r>
          </a:p>
          <a:p>
            <a:r>
              <a:rPr lang="ru-RU" sz="1400" dirty="0">
                <a:solidFill>
                  <a:srgbClr val="37424F"/>
                </a:solidFill>
              </a:rPr>
              <a:t>Портландцемент – 11т</a:t>
            </a:r>
          </a:p>
          <a:p>
            <a:r>
              <a:rPr lang="ru-RU" sz="1400" b="1" dirty="0">
                <a:solidFill>
                  <a:schemeClr val="bg1"/>
                </a:solidFill>
                <a:highlight>
                  <a:srgbClr val="37424F"/>
                </a:highlight>
              </a:rPr>
              <a:t>Фосфогипс – 60 т</a:t>
            </a:r>
          </a:p>
          <a:p>
            <a:r>
              <a:rPr lang="ru-RU" sz="1400" b="1" dirty="0">
                <a:solidFill>
                  <a:srgbClr val="37424F"/>
                </a:solidFill>
              </a:rPr>
              <a:t>Всего смеси – 273,2 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442DB5-D735-46EC-8FCF-FC39B56DE81F}"/>
              </a:ext>
            </a:extLst>
          </p:cNvPr>
          <p:cNvSpPr txBox="1"/>
          <p:nvPr/>
        </p:nvSpPr>
        <p:spPr>
          <a:xfrm>
            <a:off x="735370" y="4986419"/>
            <a:ext cx="5061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7424F"/>
                </a:solidFill>
              </a:rPr>
              <a:t>Укреплённый материала (смесь) получается прочностью </a:t>
            </a:r>
            <a:r>
              <a:rPr lang="ru-RU" sz="1400" b="1" dirty="0">
                <a:solidFill>
                  <a:srgbClr val="37424F"/>
                </a:solidFill>
              </a:rPr>
              <a:t>М20</a:t>
            </a:r>
            <a:r>
              <a:rPr lang="ru-RU" sz="1400" dirty="0">
                <a:solidFill>
                  <a:srgbClr val="37424F"/>
                </a:solidFill>
              </a:rPr>
              <a:t> и </a:t>
            </a:r>
            <a:r>
              <a:rPr lang="ru-RU" sz="1400" b="1" dirty="0">
                <a:solidFill>
                  <a:srgbClr val="37424F"/>
                </a:solidFill>
              </a:rPr>
              <a:t>М40, </a:t>
            </a:r>
            <a:r>
              <a:rPr lang="ru-RU" sz="1400" dirty="0">
                <a:solidFill>
                  <a:srgbClr val="37424F"/>
                </a:solidFill>
              </a:rPr>
              <a:t>морозостойкостью </a:t>
            </a:r>
            <a:r>
              <a:rPr lang="en-US" sz="1400" b="1" dirty="0">
                <a:solidFill>
                  <a:srgbClr val="37424F"/>
                </a:solidFill>
              </a:rPr>
              <a:t>F15</a:t>
            </a:r>
            <a:r>
              <a:rPr lang="en-US" sz="1400" dirty="0">
                <a:solidFill>
                  <a:srgbClr val="37424F"/>
                </a:solidFill>
              </a:rPr>
              <a:t> </a:t>
            </a:r>
            <a:r>
              <a:rPr lang="ru-RU" sz="1400" dirty="0">
                <a:solidFill>
                  <a:srgbClr val="37424F"/>
                </a:solidFill>
              </a:rPr>
              <a:t>и </a:t>
            </a:r>
            <a:r>
              <a:rPr lang="ru-RU" sz="1400" b="1" dirty="0">
                <a:solidFill>
                  <a:srgbClr val="37424F"/>
                </a:solidFill>
              </a:rPr>
              <a:t>F25.</a:t>
            </a:r>
            <a:endParaRPr lang="ru-KZ" sz="1400" b="1" dirty="0">
              <a:solidFill>
                <a:srgbClr val="37424F"/>
              </a:solidFill>
            </a:endParaRPr>
          </a:p>
          <a:p>
            <a:endParaRPr lang="kk-KZ" sz="1400" b="1" dirty="0">
              <a:solidFill>
                <a:srgbClr val="37424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71F1AF-D567-4AD9-9E73-8760998BCA03}"/>
              </a:ext>
            </a:extLst>
          </p:cNvPr>
          <p:cNvSpPr txBox="1"/>
          <p:nvPr/>
        </p:nvSpPr>
        <p:spPr>
          <a:xfrm>
            <a:off x="6956378" y="817279"/>
            <a:ext cx="5123403" cy="100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1400" b="1" dirty="0">
                <a:solidFill>
                  <a:srgbClr val="FF0000"/>
                </a:solidFill>
              </a:rPr>
              <a:t>Отходы промышленности целесообразно применять в регионах по месту их дислокации, решая тем самым ряд важных государственных вопросов от экономических до экологических.</a:t>
            </a:r>
          </a:p>
        </p:txBody>
      </p:sp>
      <p:pic>
        <p:nvPicPr>
          <p:cNvPr id="36" name="Graphic 14">
            <a:extLst>
              <a:ext uri="{FF2B5EF4-FFF2-40B4-BE49-F238E27FC236}">
                <a16:creationId xmlns:a16="http://schemas.microsoft.com/office/drawing/2014/main" id="{4913E936-7580-4A4B-96A3-CD15A9887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9263" y="5171514"/>
            <a:ext cx="456996" cy="4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2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3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Kazphosphate">
      <a:dk1>
        <a:srgbClr val="000000"/>
      </a:dk1>
      <a:lt1>
        <a:sysClr val="window" lastClr="FFFFFF"/>
      </a:lt1>
      <a:dk2>
        <a:srgbClr val="223343"/>
      </a:dk2>
      <a:lt2>
        <a:srgbClr val="E7E8EA"/>
      </a:lt2>
      <a:accent1>
        <a:srgbClr val="F7A30A"/>
      </a:accent1>
      <a:accent2>
        <a:srgbClr val="EF4458"/>
      </a:accent2>
      <a:accent3>
        <a:srgbClr val="1B6E93"/>
      </a:accent3>
      <a:accent4>
        <a:srgbClr val="2EA9CA"/>
      </a:accent4>
      <a:accent5>
        <a:srgbClr val="B03C6F"/>
      </a:accent5>
      <a:accent6>
        <a:srgbClr val="223343"/>
      </a:accent6>
      <a:hlink>
        <a:srgbClr val="1B6E93"/>
      </a:hlink>
      <a:folHlink>
        <a:srgbClr val="B03C6F"/>
      </a:folHlink>
    </a:clrScheme>
    <a:fontScheme name="Kazphosphat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Kazphosphate">
      <a:dk1>
        <a:srgbClr val="000000"/>
      </a:dk1>
      <a:lt1>
        <a:sysClr val="window" lastClr="FFFFFF"/>
      </a:lt1>
      <a:dk2>
        <a:srgbClr val="223343"/>
      </a:dk2>
      <a:lt2>
        <a:srgbClr val="E7E8EA"/>
      </a:lt2>
      <a:accent1>
        <a:srgbClr val="F7A30A"/>
      </a:accent1>
      <a:accent2>
        <a:srgbClr val="EF4458"/>
      </a:accent2>
      <a:accent3>
        <a:srgbClr val="1B6E93"/>
      </a:accent3>
      <a:accent4>
        <a:srgbClr val="2EA9CA"/>
      </a:accent4>
      <a:accent5>
        <a:srgbClr val="B03C6F"/>
      </a:accent5>
      <a:accent6>
        <a:srgbClr val="223343"/>
      </a:accent6>
      <a:hlink>
        <a:srgbClr val="1B6E93"/>
      </a:hlink>
      <a:folHlink>
        <a:srgbClr val="B03C6F"/>
      </a:folHlink>
    </a:clrScheme>
    <a:fontScheme name="Kazphosphat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0758D612444C85B185665AE625D0" ma:contentTypeVersion="13" ma:contentTypeDescription="Create a new document." ma:contentTypeScope="" ma:versionID="3e5a0e4c5ebf5f4dbcf6afeef36f9e65">
  <xsd:schema xmlns:xsd="http://www.w3.org/2001/XMLSchema" xmlns:xs="http://www.w3.org/2001/XMLSchema" xmlns:p="http://schemas.microsoft.com/office/2006/metadata/properties" xmlns:ns2="8d0b400b-960e-44bd-96be-09759c82aa42" xmlns:ns3="38c76e87-149e-44ae-97c2-0fa458b999d8" targetNamespace="http://schemas.microsoft.com/office/2006/metadata/properties" ma:root="true" ma:fieldsID="faa5edca691ebb2691b3b16e94198fba" ns2:_="" ns3:_="">
    <xsd:import namespace="8d0b400b-960e-44bd-96be-09759c82aa42"/>
    <xsd:import namespace="38c76e87-149e-44ae-97c2-0fa458b99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400b-960e-44bd-96be-09759c82a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ac3efec-4780-4780-9e7d-00394c961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76e87-149e-44ae-97c2-0fa458b999d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21722a8-f0c5-4651-a9ba-33851d558aa0}" ma:internalName="TaxCatchAll" ma:showField="CatchAllData" ma:web="38c76e87-149e-44ae-97c2-0fa458b999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0b400b-960e-44bd-96be-09759c82aa42">
      <Terms xmlns="http://schemas.microsoft.com/office/infopath/2007/PartnerControls"/>
    </lcf76f155ced4ddcb4097134ff3c332f>
    <TaxCatchAll xmlns="38c76e87-149e-44ae-97c2-0fa458b999d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929E56-192D-4D65-82F8-F90C0499C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b400b-960e-44bd-96be-09759c82aa42"/>
    <ds:schemaRef ds:uri="38c76e87-149e-44ae-97c2-0fa458b99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5B7D92-5541-48FF-9994-FAAF3BB45511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bd659194-de00-4ccd-bb95-b10d17529a5f"/>
    <ds:schemaRef ds:uri="027db945-d6b9-442b-b2c1-2b991705272a"/>
    <ds:schemaRef ds:uri="http://www.w3.org/XML/1998/namespace"/>
    <ds:schemaRef ds:uri="http://purl.org/dc/dcmitype/"/>
    <ds:schemaRef ds:uri="8d0b400b-960e-44bd-96be-09759c82aa42"/>
    <ds:schemaRef ds:uri="38c76e87-149e-44ae-97c2-0fa458b999d8"/>
  </ds:schemaRefs>
</ds:datastoreItem>
</file>

<file path=customXml/itemProps3.xml><?xml version="1.0" encoding="utf-8"?>
<ds:datastoreItem xmlns:ds="http://schemas.openxmlformats.org/officeDocument/2006/customXml" ds:itemID="{EDD9716B-8AB1-4BF8-8D4A-D78A84A9C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18112</TotalTime>
  <Words>805</Words>
  <Application>Microsoft Office PowerPoint</Application>
  <PresentationFormat>Широкоэкранный</PresentationFormat>
  <Paragraphs>116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Open Sans</vt:lpstr>
      <vt:lpstr>Open Sans</vt:lpstr>
      <vt:lpstr>Wingdings</vt:lpstr>
      <vt:lpstr>1_Office Theme</vt:lpstr>
      <vt:lpstr>3_Office Theme</vt:lpstr>
      <vt:lpstr>Слайд think-cell</vt:lpstr>
      <vt:lpstr>Материалы для обсуждения на заседании Технического совета</vt:lpstr>
      <vt:lpstr>Общая информация
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Токбергенова Аделаида</dc:creator>
  <cp:lastModifiedBy>Токбергенова Аделаида</cp:lastModifiedBy>
  <cp:revision>145</cp:revision>
  <cp:lastPrinted>2022-04-20T11:46:09Z</cp:lastPrinted>
  <dcterms:created xsi:type="dcterms:W3CDTF">2021-11-02T03:03:00Z</dcterms:created>
  <dcterms:modified xsi:type="dcterms:W3CDTF">2023-11-03T05:36:35Z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0x010100FC0E0758D612444C85B185665AE625D0</vt:lpwstr>
  </property>
  <property fmtid="{D5CDD505-2E9C-101B-9397-08002B2CF9AE}" pid="3" name="MediaServiceImageTags">
    <vt:lpwstr/>
  </property>
</Properties>
</file>